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</p:sldMasterIdLst>
  <p:notesMasterIdLst>
    <p:notesMasterId r:id="rId28"/>
  </p:notesMasterIdLst>
  <p:handoutMasterIdLst>
    <p:handoutMasterId r:id="rId29"/>
  </p:handoutMasterIdLst>
  <p:sldIdLst>
    <p:sldId id="257" r:id="rId3"/>
    <p:sldId id="279" r:id="rId4"/>
    <p:sldId id="280" r:id="rId5"/>
    <p:sldId id="282" r:id="rId6"/>
    <p:sldId id="287" r:id="rId7"/>
    <p:sldId id="294" r:id="rId8"/>
    <p:sldId id="284" r:id="rId9"/>
    <p:sldId id="285" r:id="rId10"/>
    <p:sldId id="290" r:id="rId11"/>
    <p:sldId id="292" r:id="rId12"/>
    <p:sldId id="291" r:id="rId13"/>
    <p:sldId id="293" r:id="rId14"/>
    <p:sldId id="289" r:id="rId15"/>
    <p:sldId id="281" r:id="rId16"/>
    <p:sldId id="296" r:id="rId17"/>
    <p:sldId id="263" r:id="rId18"/>
    <p:sldId id="275" r:id="rId19"/>
    <p:sldId id="276" r:id="rId20"/>
    <p:sldId id="278" r:id="rId21"/>
    <p:sldId id="265" r:id="rId22"/>
    <p:sldId id="268" r:id="rId23"/>
    <p:sldId id="269" r:id="rId24"/>
    <p:sldId id="270" r:id="rId25"/>
    <p:sldId id="271" r:id="rId26"/>
    <p:sldId id="262" r:id="rId27"/>
  </p:sldIdLst>
  <p:sldSz cx="12192000" cy="6858000"/>
  <p:notesSz cx="7010400" cy="9296400"/>
  <p:embeddedFontLst>
    <p:embeddedFont>
      <p:font typeface="Cordia New" panose="020B0304020202020204" pitchFamily="34" charset="-34"/>
      <p:regular r:id="rId30"/>
      <p:bold r:id="rId31"/>
      <p:italic r:id="rId32"/>
      <p:boldItalic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Wingdings 3" panose="05040102010807070707" pitchFamily="18" charset="2"/>
      <p:regular r:id="rId40"/>
    </p:embeddedFont>
    <p:embeddedFont>
      <p:font typeface="AngsanaUPC" panose="02020603050405020304" pitchFamily="18" charset="-34"/>
      <p:regular r:id="rId41"/>
      <p:bold r:id="rId42"/>
      <p:italic r:id="rId43"/>
      <p:boldItalic r:id="rId44"/>
    </p:embeddedFont>
    <p:embeddedFont>
      <p:font typeface="Elephant" panose="02020904090505020303" pitchFamily="18" charset="0"/>
      <p:regular r:id="rId45"/>
      <p:italic r:id="rId46"/>
    </p:embeddedFont>
    <p:embeddedFont>
      <p:font typeface="DRboran" panose="02000000000000000000" pitchFamily="2" charset="0"/>
      <p:regular r:id="rId47"/>
    </p:embeddedFont>
    <p:embeddedFont>
      <p:font typeface="TH SarabunPSK" panose="020B0500040200020003" pitchFamily="34" charset="-34"/>
      <p:regular r:id="rId48"/>
      <p:bold r:id="rId49"/>
      <p:italic r:id="rId50"/>
      <p:boldItalic r:id="rId51"/>
    </p:embeddedFont>
    <p:embeddedFont>
      <p:font typeface="TH SarabunIT๙" panose="020B0500040200020003" pitchFamily="34" charset="-34"/>
      <p:regular r:id="rId52"/>
      <p:bold r:id="rId53"/>
      <p:italic r:id="rId54"/>
      <p:boldItalic r:id="rId55"/>
    </p:embeddedFont>
    <p:embeddedFont>
      <p:font typeface="Angsana New" panose="02020603050405020304" pitchFamily="18" charset="-34"/>
      <p:regular r:id="rId56"/>
      <p:bold r:id="rId57"/>
      <p:italic r:id="rId58"/>
      <p:boldItalic r:id="rId59"/>
    </p:embeddedFont>
    <p:embeddedFont>
      <p:font typeface="Calibri Light" panose="020F0302020204030204" pitchFamily="34" charset="0"/>
      <p:regular r:id="rId60"/>
      <p:italic r:id="rId61"/>
    </p:embeddedFont>
    <p:embeddedFont>
      <p:font typeface="Tw Cen MT" panose="020B0602020104020603" pitchFamily="34" charset="0"/>
      <p:regular r:id="rId62"/>
      <p:bold r:id="rId63"/>
      <p:italic r:id="rId64"/>
      <p:bold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99FF"/>
    <a:srgbClr val="3399FF"/>
    <a:srgbClr val="5F2C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63" Type="http://schemas.openxmlformats.org/officeDocument/2006/relationships/font" Target="fonts/font34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3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font" Target="fonts/font35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65" Type="http://schemas.openxmlformats.org/officeDocument/2006/relationships/font" Target="fonts/font3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10.fntdata"/><Relationship Id="rId34" Type="http://schemas.openxmlformats.org/officeDocument/2006/relationships/font" Target="fonts/font5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slide" Target="../slides/slide4.xm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slide" Target="../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D6E838-D635-4062-AE99-232936E270F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475EB324-D5BC-410C-BE64-91EDADDF3380}">
      <dgm:prSet phldrT="[ข้อความ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sz="16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มิติที่ 1 ด้านบทบาทผู้บริหารและความพยายามริเริ่มของหน่วยงานในการสร้างความโปร่งใส</a:t>
          </a:r>
          <a:endParaRPr lang="th-TH" sz="16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9D540E1-58FD-4121-B938-7D7A77D3490C}" type="parTrans" cxnId="{29121C8D-B293-4D01-980E-F58C2AF402B1}">
      <dgm:prSet/>
      <dgm:spPr/>
      <dgm:t>
        <a:bodyPr/>
        <a:lstStyle/>
        <a:p>
          <a:endParaRPr lang="th-TH" sz="20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8265F99-49E8-49F5-A2E1-1B11C5CF7F9F}" type="sibTrans" cxnId="{29121C8D-B293-4D01-980E-F58C2AF402B1}">
      <dgm:prSet/>
      <dgm:spPr/>
      <dgm:t>
        <a:bodyPr/>
        <a:lstStyle/>
        <a:p>
          <a:endParaRPr lang="th-TH" sz="20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E5CC790-8EA7-44AB-834A-9CBF3116B6FD}">
      <dgm:prSet phldrT="[ข้อความ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sz="20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มิติที่ 4 ด้านการเสริมสร้างองค์กรคุณธรรม</a:t>
          </a:r>
          <a:endParaRPr lang="th-TH" sz="20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A6BEC0A-075A-4BC6-9EF8-DB3430612816}" type="parTrans" cxnId="{BFA5E667-2227-427C-83FD-E50987B87213}">
      <dgm:prSet/>
      <dgm:spPr/>
      <dgm:t>
        <a:bodyPr/>
        <a:lstStyle/>
        <a:p>
          <a:endParaRPr lang="th-TH" sz="20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7D706A4-A8A7-46A0-897C-FDCD3B3F56EC}" type="sibTrans" cxnId="{BFA5E667-2227-427C-83FD-E50987B87213}">
      <dgm:prSet/>
      <dgm:spPr/>
      <dgm:t>
        <a:bodyPr/>
        <a:lstStyle/>
        <a:p>
          <a:endParaRPr lang="th-TH" sz="20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00BC425-55A9-4C9B-BA6E-D1DA1D0839EC}">
      <dgm:prSet phldrT="[ข้อความ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sz="20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มิติที่ 5 สภาพแวดล้อมสถานที่ทำงาน</a:t>
          </a:r>
          <a:endParaRPr lang="th-TH" sz="20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533C5B0-B262-4023-A8EE-D9CE06AFC08F}" type="parTrans" cxnId="{62CA2445-8A97-49C6-9090-E7A046124502}">
      <dgm:prSet/>
      <dgm:spPr/>
      <dgm:t>
        <a:bodyPr/>
        <a:lstStyle/>
        <a:p>
          <a:endParaRPr lang="th-TH" sz="20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303229B-CE21-4680-9FB7-218696291BCC}" type="sibTrans" cxnId="{62CA2445-8A97-49C6-9090-E7A046124502}">
      <dgm:prSet/>
      <dgm:spPr/>
      <dgm:t>
        <a:bodyPr/>
        <a:lstStyle/>
        <a:p>
          <a:endParaRPr lang="th-TH" sz="20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5803CC6-06D7-4E45-B5F5-BF2BE73A486E}">
      <dgm:prSet phldrT="[ข้อความ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sz="20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มิติที่ 2 ด้านการเปิดเผยข้อมูล</a:t>
          </a:r>
          <a:endParaRPr lang="th-TH" sz="20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5BF5F84-E845-4486-8494-022A4AB58FDD}" type="parTrans" cxnId="{25629DCB-1985-4BDC-9F17-C14F15C83E44}">
      <dgm:prSet/>
      <dgm:spPr/>
      <dgm:t>
        <a:bodyPr/>
        <a:lstStyle/>
        <a:p>
          <a:endParaRPr lang="th-TH" sz="20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F31E25E-069C-4BC7-9077-0CB26F4AB438}" type="sibTrans" cxnId="{25629DCB-1985-4BDC-9F17-C14F15C83E44}">
      <dgm:prSet/>
      <dgm:spPr/>
      <dgm:t>
        <a:bodyPr/>
        <a:lstStyle/>
        <a:p>
          <a:endParaRPr lang="th-TH" sz="20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C0CD7A7-186E-43A3-9ED0-004A158DED66}">
      <dgm:prSet phldrT="[ข้อความ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sz="20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มิติที่ 3 ด้านการมีส่วนร่วมของภาคประชาชน</a:t>
          </a:r>
          <a:endParaRPr lang="th-TH" sz="20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FE2D493-73BA-4EFA-9CE6-6C1615252AE2}" type="parTrans" cxnId="{131EBD6F-46EA-4481-8322-B386EEFFEF62}">
      <dgm:prSet/>
      <dgm:spPr/>
      <dgm:t>
        <a:bodyPr/>
        <a:lstStyle/>
        <a:p>
          <a:endParaRPr lang="th-TH" sz="20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EF980D1-69A7-4A76-B56E-BC1B009A8645}" type="sibTrans" cxnId="{131EBD6F-46EA-4481-8322-B386EEFFEF62}">
      <dgm:prSet/>
      <dgm:spPr/>
      <dgm:t>
        <a:bodyPr/>
        <a:lstStyle/>
        <a:p>
          <a:endParaRPr lang="th-TH" sz="20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E9D73E5-8128-4F59-A4C8-F81E4A64385F}" type="pres">
      <dgm:prSet presAssocID="{3CD6E838-D635-4062-AE99-232936E270F4}" presName="CompostProcess" presStyleCnt="0">
        <dgm:presLayoutVars>
          <dgm:dir/>
          <dgm:resizeHandles val="exact"/>
        </dgm:presLayoutVars>
      </dgm:prSet>
      <dgm:spPr/>
    </dgm:pt>
    <dgm:pt modelId="{FE8C6634-7407-4B81-9C45-9A7DAF6D82C2}" type="pres">
      <dgm:prSet presAssocID="{3CD6E838-D635-4062-AE99-232936E270F4}" presName="arrow" presStyleLbl="bgShp" presStyleIdx="0" presStyleCnt="1" custScaleX="117647"/>
      <dgm:spPr/>
    </dgm:pt>
    <dgm:pt modelId="{44182ECD-7B69-42B0-A209-B4676ACB31F9}" type="pres">
      <dgm:prSet presAssocID="{3CD6E838-D635-4062-AE99-232936E270F4}" presName="linearProcess" presStyleCnt="0"/>
      <dgm:spPr/>
    </dgm:pt>
    <dgm:pt modelId="{87D40147-0C14-4E41-8E27-43D618726E52}" type="pres">
      <dgm:prSet presAssocID="{475EB324-D5BC-410C-BE64-91EDADDF3380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CFA8B70-6E3A-4CED-9358-B93E292E6A4D}" type="pres">
      <dgm:prSet presAssocID="{08265F99-49E8-49F5-A2E1-1B11C5CF7F9F}" presName="sibTrans" presStyleCnt="0"/>
      <dgm:spPr/>
    </dgm:pt>
    <dgm:pt modelId="{2007F886-10D0-4AC1-BC8C-286F975E65AE}" type="pres">
      <dgm:prSet presAssocID="{B5803CC6-06D7-4E45-B5F5-BF2BE73A486E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A1D7D4D-D28A-4376-932B-DC7A0D838ADF}" type="pres">
      <dgm:prSet presAssocID="{1F31E25E-069C-4BC7-9077-0CB26F4AB438}" presName="sibTrans" presStyleCnt="0"/>
      <dgm:spPr/>
    </dgm:pt>
    <dgm:pt modelId="{C615834A-BC0C-4E89-A7E2-667D6672BF58}" type="pres">
      <dgm:prSet presAssocID="{FC0CD7A7-186E-43A3-9ED0-004A158DED66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190CB78-690E-4046-98D9-0CB7A2B5C2FA}" type="pres">
      <dgm:prSet presAssocID="{DEF980D1-69A7-4A76-B56E-BC1B009A8645}" presName="sibTrans" presStyleCnt="0"/>
      <dgm:spPr/>
    </dgm:pt>
    <dgm:pt modelId="{80A303D6-10C2-49BF-A26A-F0F744A5180B}" type="pres">
      <dgm:prSet presAssocID="{DE5CC790-8EA7-44AB-834A-9CBF3116B6FD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427BA02-EE30-479E-B882-9622EBB30B87}" type="pres">
      <dgm:prSet presAssocID="{37D706A4-A8A7-46A0-897C-FDCD3B3F56EC}" presName="sibTrans" presStyleCnt="0"/>
      <dgm:spPr/>
    </dgm:pt>
    <dgm:pt modelId="{4DCFB74A-A327-4C78-9F74-A1CE87DF9AE1}" type="pres">
      <dgm:prSet presAssocID="{900BC425-55A9-4C9B-BA6E-D1DA1D0839EC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9121C8D-B293-4D01-980E-F58C2AF402B1}" srcId="{3CD6E838-D635-4062-AE99-232936E270F4}" destId="{475EB324-D5BC-410C-BE64-91EDADDF3380}" srcOrd="0" destOrd="0" parTransId="{89D540E1-58FD-4121-B938-7D7A77D3490C}" sibTransId="{08265F99-49E8-49F5-A2E1-1B11C5CF7F9F}"/>
    <dgm:cxn modelId="{131EBD6F-46EA-4481-8322-B386EEFFEF62}" srcId="{3CD6E838-D635-4062-AE99-232936E270F4}" destId="{FC0CD7A7-186E-43A3-9ED0-004A158DED66}" srcOrd="2" destOrd="0" parTransId="{DFE2D493-73BA-4EFA-9CE6-6C1615252AE2}" sibTransId="{DEF980D1-69A7-4A76-B56E-BC1B009A8645}"/>
    <dgm:cxn modelId="{CF8ACEE6-81B0-4D94-B44A-34DD2C28D0B2}" type="presOf" srcId="{B5803CC6-06D7-4E45-B5F5-BF2BE73A486E}" destId="{2007F886-10D0-4AC1-BC8C-286F975E65AE}" srcOrd="0" destOrd="0" presId="urn:microsoft.com/office/officeart/2005/8/layout/hProcess9"/>
    <dgm:cxn modelId="{7AEB82E2-88C8-4856-A939-D914D654BBD2}" type="presOf" srcId="{900BC425-55A9-4C9B-BA6E-D1DA1D0839EC}" destId="{4DCFB74A-A327-4C78-9F74-A1CE87DF9AE1}" srcOrd="0" destOrd="0" presId="urn:microsoft.com/office/officeart/2005/8/layout/hProcess9"/>
    <dgm:cxn modelId="{A235029E-4A26-4C1B-993F-F5B5CF4A07B2}" type="presOf" srcId="{FC0CD7A7-186E-43A3-9ED0-004A158DED66}" destId="{C615834A-BC0C-4E89-A7E2-667D6672BF58}" srcOrd="0" destOrd="0" presId="urn:microsoft.com/office/officeart/2005/8/layout/hProcess9"/>
    <dgm:cxn modelId="{62CA2445-8A97-49C6-9090-E7A046124502}" srcId="{3CD6E838-D635-4062-AE99-232936E270F4}" destId="{900BC425-55A9-4C9B-BA6E-D1DA1D0839EC}" srcOrd="4" destOrd="0" parTransId="{F533C5B0-B262-4023-A8EE-D9CE06AFC08F}" sibTransId="{C303229B-CE21-4680-9FB7-218696291BCC}"/>
    <dgm:cxn modelId="{7A1C3228-F819-4E6D-8366-4FE58395E453}" type="presOf" srcId="{DE5CC790-8EA7-44AB-834A-9CBF3116B6FD}" destId="{80A303D6-10C2-49BF-A26A-F0F744A5180B}" srcOrd="0" destOrd="0" presId="urn:microsoft.com/office/officeart/2005/8/layout/hProcess9"/>
    <dgm:cxn modelId="{BFA5E667-2227-427C-83FD-E50987B87213}" srcId="{3CD6E838-D635-4062-AE99-232936E270F4}" destId="{DE5CC790-8EA7-44AB-834A-9CBF3116B6FD}" srcOrd="3" destOrd="0" parTransId="{DA6BEC0A-075A-4BC6-9EF8-DB3430612816}" sibTransId="{37D706A4-A8A7-46A0-897C-FDCD3B3F56EC}"/>
    <dgm:cxn modelId="{06567180-AD47-498F-B5B5-4AB0A0445AB7}" type="presOf" srcId="{475EB324-D5BC-410C-BE64-91EDADDF3380}" destId="{87D40147-0C14-4E41-8E27-43D618726E52}" srcOrd="0" destOrd="0" presId="urn:microsoft.com/office/officeart/2005/8/layout/hProcess9"/>
    <dgm:cxn modelId="{99B27AE0-9FE5-4C5B-A1D3-28DD1DA31A85}" type="presOf" srcId="{3CD6E838-D635-4062-AE99-232936E270F4}" destId="{AE9D73E5-8128-4F59-A4C8-F81E4A64385F}" srcOrd="0" destOrd="0" presId="urn:microsoft.com/office/officeart/2005/8/layout/hProcess9"/>
    <dgm:cxn modelId="{25629DCB-1985-4BDC-9F17-C14F15C83E44}" srcId="{3CD6E838-D635-4062-AE99-232936E270F4}" destId="{B5803CC6-06D7-4E45-B5F5-BF2BE73A486E}" srcOrd="1" destOrd="0" parTransId="{D5BF5F84-E845-4486-8494-022A4AB58FDD}" sibTransId="{1F31E25E-069C-4BC7-9077-0CB26F4AB438}"/>
    <dgm:cxn modelId="{675F6E4B-2E5E-4FAF-8E4C-3C0B1A5BEBBE}" type="presParOf" srcId="{AE9D73E5-8128-4F59-A4C8-F81E4A64385F}" destId="{FE8C6634-7407-4B81-9C45-9A7DAF6D82C2}" srcOrd="0" destOrd="0" presId="urn:microsoft.com/office/officeart/2005/8/layout/hProcess9"/>
    <dgm:cxn modelId="{6D393288-13EF-41BD-A630-7C405FB1B48B}" type="presParOf" srcId="{AE9D73E5-8128-4F59-A4C8-F81E4A64385F}" destId="{44182ECD-7B69-42B0-A209-B4676ACB31F9}" srcOrd="1" destOrd="0" presId="urn:microsoft.com/office/officeart/2005/8/layout/hProcess9"/>
    <dgm:cxn modelId="{E8F36C00-5B1B-40DC-BD48-49C2CC0303F0}" type="presParOf" srcId="{44182ECD-7B69-42B0-A209-B4676ACB31F9}" destId="{87D40147-0C14-4E41-8E27-43D618726E52}" srcOrd="0" destOrd="0" presId="urn:microsoft.com/office/officeart/2005/8/layout/hProcess9"/>
    <dgm:cxn modelId="{28162340-106E-4ED3-942D-9375B2D3895C}" type="presParOf" srcId="{44182ECD-7B69-42B0-A209-B4676ACB31F9}" destId="{8CFA8B70-6E3A-4CED-9358-B93E292E6A4D}" srcOrd="1" destOrd="0" presId="urn:microsoft.com/office/officeart/2005/8/layout/hProcess9"/>
    <dgm:cxn modelId="{DAE563AC-2B9D-4B7C-9686-DEA943E1AEEF}" type="presParOf" srcId="{44182ECD-7B69-42B0-A209-B4676ACB31F9}" destId="{2007F886-10D0-4AC1-BC8C-286F975E65AE}" srcOrd="2" destOrd="0" presId="urn:microsoft.com/office/officeart/2005/8/layout/hProcess9"/>
    <dgm:cxn modelId="{2C535875-9FE0-48E1-944E-D3EFFE04EF18}" type="presParOf" srcId="{44182ECD-7B69-42B0-A209-B4676ACB31F9}" destId="{DA1D7D4D-D28A-4376-932B-DC7A0D838ADF}" srcOrd="3" destOrd="0" presId="urn:microsoft.com/office/officeart/2005/8/layout/hProcess9"/>
    <dgm:cxn modelId="{D54D14D3-DBF1-495C-9E88-A694BEA73B1F}" type="presParOf" srcId="{44182ECD-7B69-42B0-A209-B4676ACB31F9}" destId="{C615834A-BC0C-4E89-A7E2-667D6672BF58}" srcOrd="4" destOrd="0" presId="urn:microsoft.com/office/officeart/2005/8/layout/hProcess9"/>
    <dgm:cxn modelId="{D2F6E169-DF13-40E7-AFBC-0CCD0E4C4B4D}" type="presParOf" srcId="{44182ECD-7B69-42B0-A209-B4676ACB31F9}" destId="{5190CB78-690E-4046-98D9-0CB7A2B5C2FA}" srcOrd="5" destOrd="0" presId="urn:microsoft.com/office/officeart/2005/8/layout/hProcess9"/>
    <dgm:cxn modelId="{FA912CDE-2EC2-469C-B409-1E7A5D8C8011}" type="presParOf" srcId="{44182ECD-7B69-42B0-A209-B4676ACB31F9}" destId="{80A303D6-10C2-49BF-A26A-F0F744A5180B}" srcOrd="6" destOrd="0" presId="urn:microsoft.com/office/officeart/2005/8/layout/hProcess9"/>
    <dgm:cxn modelId="{017765FE-DF3E-4D92-AA07-0D488651ADCA}" type="presParOf" srcId="{44182ECD-7B69-42B0-A209-B4676ACB31F9}" destId="{C427BA02-EE30-479E-B882-9622EBB30B87}" srcOrd="7" destOrd="0" presId="urn:microsoft.com/office/officeart/2005/8/layout/hProcess9"/>
    <dgm:cxn modelId="{F51DE109-419C-43C3-BD69-8908D3297FA4}" type="presParOf" srcId="{44182ECD-7B69-42B0-A209-B4676ACB31F9}" destId="{4DCFB74A-A327-4C78-9F74-A1CE87DF9AE1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206C8E-A0CF-4A91-ABED-3CBF8EE41255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73AC6DF4-AC17-4DD2-81F1-A3520750B604}">
      <dgm:prSet phldrT="[ข้อความ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มิติที่ 1 บทบาทผู้บริหาร</a:t>
          </a:r>
          <a:endParaRPr lang="th-TH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25DEAE0-0C3A-4E3D-957C-8405C3A45EB8}" type="parTrans" cxnId="{6C5F7B10-20B9-45FC-A105-9EDE49A7139D}">
      <dgm:prSet/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333845B-C272-47EB-9820-B184BB4F3A8B}" type="sibTrans" cxnId="{6C5F7B10-20B9-45FC-A105-9EDE49A7139D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EF593DA-3E59-427E-8FF7-A3F4234554B5}">
      <dgm:prSet phldrT="[ข้อความ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มิติที่ 2 การเปิดเผยข้อมูล</a:t>
          </a:r>
          <a:endParaRPr lang="th-TH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29D7BED-6C6A-47CC-BAB3-43F885ADA4FD}" type="parTrans" cxnId="{8063039F-B892-43F8-B9FD-BD2F2CAEEAAA}">
      <dgm:prSet/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A11FE0D-9E39-4738-9B5B-1FDAE946EE21}" type="sibTrans" cxnId="{8063039F-B892-43F8-B9FD-BD2F2CAEEAAA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1D4C7FE-B8C9-4E4A-A312-03C1A12EC56F}">
      <dgm:prSet phldrT="[ข้อความ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มิติที่ 3 การมีส่วนร่วมของภาคประชาชน</a:t>
          </a:r>
          <a:endParaRPr lang="th-TH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F4BB833-6855-4011-A2F7-E5BD13EF9DA6}" type="parTrans" cxnId="{ED504689-AB5B-4EE0-98EF-72177EAB1FFF}">
      <dgm:prSet/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73B5F24-1292-4A89-8064-B0C8E6563A22}" type="sibTrans" cxnId="{ED504689-AB5B-4EE0-98EF-72177EAB1FFF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3D1F153-9376-4C1E-82D3-36B8AFEE1797}">
      <dgm:prSet phldrT="[ข้อความ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มิติที่ 4 องค์กรคุณธรรม</a:t>
          </a:r>
          <a:endParaRPr lang="th-TH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8373EE4D-AA2D-4837-8A9A-F765AC141A4A}" type="parTrans" cxnId="{BA17FB7F-5C60-4B4C-995C-02003FF8724F}">
      <dgm:prSet/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77A121B-7134-4DF7-A88A-041DAEC8E751}" type="sibTrans" cxnId="{BA17FB7F-5C60-4B4C-995C-02003FF8724F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193D9AD-0951-4832-B4F8-F525D2C68F32}">
      <dgm:prSet phldrT="[ข้อความ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มิติที่ 5 การรักสิ่งแวดล้อม</a:t>
          </a:r>
          <a:endParaRPr lang="th-TH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945C87A4-8133-4F01-8C28-40CA5249F934}" type="parTrans" cxnId="{25755E97-A9D5-491E-9236-3F761000B831}">
      <dgm:prSet/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588AAC7-4CB3-4BD3-B78E-17D8BF3ADD20}" type="sibTrans" cxnId="{25755E97-A9D5-491E-9236-3F761000B831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BFE8E01-D2D7-43F0-82F7-F622F4B4A720}" type="pres">
      <dgm:prSet presAssocID="{4C206C8E-A0CF-4A91-ABED-3CBF8EE4125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F5B5FC6F-A986-4BEF-BF02-086F993086DB}" type="pres">
      <dgm:prSet presAssocID="{73AC6DF4-AC17-4DD2-81F1-A3520750B60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752E4A3-BEE0-470C-AE4B-4FFCB442FB76}" type="pres">
      <dgm:prSet presAssocID="{E333845B-C272-47EB-9820-B184BB4F3A8B}" presName="sibTrans" presStyleLbl="sibTrans2D1" presStyleIdx="0" presStyleCnt="5"/>
      <dgm:spPr/>
      <dgm:t>
        <a:bodyPr/>
        <a:lstStyle/>
        <a:p>
          <a:endParaRPr lang="th-TH"/>
        </a:p>
      </dgm:t>
    </dgm:pt>
    <dgm:pt modelId="{3DEE564B-9AF1-48EC-B122-9B68A5AC40F4}" type="pres">
      <dgm:prSet presAssocID="{E333845B-C272-47EB-9820-B184BB4F3A8B}" presName="connectorText" presStyleLbl="sibTrans2D1" presStyleIdx="0" presStyleCnt="5"/>
      <dgm:spPr/>
      <dgm:t>
        <a:bodyPr/>
        <a:lstStyle/>
        <a:p>
          <a:endParaRPr lang="th-TH"/>
        </a:p>
      </dgm:t>
    </dgm:pt>
    <dgm:pt modelId="{B74A48EF-C44B-43C7-AAFF-24B5210ECF7F}" type="pres">
      <dgm:prSet presAssocID="{AEF593DA-3E59-427E-8FF7-A3F4234554B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F6C7E92-C377-4044-97CA-4BD225621EDF}" type="pres">
      <dgm:prSet presAssocID="{1A11FE0D-9E39-4738-9B5B-1FDAE946EE21}" presName="sibTrans" presStyleLbl="sibTrans2D1" presStyleIdx="1" presStyleCnt="5"/>
      <dgm:spPr/>
      <dgm:t>
        <a:bodyPr/>
        <a:lstStyle/>
        <a:p>
          <a:endParaRPr lang="th-TH"/>
        </a:p>
      </dgm:t>
    </dgm:pt>
    <dgm:pt modelId="{CC7E4F29-7E7E-465F-A0E6-F3926EC3E7F8}" type="pres">
      <dgm:prSet presAssocID="{1A11FE0D-9E39-4738-9B5B-1FDAE946EE21}" presName="connectorText" presStyleLbl="sibTrans2D1" presStyleIdx="1" presStyleCnt="5"/>
      <dgm:spPr/>
      <dgm:t>
        <a:bodyPr/>
        <a:lstStyle/>
        <a:p>
          <a:endParaRPr lang="th-TH"/>
        </a:p>
      </dgm:t>
    </dgm:pt>
    <dgm:pt modelId="{82EA2A18-B9FF-4550-B8A0-A69CFD3FFAFC}" type="pres">
      <dgm:prSet presAssocID="{E1D4C7FE-B8C9-4E4A-A312-03C1A12EC56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D18256E-8536-42BA-AF88-94EA90D9A186}" type="pres">
      <dgm:prSet presAssocID="{B73B5F24-1292-4A89-8064-B0C8E6563A22}" presName="sibTrans" presStyleLbl="sibTrans2D1" presStyleIdx="2" presStyleCnt="5"/>
      <dgm:spPr/>
      <dgm:t>
        <a:bodyPr/>
        <a:lstStyle/>
        <a:p>
          <a:endParaRPr lang="th-TH"/>
        </a:p>
      </dgm:t>
    </dgm:pt>
    <dgm:pt modelId="{22778A02-A3CD-46DC-A737-82F96179FEDF}" type="pres">
      <dgm:prSet presAssocID="{B73B5F24-1292-4A89-8064-B0C8E6563A22}" presName="connectorText" presStyleLbl="sibTrans2D1" presStyleIdx="2" presStyleCnt="5"/>
      <dgm:spPr/>
      <dgm:t>
        <a:bodyPr/>
        <a:lstStyle/>
        <a:p>
          <a:endParaRPr lang="th-TH"/>
        </a:p>
      </dgm:t>
    </dgm:pt>
    <dgm:pt modelId="{4012EC32-DC58-4882-B85F-937432F62F11}" type="pres">
      <dgm:prSet presAssocID="{33D1F153-9376-4C1E-82D3-36B8AFEE179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6EFA609-FC8E-42D6-9C39-CD527A454322}" type="pres">
      <dgm:prSet presAssocID="{877A121B-7134-4DF7-A88A-041DAEC8E751}" presName="sibTrans" presStyleLbl="sibTrans2D1" presStyleIdx="3" presStyleCnt="5"/>
      <dgm:spPr/>
      <dgm:t>
        <a:bodyPr/>
        <a:lstStyle/>
        <a:p>
          <a:endParaRPr lang="th-TH"/>
        </a:p>
      </dgm:t>
    </dgm:pt>
    <dgm:pt modelId="{1EDEF87C-67B0-4C7C-82F1-072CE1E96873}" type="pres">
      <dgm:prSet presAssocID="{877A121B-7134-4DF7-A88A-041DAEC8E751}" presName="connectorText" presStyleLbl="sibTrans2D1" presStyleIdx="3" presStyleCnt="5"/>
      <dgm:spPr/>
      <dgm:t>
        <a:bodyPr/>
        <a:lstStyle/>
        <a:p>
          <a:endParaRPr lang="th-TH"/>
        </a:p>
      </dgm:t>
    </dgm:pt>
    <dgm:pt modelId="{A48BD273-1D4C-4F85-AE39-FFF03C7998BC}" type="pres">
      <dgm:prSet presAssocID="{E193D9AD-0951-4832-B4F8-F525D2C68F3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B2BAE0F-87D9-40F0-83E8-1C9A3FDCB101}" type="pres">
      <dgm:prSet presAssocID="{9588AAC7-4CB3-4BD3-B78E-17D8BF3ADD20}" presName="sibTrans" presStyleLbl="sibTrans2D1" presStyleIdx="4" presStyleCnt="5"/>
      <dgm:spPr/>
      <dgm:t>
        <a:bodyPr/>
        <a:lstStyle/>
        <a:p>
          <a:endParaRPr lang="th-TH"/>
        </a:p>
      </dgm:t>
    </dgm:pt>
    <dgm:pt modelId="{C1652505-EE5F-4242-8FE8-286EE2890FF1}" type="pres">
      <dgm:prSet presAssocID="{9588AAC7-4CB3-4BD3-B78E-17D8BF3ADD20}" presName="connectorText" presStyleLbl="sibTrans2D1" presStyleIdx="4" presStyleCnt="5"/>
      <dgm:spPr/>
      <dgm:t>
        <a:bodyPr/>
        <a:lstStyle/>
        <a:p>
          <a:endParaRPr lang="th-TH"/>
        </a:p>
      </dgm:t>
    </dgm:pt>
  </dgm:ptLst>
  <dgm:cxnLst>
    <dgm:cxn modelId="{AA3DF262-2872-4DA7-84C7-0B15597CA87A}" type="presOf" srcId="{E1D4C7FE-B8C9-4E4A-A312-03C1A12EC56F}" destId="{82EA2A18-B9FF-4550-B8A0-A69CFD3FFAFC}" srcOrd="0" destOrd="0" presId="urn:microsoft.com/office/officeart/2005/8/layout/cycle2"/>
    <dgm:cxn modelId="{25755E97-A9D5-491E-9236-3F761000B831}" srcId="{4C206C8E-A0CF-4A91-ABED-3CBF8EE41255}" destId="{E193D9AD-0951-4832-B4F8-F525D2C68F32}" srcOrd="4" destOrd="0" parTransId="{945C87A4-8133-4F01-8C28-40CA5249F934}" sibTransId="{9588AAC7-4CB3-4BD3-B78E-17D8BF3ADD20}"/>
    <dgm:cxn modelId="{526EB46E-887A-4671-B790-CAA60BB7CC86}" type="presOf" srcId="{877A121B-7134-4DF7-A88A-041DAEC8E751}" destId="{A6EFA609-FC8E-42D6-9C39-CD527A454322}" srcOrd="0" destOrd="0" presId="urn:microsoft.com/office/officeart/2005/8/layout/cycle2"/>
    <dgm:cxn modelId="{A890E9D3-25A7-4471-9F62-2FD6934586AD}" type="presOf" srcId="{1A11FE0D-9E39-4738-9B5B-1FDAE946EE21}" destId="{CC7E4F29-7E7E-465F-A0E6-F3926EC3E7F8}" srcOrd="1" destOrd="0" presId="urn:microsoft.com/office/officeart/2005/8/layout/cycle2"/>
    <dgm:cxn modelId="{07B89611-3E6A-486A-B984-C86E8EE57D74}" type="presOf" srcId="{AEF593DA-3E59-427E-8FF7-A3F4234554B5}" destId="{B74A48EF-C44B-43C7-AAFF-24B5210ECF7F}" srcOrd="0" destOrd="0" presId="urn:microsoft.com/office/officeart/2005/8/layout/cycle2"/>
    <dgm:cxn modelId="{ED504689-AB5B-4EE0-98EF-72177EAB1FFF}" srcId="{4C206C8E-A0CF-4A91-ABED-3CBF8EE41255}" destId="{E1D4C7FE-B8C9-4E4A-A312-03C1A12EC56F}" srcOrd="2" destOrd="0" parTransId="{6F4BB833-6855-4011-A2F7-E5BD13EF9DA6}" sibTransId="{B73B5F24-1292-4A89-8064-B0C8E6563A22}"/>
    <dgm:cxn modelId="{A8DE7D9F-84B5-45C5-95B9-B247EE6B4CAF}" type="presOf" srcId="{73AC6DF4-AC17-4DD2-81F1-A3520750B604}" destId="{F5B5FC6F-A986-4BEF-BF02-086F993086DB}" srcOrd="0" destOrd="0" presId="urn:microsoft.com/office/officeart/2005/8/layout/cycle2"/>
    <dgm:cxn modelId="{D9FB28DF-164B-4700-9222-47EEEC694432}" type="presOf" srcId="{E333845B-C272-47EB-9820-B184BB4F3A8B}" destId="{3DEE564B-9AF1-48EC-B122-9B68A5AC40F4}" srcOrd="1" destOrd="0" presId="urn:microsoft.com/office/officeart/2005/8/layout/cycle2"/>
    <dgm:cxn modelId="{7F3CC598-6F8D-4172-B7DB-48B72A3B3772}" type="presOf" srcId="{4C206C8E-A0CF-4A91-ABED-3CBF8EE41255}" destId="{8BFE8E01-D2D7-43F0-82F7-F622F4B4A720}" srcOrd="0" destOrd="0" presId="urn:microsoft.com/office/officeart/2005/8/layout/cycle2"/>
    <dgm:cxn modelId="{42F595A2-00A8-412E-923E-875B69C284DE}" type="presOf" srcId="{E193D9AD-0951-4832-B4F8-F525D2C68F32}" destId="{A48BD273-1D4C-4F85-AE39-FFF03C7998BC}" srcOrd="0" destOrd="0" presId="urn:microsoft.com/office/officeart/2005/8/layout/cycle2"/>
    <dgm:cxn modelId="{01800CB5-787E-4E02-BB6D-2CA2B29A2EBC}" type="presOf" srcId="{9588AAC7-4CB3-4BD3-B78E-17D8BF3ADD20}" destId="{DB2BAE0F-87D9-40F0-83E8-1C9A3FDCB101}" srcOrd="0" destOrd="0" presId="urn:microsoft.com/office/officeart/2005/8/layout/cycle2"/>
    <dgm:cxn modelId="{6C5F7B10-20B9-45FC-A105-9EDE49A7139D}" srcId="{4C206C8E-A0CF-4A91-ABED-3CBF8EE41255}" destId="{73AC6DF4-AC17-4DD2-81F1-A3520750B604}" srcOrd="0" destOrd="0" parTransId="{D25DEAE0-0C3A-4E3D-957C-8405C3A45EB8}" sibTransId="{E333845B-C272-47EB-9820-B184BB4F3A8B}"/>
    <dgm:cxn modelId="{C5D38316-9B50-4E6C-974D-E5B82D49845F}" type="presOf" srcId="{33D1F153-9376-4C1E-82D3-36B8AFEE1797}" destId="{4012EC32-DC58-4882-B85F-937432F62F11}" srcOrd="0" destOrd="0" presId="urn:microsoft.com/office/officeart/2005/8/layout/cycle2"/>
    <dgm:cxn modelId="{96E024B4-786C-4335-A35E-F9BCF99B564B}" type="presOf" srcId="{877A121B-7134-4DF7-A88A-041DAEC8E751}" destId="{1EDEF87C-67B0-4C7C-82F1-072CE1E96873}" srcOrd="1" destOrd="0" presId="urn:microsoft.com/office/officeart/2005/8/layout/cycle2"/>
    <dgm:cxn modelId="{0F424A43-FDAA-4C2B-87D9-998125F40E1D}" type="presOf" srcId="{E333845B-C272-47EB-9820-B184BB4F3A8B}" destId="{E752E4A3-BEE0-470C-AE4B-4FFCB442FB76}" srcOrd="0" destOrd="0" presId="urn:microsoft.com/office/officeart/2005/8/layout/cycle2"/>
    <dgm:cxn modelId="{A85882F6-D105-447F-BC38-5C09A5B79EA2}" type="presOf" srcId="{1A11FE0D-9E39-4738-9B5B-1FDAE946EE21}" destId="{9F6C7E92-C377-4044-97CA-4BD225621EDF}" srcOrd="0" destOrd="0" presId="urn:microsoft.com/office/officeart/2005/8/layout/cycle2"/>
    <dgm:cxn modelId="{BA17FB7F-5C60-4B4C-995C-02003FF8724F}" srcId="{4C206C8E-A0CF-4A91-ABED-3CBF8EE41255}" destId="{33D1F153-9376-4C1E-82D3-36B8AFEE1797}" srcOrd="3" destOrd="0" parTransId="{8373EE4D-AA2D-4837-8A9A-F765AC141A4A}" sibTransId="{877A121B-7134-4DF7-A88A-041DAEC8E751}"/>
    <dgm:cxn modelId="{35B84D8A-C8ED-41FE-A984-49735C881349}" type="presOf" srcId="{B73B5F24-1292-4A89-8064-B0C8E6563A22}" destId="{4D18256E-8536-42BA-AF88-94EA90D9A186}" srcOrd="0" destOrd="0" presId="urn:microsoft.com/office/officeart/2005/8/layout/cycle2"/>
    <dgm:cxn modelId="{8063039F-B892-43F8-B9FD-BD2F2CAEEAAA}" srcId="{4C206C8E-A0CF-4A91-ABED-3CBF8EE41255}" destId="{AEF593DA-3E59-427E-8FF7-A3F4234554B5}" srcOrd="1" destOrd="0" parTransId="{529D7BED-6C6A-47CC-BAB3-43F885ADA4FD}" sibTransId="{1A11FE0D-9E39-4738-9B5B-1FDAE946EE21}"/>
    <dgm:cxn modelId="{2D58723E-A24E-4626-9987-377C1BC0D2BC}" type="presOf" srcId="{9588AAC7-4CB3-4BD3-B78E-17D8BF3ADD20}" destId="{C1652505-EE5F-4242-8FE8-286EE2890FF1}" srcOrd="1" destOrd="0" presId="urn:microsoft.com/office/officeart/2005/8/layout/cycle2"/>
    <dgm:cxn modelId="{5CA4D1C4-046F-413F-8C98-DEDFC4A325DC}" type="presOf" srcId="{B73B5F24-1292-4A89-8064-B0C8E6563A22}" destId="{22778A02-A3CD-46DC-A737-82F96179FEDF}" srcOrd="1" destOrd="0" presId="urn:microsoft.com/office/officeart/2005/8/layout/cycle2"/>
    <dgm:cxn modelId="{35295ACD-8F51-4E64-A024-1FAD4CAF8FDF}" type="presParOf" srcId="{8BFE8E01-D2D7-43F0-82F7-F622F4B4A720}" destId="{F5B5FC6F-A986-4BEF-BF02-086F993086DB}" srcOrd="0" destOrd="0" presId="urn:microsoft.com/office/officeart/2005/8/layout/cycle2"/>
    <dgm:cxn modelId="{6D45618A-4D6F-4873-A0DB-EB111CE7B355}" type="presParOf" srcId="{8BFE8E01-D2D7-43F0-82F7-F622F4B4A720}" destId="{E752E4A3-BEE0-470C-AE4B-4FFCB442FB76}" srcOrd="1" destOrd="0" presId="urn:microsoft.com/office/officeart/2005/8/layout/cycle2"/>
    <dgm:cxn modelId="{022B80D0-C625-4692-8E14-77D1F7747224}" type="presParOf" srcId="{E752E4A3-BEE0-470C-AE4B-4FFCB442FB76}" destId="{3DEE564B-9AF1-48EC-B122-9B68A5AC40F4}" srcOrd="0" destOrd="0" presId="urn:microsoft.com/office/officeart/2005/8/layout/cycle2"/>
    <dgm:cxn modelId="{1FB2FB98-8EA6-486F-82E9-34D712585B6B}" type="presParOf" srcId="{8BFE8E01-D2D7-43F0-82F7-F622F4B4A720}" destId="{B74A48EF-C44B-43C7-AAFF-24B5210ECF7F}" srcOrd="2" destOrd="0" presId="urn:microsoft.com/office/officeart/2005/8/layout/cycle2"/>
    <dgm:cxn modelId="{6F0AAC52-7F7A-42FB-9AED-966FA4F8F1DA}" type="presParOf" srcId="{8BFE8E01-D2D7-43F0-82F7-F622F4B4A720}" destId="{9F6C7E92-C377-4044-97CA-4BD225621EDF}" srcOrd="3" destOrd="0" presId="urn:microsoft.com/office/officeart/2005/8/layout/cycle2"/>
    <dgm:cxn modelId="{0351D42D-2D6B-42E2-9A75-41546E4BE699}" type="presParOf" srcId="{9F6C7E92-C377-4044-97CA-4BD225621EDF}" destId="{CC7E4F29-7E7E-465F-A0E6-F3926EC3E7F8}" srcOrd="0" destOrd="0" presId="urn:microsoft.com/office/officeart/2005/8/layout/cycle2"/>
    <dgm:cxn modelId="{0DFE4FB7-E1E1-48C3-991C-3E2F2317808E}" type="presParOf" srcId="{8BFE8E01-D2D7-43F0-82F7-F622F4B4A720}" destId="{82EA2A18-B9FF-4550-B8A0-A69CFD3FFAFC}" srcOrd="4" destOrd="0" presId="urn:microsoft.com/office/officeart/2005/8/layout/cycle2"/>
    <dgm:cxn modelId="{E5C3ABA5-CD3B-47D4-A76E-75A82103BBCC}" type="presParOf" srcId="{8BFE8E01-D2D7-43F0-82F7-F622F4B4A720}" destId="{4D18256E-8536-42BA-AF88-94EA90D9A186}" srcOrd="5" destOrd="0" presId="urn:microsoft.com/office/officeart/2005/8/layout/cycle2"/>
    <dgm:cxn modelId="{F4823F5B-AEBF-45D7-8E30-E99413B4948A}" type="presParOf" srcId="{4D18256E-8536-42BA-AF88-94EA90D9A186}" destId="{22778A02-A3CD-46DC-A737-82F96179FEDF}" srcOrd="0" destOrd="0" presId="urn:microsoft.com/office/officeart/2005/8/layout/cycle2"/>
    <dgm:cxn modelId="{1B2E0C46-6D50-4289-AD7E-FA526F248AA6}" type="presParOf" srcId="{8BFE8E01-D2D7-43F0-82F7-F622F4B4A720}" destId="{4012EC32-DC58-4882-B85F-937432F62F11}" srcOrd="6" destOrd="0" presId="urn:microsoft.com/office/officeart/2005/8/layout/cycle2"/>
    <dgm:cxn modelId="{51625AAC-83EB-4003-9E4A-3E3622B0460C}" type="presParOf" srcId="{8BFE8E01-D2D7-43F0-82F7-F622F4B4A720}" destId="{A6EFA609-FC8E-42D6-9C39-CD527A454322}" srcOrd="7" destOrd="0" presId="urn:microsoft.com/office/officeart/2005/8/layout/cycle2"/>
    <dgm:cxn modelId="{A7589DDE-E7F6-44D3-B8C2-F51E07EA4C72}" type="presParOf" srcId="{A6EFA609-FC8E-42D6-9C39-CD527A454322}" destId="{1EDEF87C-67B0-4C7C-82F1-072CE1E96873}" srcOrd="0" destOrd="0" presId="urn:microsoft.com/office/officeart/2005/8/layout/cycle2"/>
    <dgm:cxn modelId="{83703FDD-F397-40A6-A6B2-648C387F7D8A}" type="presParOf" srcId="{8BFE8E01-D2D7-43F0-82F7-F622F4B4A720}" destId="{A48BD273-1D4C-4F85-AE39-FFF03C7998BC}" srcOrd="8" destOrd="0" presId="urn:microsoft.com/office/officeart/2005/8/layout/cycle2"/>
    <dgm:cxn modelId="{CA7F2D4C-3C2F-471B-9887-2F0A02A0B917}" type="presParOf" srcId="{8BFE8E01-D2D7-43F0-82F7-F622F4B4A720}" destId="{DB2BAE0F-87D9-40F0-83E8-1C9A3FDCB101}" srcOrd="9" destOrd="0" presId="urn:microsoft.com/office/officeart/2005/8/layout/cycle2"/>
    <dgm:cxn modelId="{1644E86F-2A39-490F-93D7-51238A1962A4}" type="presParOf" srcId="{DB2BAE0F-87D9-40F0-83E8-1C9A3FDCB101}" destId="{C1652505-EE5F-4242-8FE8-286EE2890FF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2D6163-9039-4E13-8223-489DF8BB07C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33ACDAED-E328-40A1-B108-A488EF6E1A1F}">
      <dgm:prSet phldrT="[ข้อความ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sz="2000" b="1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ประกาศข้อตกลงประกาศเจตนารมณ์ที่เกี่ยวข้องที่จะพัฒนาเป็นองค์กรคุณธรรม </a:t>
          </a:r>
        </a:p>
      </dgm:t>
    </dgm:pt>
    <dgm:pt modelId="{061C28DC-B492-43BF-9299-FF27AD6A62E9}" type="parTrans" cxnId="{B8BDDAEE-420D-4025-A7D6-7019B889D87C}">
      <dgm:prSet/>
      <dgm:spPr/>
      <dgm:t>
        <a:bodyPr/>
        <a:lstStyle/>
        <a:p>
          <a:endParaRPr lang="th-TH" sz="2000" b="1">
            <a:solidFill>
              <a:srgbClr val="00206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173D4DA-1CBF-4918-9A99-845FBD14C294}" type="sibTrans" cxnId="{B8BDDAEE-420D-4025-A7D6-7019B889D87C}">
      <dgm:prSet/>
      <dgm:spPr/>
      <dgm:t>
        <a:bodyPr/>
        <a:lstStyle/>
        <a:p>
          <a:endParaRPr lang="th-TH" sz="2000" b="1">
            <a:solidFill>
              <a:srgbClr val="00206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2947BA3-DBB4-40EB-B480-50824723F0AF}">
      <dgm:prSet phldrT="[ข้อความ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sz="2000" b="1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กำหนดคุณธรรมเป้าหมาย “ปัญหาที่อยากแก้” และ “ความดีที่อยากทำ”</a:t>
          </a:r>
          <a:br>
            <a:rPr lang="th-TH" sz="2000" b="1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2000" b="1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หลักศาสนาและปรัชญาเศรษฐกิจพอเพียง </a:t>
          </a:r>
        </a:p>
      </dgm:t>
    </dgm:pt>
    <dgm:pt modelId="{BAC86925-F5C4-426B-B3DD-E623B7D152CA}" type="parTrans" cxnId="{FA7726C4-3C74-4897-B1B0-CB8DFC392012}">
      <dgm:prSet/>
      <dgm:spPr/>
      <dgm:t>
        <a:bodyPr/>
        <a:lstStyle/>
        <a:p>
          <a:endParaRPr lang="th-TH" sz="2000" b="1">
            <a:solidFill>
              <a:srgbClr val="00206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EA8C156-9EBB-4D2A-AC94-2EBE0CDC3ACA}" type="sibTrans" cxnId="{FA7726C4-3C74-4897-B1B0-CB8DFC392012}">
      <dgm:prSet/>
      <dgm:spPr/>
      <dgm:t>
        <a:bodyPr/>
        <a:lstStyle/>
        <a:p>
          <a:endParaRPr lang="th-TH" sz="2000" b="1">
            <a:solidFill>
              <a:srgbClr val="00206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2AF0E47-13C5-4AC1-BA86-224F5E1F0466}">
      <dgm:prSet phldrT="[ข้อความ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sz="2000" b="1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มีการเผยแพร่ประชาสัมพันธ์รายงานผลการดำเนินงาน</a:t>
          </a:r>
          <a:endParaRPr lang="th-TH" sz="2000" b="1" dirty="0">
            <a:solidFill>
              <a:srgbClr val="00206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275CDA4-6E18-4909-A8A6-86CD72A7F3A3}" type="parTrans" cxnId="{30CD22AF-053B-4B8F-801F-E16C19384829}">
      <dgm:prSet/>
      <dgm:spPr/>
      <dgm:t>
        <a:bodyPr/>
        <a:lstStyle/>
        <a:p>
          <a:endParaRPr lang="th-TH" sz="2000" b="1">
            <a:solidFill>
              <a:srgbClr val="00206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CEB8ABC-7EF3-41FD-929B-8F8D1FEC0C70}" type="sibTrans" cxnId="{30CD22AF-053B-4B8F-801F-E16C19384829}">
      <dgm:prSet/>
      <dgm:spPr/>
      <dgm:t>
        <a:bodyPr/>
        <a:lstStyle/>
        <a:p>
          <a:endParaRPr lang="th-TH" sz="2000" b="1">
            <a:solidFill>
              <a:srgbClr val="00206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983108E-2772-4C81-81AF-D5149847847A}">
      <dgm:prSet phldrT="[ข้อความ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sz="2000" b="1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ขับเคลื่อนคุณธรรมเป้าหมาย “ปัญหาที่อยากแก้”และ “ความดีที่อยาก</a:t>
          </a:r>
          <a:r>
            <a:rPr lang="th-TH" sz="2000" b="1" dirty="0" err="1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ทํา</a:t>
          </a:r>
          <a:r>
            <a:rPr lang="th-TH" sz="2000" b="1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”</a:t>
          </a:r>
          <a:endParaRPr lang="th-TH" sz="2000" b="1" dirty="0">
            <a:solidFill>
              <a:srgbClr val="00206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2918B7A-3E14-4021-BD28-60B53CE126FA}" type="parTrans" cxnId="{EFCC016E-222A-4E76-A8ED-7D89CF9334D1}">
      <dgm:prSet/>
      <dgm:spPr/>
      <dgm:t>
        <a:bodyPr/>
        <a:lstStyle/>
        <a:p>
          <a:endParaRPr lang="th-TH" sz="2000" b="1">
            <a:solidFill>
              <a:srgbClr val="00206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627936B-E198-48B7-92ED-7284F14220E6}" type="sibTrans" cxnId="{EFCC016E-222A-4E76-A8ED-7D89CF9334D1}">
      <dgm:prSet/>
      <dgm:spPr/>
      <dgm:t>
        <a:bodyPr/>
        <a:lstStyle/>
        <a:p>
          <a:endParaRPr lang="th-TH" sz="2000" b="1">
            <a:solidFill>
              <a:srgbClr val="00206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D509BB8-1B71-40BB-BFAE-EB22CC21CB3D}">
      <dgm:prSet phldrT="[ข้อความ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sz="2000" b="1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การจับกิจกรรมประกาศยกย่องเชิดชูเกียรติบุคคลคุณธรรมเป้าหมาย </a:t>
          </a:r>
          <a:endParaRPr lang="th-TH" sz="2000" b="1" dirty="0">
            <a:solidFill>
              <a:srgbClr val="00206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5E69123-4F50-4F4D-8DC4-A95956E6B1A0}" type="parTrans" cxnId="{CADC3525-17DF-443E-88AF-11B39CBFA697}">
      <dgm:prSet/>
      <dgm:spPr/>
      <dgm:t>
        <a:bodyPr/>
        <a:lstStyle/>
        <a:p>
          <a:endParaRPr lang="th-TH" sz="2000" b="1">
            <a:solidFill>
              <a:srgbClr val="00206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66C9F3B-9002-408B-8FE4-0576C7150CFE}" type="sibTrans" cxnId="{CADC3525-17DF-443E-88AF-11B39CBFA697}">
      <dgm:prSet/>
      <dgm:spPr/>
      <dgm:t>
        <a:bodyPr/>
        <a:lstStyle/>
        <a:p>
          <a:endParaRPr lang="th-TH" sz="2000" b="1">
            <a:solidFill>
              <a:srgbClr val="00206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EF7E83E-868C-49A9-83A2-63DCB5A88667}">
      <dgm:prSet phldrT="[ข้อความ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sz="2000" b="1" dirty="0" err="1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การจัด</a:t>
          </a:r>
          <a:r>
            <a:rPr lang="th-TH" sz="2000" b="1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การองค์ความรู้จากการดำเนินงานเป็นองค์กรคุณธรรม </a:t>
          </a:r>
          <a:endParaRPr lang="th-TH" sz="2000" b="1" dirty="0">
            <a:solidFill>
              <a:srgbClr val="00206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0A1927B-5D13-470C-90EF-CE09E327AFAC}" type="parTrans" cxnId="{D1B66692-B2F6-440A-A39E-89C81685E28E}">
      <dgm:prSet/>
      <dgm:spPr/>
      <dgm:t>
        <a:bodyPr/>
        <a:lstStyle/>
        <a:p>
          <a:endParaRPr lang="th-TH" sz="2000" b="1">
            <a:solidFill>
              <a:srgbClr val="00206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6D534ED-232A-432D-B511-2504E7BCBA1A}" type="sibTrans" cxnId="{D1B66692-B2F6-440A-A39E-89C81685E28E}">
      <dgm:prSet/>
      <dgm:spPr/>
      <dgm:t>
        <a:bodyPr/>
        <a:lstStyle/>
        <a:p>
          <a:endParaRPr lang="th-TH" sz="2000" b="1">
            <a:solidFill>
              <a:srgbClr val="00206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3FCAE95-241A-4251-A8BA-F62CF4E78B2D}">
      <dgm:prSet phldrT="[ข้อความ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sz="2000" b="1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การติดตามประเมินผลและรายงานผลการดำเนินงาน</a:t>
          </a:r>
          <a:endParaRPr lang="th-TH" sz="2000" b="1" dirty="0">
            <a:solidFill>
              <a:srgbClr val="00206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9C24FA3-C906-4EB4-9A33-8E9344936022}" type="parTrans" cxnId="{8E2DF662-0A93-4F02-90C5-68B77FCBFA80}">
      <dgm:prSet/>
      <dgm:spPr/>
      <dgm:t>
        <a:bodyPr/>
        <a:lstStyle/>
        <a:p>
          <a:endParaRPr lang="th-TH" sz="2000" b="1">
            <a:solidFill>
              <a:srgbClr val="00206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36C3F65-7F42-4F01-BBFE-974157CBFAA4}" type="sibTrans" cxnId="{8E2DF662-0A93-4F02-90C5-68B77FCBFA80}">
      <dgm:prSet/>
      <dgm:spPr/>
      <dgm:t>
        <a:bodyPr/>
        <a:lstStyle/>
        <a:p>
          <a:endParaRPr lang="th-TH" sz="2000" b="1">
            <a:solidFill>
              <a:srgbClr val="00206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CCB83A8-5FF9-4344-9575-5C850D2BCDAB}" type="pres">
      <dgm:prSet presAssocID="{CA2D6163-9039-4E13-8223-489DF8BB07C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DCB9D211-5333-4340-A2D4-80397D573E0A}" type="pres">
      <dgm:prSet presAssocID="{33ACDAED-E328-40A1-B108-A488EF6E1A1F}" presName="parentLin" presStyleCnt="0"/>
      <dgm:spPr/>
    </dgm:pt>
    <dgm:pt modelId="{D96DDEBA-E8D7-4568-82EE-277DA1D3C8C8}" type="pres">
      <dgm:prSet presAssocID="{33ACDAED-E328-40A1-B108-A488EF6E1A1F}" presName="parentLeftMargin" presStyleLbl="node1" presStyleIdx="0" presStyleCnt="7"/>
      <dgm:spPr/>
      <dgm:t>
        <a:bodyPr/>
        <a:lstStyle/>
        <a:p>
          <a:endParaRPr lang="th-TH"/>
        </a:p>
      </dgm:t>
    </dgm:pt>
    <dgm:pt modelId="{B48B8557-7FBD-41D9-B4A4-5AF42765E642}" type="pres">
      <dgm:prSet presAssocID="{33ACDAED-E328-40A1-B108-A488EF6E1A1F}" presName="parentText" presStyleLbl="node1" presStyleIdx="0" presStyleCnt="7" custScaleX="102021" custScaleY="106107" custLinFactNeighborX="-33853" custLinFactNeighborY="368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D78DCA0-53EA-4EA3-AB3D-19BF2357513B}" type="pres">
      <dgm:prSet presAssocID="{33ACDAED-E328-40A1-B108-A488EF6E1A1F}" presName="negativeSpace" presStyleCnt="0"/>
      <dgm:spPr/>
    </dgm:pt>
    <dgm:pt modelId="{0865290E-10CD-4598-BB7F-DFEE2AD09B67}" type="pres">
      <dgm:prSet presAssocID="{33ACDAED-E328-40A1-B108-A488EF6E1A1F}" presName="childText" presStyleLbl="conFgAcc1" presStyleIdx="0" presStyleCnt="7">
        <dgm:presLayoutVars>
          <dgm:bulletEnabled val="1"/>
        </dgm:presLayoutVars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bg2">
            <a:lumMod val="90000"/>
          </a:schemeClr>
        </a:solidFill>
      </dgm:spPr>
    </dgm:pt>
    <dgm:pt modelId="{121C8507-ACF8-4215-9F05-7A6CDEA201C4}" type="pres">
      <dgm:prSet presAssocID="{C173D4DA-1CBF-4918-9A99-845FBD14C294}" presName="spaceBetweenRectangles" presStyleCnt="0"/>
      <dgm:spPr/>
    </dgm:pt>
    <dgm:pt modelId="{ACC229EE-75C0-4FA2-8962-8A2AE0D33D30}" type="pres">
      <dgm:prSet presAssocID="{D2947BA3-DBB4-40EB-B480-50824723F0AF}" presName="parentLin" presStyleCnt="0"/>
      <dgm:spPr/>
    </dgm:pt>
    <dgm:pt modelId="{E3C7D831-BDF6-4498-995C-51AC3E099EBF}" type="pres">
      <dgm:prSet presAssocID="{D2947BA3-DBB4-40EB-B480-50824723F0AF}" presName="parentLeftMargin" presStyleLbl="node1" presStyleIdx="0" presStyleCnt="7"/>
      <dgm:spPr/>
      <dgm:t>
        <a:bodyPr/>
        <a:lstStyle/>
        <a:p>
          <a:endParaRPr lang="th-TH"/>
        </a:p>
      </dgm:t>
    </dgm:pt>
    <dgm:pt modelId="{F7004756-497D-4DA1-B118-A98A1E9A331D}" type="pres">
      <dgm:prSet presAssocID="{D2947BA3-DBB4-40EB-B480-50824723F0AF}" presName="parentText" presStyleLbl="node1" presStyleIdx="1" presStyleCnt="7" custScaleX="100371" custScaleY="190988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58F76AE-07D9-40FC-98C6-DC19C9D50516}" type="pres">
      <dgm:prSet presAssocID="{D2947BA3-DBB4-40EB-B480-50824723F0AF}" presName="negativeSpace" presStyleCnt="0"/>
      <dgm:spPr/>
    </dgm:pt>
    <dgm:pt modelId="{AEE563E2-338A-40FF-A357-9C6A800F93AB}" type="pres">
      <dgm:prSet presAssocID="{D2947BA3-DBB4-40EB-B480-50824723F0AF}" presName="childText" presStyleLbl="conFgAcc1" presStyleIdx="1" presStyleCnt="7">
        <dgm:presLayoutVars>
          <dgm:bulletEnabled val="1"/>
        </dgm:presLayoutVars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bg2">
            <a:lumMod val="90000"/>
          </a:schemeClr>
        </a:solidFill>
      </dgm:spPr>
    </dgm:pt>
    <dgm:pt modelId="{07E07C37-0D44-4A3A-895A-0FEA3B9188EB}" type="pres">
      <dgm:prSet presAssocID="{CEA8C156-9EBB-4D2A-AC94-2EBE0CDC3ACA}" presName="spaceBetweenRectangles" presStyleCnt="0"/>
      <dgm:spPr/>
    </dgm:pt>
    <dgm:pt modelId="{57083DA3-CF63-4553-99A9-A3353BF9B49C}" type="pres">
      <dgm:prSet presAssocID="{C983108E-2772-4C81-81AF-D5149847847A}" presName="parentLin" presStyleCnt="0"/>
      <dgm:spPr/>
    </dgm:pt>
    <dgm:pt modelId="{4B55F94C-F980-4068-A6A7-7F97B60C7790}" type="pres">
      <dgm:prSet presAssocID="{C983108E-2772-4C81-81AF-D5149847847A}" presName="parentLeftMargin" presStyleLbl="node1" presStyleIdx="1" presStyleCnt="7"/>
      <dgm:spPr/>
      <dgm:t>
        <a:bodyPr/>
        <a:lstStyle/>
        <a:p>
          <a:endParaRPr lang="th-TH"/>
        </a:p>
      </dgm:t>
    </dgm:pt>
    <dgm:pt modelId="{EBFE515B-C39B-4FB0-8F2D-EE49EE52B424}" type="pres">
      <dgm:prSet presAssocID="{C983108E-2772-4C81-81AF-D5149847847A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7C9885A-8D1A-4050-A71D-A0C7569FF6A0}" type="pres">
      <dgm:prSet presAssocID="{C983108E-2772-4C81-81AF-D5149847847A}" presName="negativeSpace" presStyleCnt="0"/>
      <dgm:spPr/>
    </dgm:pt>
    <dgm:pt modelId="{4DF935E1-AC4F-4722-ADB7-72A96ED53EBD}" type="pres">
      <dgm:prSet presAssocID="{C983108E-2772-4C81-81AF-D5149847847A}" presName="childText" presStyleLbl="conFgAcc1" presStyleIdx="2" presStyleCnt="7">
        <dgm:presLayoutVars>
          <dgm:bulletEnabled val="1"/>
        </dgm:presLayoutVars>
      </dgm:prSet>
      <dgm:spPr>
        <a:solidFill>
          <a:schemeClr val="bg2">
            <a:lumMod val="90000"/>
            <a:alpha val="90000"/>
          </a:schemeClr>
        </a:solidFill>
      </dgm:spPr>
    </dgm:pt>
    <dgm:pt modelId="{38CD3D3D-CE74-476E-95B6-3C3E2749BF73}" type="pres">
      <dgm:prSet presAssocID="{A627936B-E198-48B7-92ED-7284F14220E6}" presName="spaceBetweenRectangles" presStyleCnt="0"/>
      <dgm:spPr/>
    </dgm:pt>
    <dgm:pt modelId="{73CF78F3-2119-4DFA-AD7A-E1B0472C92A8}" type="pres">
      <dgm:prSet presAssocID="{DD509BB8-1B71-40BB-BFAE-EB22CC21CB3D}" presName="parentLin" presStyleCnt="0"/>
      <dgm:spPr/>
    </dgm:pt>
    <dgm:pt modelId="{623C6CD2-0DDB-46DD-AC8D-17C9548CEE21}" type="pres">
      <dgm:prSet presAssocID="{DD509BB8-1B71-40BB-BFAE-EB22CC21CB3D}" presName="parentLeftMargin" presStyleLbl="node1" presStyleIdx="2" presStyleCnt="7"/>
      <dgm:spPr/>
      <dgm:t>
        <a:bodyPr/>
        <a:lstStyle/>
        <a:p>
          <a:endParaRPr lang="th-TH"/>
        </a:p>
      </dgm:t>
    </dgm:pt>
    <dgm:pt modelId="{ABE29916-B4DB-46F7-AA3E-C062134E433F}" type="pres">
      <dgm:prSet presAssocID="{DD509BB8-1B71-40BB-BFAE-EB22CC21CB3D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EA31C0F-EEBE-4B24-9F92-7CF8BA15FF8A}" type="pres">
      <dgm:prSet presAssocID="{DD509BB8-1B71-40BB-BFAE-EB22CC21CB3D}" presName="negativeSpace" presStyleCnt="0"/>
      <dgm:spPr/>
    </dgm:pt>
    <dgm:pt modelId="{059757E7-7473-4EED-9517-CDDBC5C9A3CF}" type="pres">
      <dgm:prSet presAssocID="{DD509BB8-1B71-40BB-BFAE-EB22CC21CB3D}" presName="childText" presStyleLbl="conFgAcc1" presStyleIdx="3" presStyleCnt="7">
        <dgm:presLayoutVars>
          <dgm:bulletEnabled val="1"/>
        </dgm:presLayoutVars>
      </dgm:prSet>
      <dgm:spPr>
        <a:solidFill>
          <a:schemeClr val="bg2">
            <a:lumMod val="90000"/>
            <a:alpha val="90000"/>
          </a:schemeClr>
        </a:solidFill>
      </dgm:spPr>
    </dgm:pt>
    <dgm:pt modelId="{A4F98532-A09E-4092-A35B-EACDCFE15846}" type="pres">
      <dgm:prSet presAssocID="{266C9F3B-9002-408B-8FE4-0576C7150CFE}" presName="spaceBetweenRectangles" presStyleCnt="0"/>
      <dgm:spPr/>
    </dgm:pt>
    <dgm:pt modelId="{DAEC683D-88E8-4A55-8506-CCA3F3AD12C1}" type="pres">
      <dgm:prSet presAssocID="{CEF7E83E-868C-49A9-83A2-63DCB5A88667}" presName="parentLin" presStyleCnt="0"/>
      <dgm:spPr/>
    </dgm:pt>
    <dgm:pt modelId="{B63787BF-DDB9-4AF8-B70A-A9E99CDB8EA5}" type="pres">
      <dgm:prSet presAssocID="{CEF7E83E-868C-49A9-83A2-63DCB5A88667}" presName="parentLeftMargin" presStyleLbl="node1" presStyleIdx="3" presStyleCnt="7"/>
      <dgm:spPr/>
      <dgm:t>
        <a:bodyPr/>
        <a:lstStyle/>
        <a:p>
          <a:endParaRPr lang="th-TH"/>
        </a:p>
      </dgm:t>
    </dgm:pt>
    <dgm:pt modelId="{590894CA-0BAC-40DD-98FA-16AC5A2F4DE9}" type="pres">
      <dgm:prSet presAssocID="{CEF7E83E-868C-49A9-83A2-63DCB5A88667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FEE7ABA-1864-4A0B-9D34-8830C3E47A62}" type="pres">
      <dgm:prSet presAssocID="{CEF7E83E-868C-49A9-83A2-63DCB5A88667}" presName="negativeSpace" presStyleCnt="0"/>
      <dgm:spPr/>
    </dgm:pt>
    <dgm:pt modelId="{5F2C0BF6-31C7-4732-90FA-601BE902BB68}" type="pres">
      <dgm:prSet presAssocID="{CEF7E83E-868C-49A9-83A2-63DCB5A88667}" presName="childText" presStyleLbl="conFgAcc1" presStyleIdx="4" presStyleCnt="7">
        <dgm:presLayoutVars>
          <dgm:bulletEnabled val="1"/>
        </dgm:presLayoutVars>
      </dgm:prSet>
      <dgm:spPr>
        <a:solidFill>
          <a:schemeClr val="bg2">
            <a:lumMod val="90000"/>
            <a:alpha val="90000"/>
          </a:schemeClr>
        </a:solidFill>
      </dgm:spPr>
    </dgm:pt>
    <dgm:pt modelId="{79B52181-F355-4081-88C6-44CF3E124A4A}" type="pres">
      <dgm:prSet presAssocID="{E6D534ED-232A-432D-B511-2504E7BCBA1A}" presName="spaceBetweenRectangles" presStyleCnt="0"/>
      <dgm:spPr/>
    </dgm:pt>
    <dgm:pt modelId="{B90AE24F-2F82-4EF0-BF17-C4E7888836E4}" type="pres">
      <dgm:prSet presAssocID="{A3FCAE95-241A-4251-A8BA-F62CF4E78B2D}" presName="parentLin" presStyleCnt="0"/>
      <dgm:spPr/>
    </dgm:pt>
    <dgm:pt modelId="{AE18DDFC-8B2B-44B3-916C-BDB975462EF0}" type="pres">
      <dgm:prSet presAssocID="{A3FCAE95-241A-4251-A8BA-F62CF4E78B2D}" presName="parentLeftMargin" presStyleLbl="node1" presStyleIdx="4" presStyleCnt="7"/>
      <dgm:spPr/>
      <dgm:t>
        <a:bodyPr/>
        <a:lstStyle/>
        <a:p>
          <a:endParaRPr lang="th-TH"/>
        </a:p>
      </dgm:t>
    </dgm:pt>
    <dgm:pt modelId="{1E9E20AF-0F1D-4FF5-BEF3-81B5548A8832}" type="pres">
      <dgm:prSet presAssocID="{A3FCAE95-241A-4251-A8BA-F62CF4E78B2D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1CEE6F9-7153-46BD-A209-B68BA0128C2F}" type="pres">
      <dgm:prSet presAssocID="{A3FCAE95-241A-4251-A8BA-F62CF4E78B2D}" presName="negativeSpace" presStyleCnt="0"/>
      <dgm:spPr/>
    </dgm:pt>
    <dgm:pt modelId="{B471C683-4A40-46B4-8138-01701087078B}" type="pres">
      <dgm:prSet presAssocID="{A3FCAE95-241A-4251-A8BA-F62CF4E78B2D}" presName="childText" presStyleLbl="conFgAcc1" presStyleIdx="5" presStyleCnt="7">
        <dgm:presLayoutVars>
          <dgm:bulletEnabled val="1"/>
        </dgm:presLayoutVars>
      </dgm:prSet>
      <dgm:spPr>
        <a:solidFill>
          <a:schemeClr val="bg2">
            <a:lumMod val="90000"/>
            <a:alpha val="90000"/>
          </a:schemeClr>
        </a:solidFill>
      </dgm:spPr>
    </dgm:pt>
    <dgm:pt modelId="{82A6D27A-65FC-49E0-942A-F9BDF2F49F8F}" type="pres">
      <dgm:prSet presAssocID="{636C3F65-7F42-4F01-BBFE-974157CBFAA4}" presName="spaceBetweenRectangles" presStyleCnt="0"/>
      <dgm:spPr/>
    </dgm:pt>
    <dgm:pt modelId="{3881026D-9E10-40CE-83F8-F0E5A404C3B3}" type="pres">
      <dgm:prSet presAssocID="{52AF0E47-13C5-4AC1-BA86-224F5E1F0466}" presName="parentLin" presStyleCnt="0"/>
      <dgm:spPr/>
    </dgm:pt>
    <dgm:pt modelId="{97784495-E34C-4FF7-944D-B6D0305F50D8}" type="pres">
      <dgm:prSet presAssocID="{52AF0E47-13C5-4AC1-BA86-224F5E1F0466}" presName="parentLeftMargin" presStyleLbl="node1" presStyleIdx="5" presStyleCnt="7"/>
      <dgm:spPr/>
      <dgm:t>
        <a:bodyPr/>
        <a:lstStyle/>
        <a:p>
          <a:endParaRPr lang="th-TH"/>
        </a:p>
      </dgm:t>
    </dgm:pt>
    <dgm:pt modelId="{649E346B-C166-484B-8D27-F1B1283ED47F}" type="pres">
      <dgm:prSet presAssocID="{52AF0E47-13C5-4AC1-BA86-224F5E1F0466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D5A41AA-388B-4DB2-AE87-CE16D5D124CC}" type="pres">
      <dgm:prSet presAssocID="{52AF0E47-13C5-4AC1-BA86-224F5E1F0466}" presName="negativeSpace" presStyleCnt="0"/>
      <dgm:spPr/>
    </dgm:pt>
    <dgm:pt modelId="{3398F814-8B89-4411-B71B-34711CBD0CCD}" type="pres">
      <dgm:prSet presAssocID="{52AF0E47-13C5-4AC1-BA86-224F5E1F0466}" presName="childText" presStyleLbl="conFgAcc1" presStyleIdx="6" presStyleCnt="7">
        <dgm:presLayoutVars>
          <dgm:bulletEnabled val="1"/>
        </dgm:presLayoutVars>
      </dgm:prSet>
      <dgm:spPr>
        <a:solidFill>
          <a:schemeClr val="bg2">
            <a:lumMod val="90000"/>
            <a:alpha val="90000"/>
          </a:schemeClr>
        </a:solidFill>
      </dgm:spPr>
    </dgm:pt>
  </dgm:ptLst>
  <dgm:cxnLst>
    <dgm:cxn modelId="{9897932C-3AF8-4113-9168-47D32823BCE1}" type="presOf" srcId="{52AF0E47-13C5-4AC1-BA86-224F5E1F0466}" destId="{97784495-E34C-4FF7-944D-B6D0305F50D8}" srcOrd="0" destOrd="0" presId="urn:microsoft.com/office/officeart/2005/8/layout/list1"/>
    <dgm:cxn modelId="{87C956E7-1ED7-4DF0-B8DA-54783C43C612}" type="presOf" srcId="{DD509BB8-1B71-40BB-BFAE-EB22CC21CB3D}" destId="{623C6CD2-0DDB-46DD-AC8D-17C9548CEE21}" srcOrd="0" destOrd="0" presId="urn:microsoft.com/office/officeart/2005/8/layout/list1"/>
    <dgm:cxn modelId="{CADC3525-17DF-443E-88AF-11B39CBFA697}" srcId="{CA2D6163-9039-4E13-8223-489DF8BB07C8}" destId="{DD509BB8-1B71-40BB-BFAE-EB22CC21CB3D}" srcOrd="3" destOrd="0" parTransId="{15E69123-4F50-4F4D-8DC4-A95956E6B1A0}" sibTransId="{266C9F3B-9002-408B-8FE4-0576C7150CFE}"/>
    <dgm:cxn modelId="{A686C88A-BD16-4756-B93B-71D59B599EDE}" type="presOf" srcId="{D2947BA3-DBB4-40EB-B480-50824723F0AF}" destId="{F7004756-497D-4DA1-B118-A98A1E9A331D}" srcOrd="1" destOrd="0" presId="urn:microsoft.com/office/officeart/2005/8/layout/list1"/>
    <dgm:cxn modelId="{4AC4C1BE-7AA3-41F5-A201-AC2469EBFE0D}" type="presOf" srcId="{33ACDAED-E328-40A1-B108-A488EF6E1A1F}" destId="{B48B8557-7FBD-41D9-B4A4-5AF42765E642}" srcOrd="1" destOrd="0" presId="urn:microsoft.com/office/officeart/2005/8/layout/list1"/>
    <dgm:cxn modelId="{991FFBBC-403C-44F0-B6C9-FFA83354807C}" type="presOf" srcId="{CEF7E83E-868C-49A9-83A2-63DCB5A88667}" destId="{590894CA-0BAC-40DD-98FA-16AC5A2F4DE9}" srcOrd="1" destOrd="0" presId="urn:microsoft.com/office/officeart/2005/8/layout/list1"/>
    <dgm:cxn modelId="{B8BDDAEE-420D-4025-A7D6-7019B889D87C}" srcId="{CA2D6163-9039-4E13-8223-489DF8BB07C8}" destId="{33ACDAED-E328-40A1-B108-A488EF6E1A1F}" srcOrd="0" destOrd="0" parTransId="{061C28DC-B492-43BF-9299-FF27AD6A62E9}" sibTransId="{C173D4DA-1CBF-4918-9A99-845FBD14C294}"/>
    <dgm:cxn modelId="{6A167791-64D7-47A5-A30B-24DF82570C4C}" type="presOf" srcId="{A3FCAE95-241A-4251-A8BA-F62CF4E78B2D}" destId="{AE18DDFC-8B2B-44B3-916C-BDB975462EF0}" srcOrd="0" destOrd="0" presId="urn:microsoft.com/office/officeart/2005/8/layout/list1"/>
    <dgm:cxn modelId="{30CD22AF-053B-4B8F-801F-E16C19384829}" srcId="{CA2D6163-9039-4E13-8223-489DF8BB07C8}" destId="{52AF0E47-13C5-4AC1-BA86-224F5E1F0466}" srcOrd="6" destOrd="0" parTransId="{F275CDA4-6E18-4909-A8A6-86CD72A7F3A3}" sibTransId="{1CEB8ABC-7EF3-41FD-929B-8F8D1FEC0C70}"/>
    <dgm:cxn modelId="{BAD3668A-7C15-4D72-A0DC-E4E5E261D5D0}" type="presOf" srcId="{CEF7E83E-868C-49A9-83A2-63DCB5A88667}" destId="{B63787BF-DDB9-4AF8-B70A-A9E99CDB8EA5}" srcOrd="0" destOrd="0" presId="urn:microsoft.com/office/officeart/2005/8/layout/list1"/>
    <dgm:cxn modelId="{FA7726C4-3C74-4897-B1B0-CB8DFC392012}" srcId="{CA2D6163-9039-4E13-8223-489DF8BB07C8}" destId="{D2947BA3-DBB4-40EB-B480-50824723F0AF}" srcOrd="1" destOrd="0" parTransId="{BAC86925-F5C4-426B-B3DD-E623B7D152CA}" sibTransId="{CEA8C156-9EBB-4D2A-AC94-2EBE0CDC3ACA}"/>
    <dgm:cxn modelId="{AF5244CD-BD80-4576-B1FD-C1461B9A9DB0}" type="presOf" srcId="{A3FCAE95-241A-4251-A8BA-F62CF4E78B2D}" destId="{1E9E20AF-0F1D-4FF5-BEF3-81B5548A8832}" srcOrd="1" destOrd="0" presId="urn:microsoft.com/office/officeart/2005/8/layout/list1"/>
    <dgm:cxn modelId="{8E34F253-C81C-40FA-8F25-F6224CFA91A8}" type="presOf" srcId="{52AF0E47-13C5-4AC1-BA86-224F5E1F0466}" destId="{649E346B-C166-484B-8D27-F1B1283ED47F}" srcOrd="1" destOrd="0" presId="urn:microsoft.com/office/officeart/2005/8/layout/list1"/>
    <dgm:cxn modelId="{41B9CD94-6753-40D7-B530-5053865D2DEC}" type="presOf" srcId="{C983108E-2772-4C81-81AF-D5149847847A}" destId="{4B55F94C-F980-4068-A6A7-7F97B60C7790}" srcOrd="0" destOrd="0" presId="urn:microsoft.com/office/officeart/2005/8/layout/list1"/>
    <dgm:cxn modelId="{0C699F7E-6058-47E0-91CB-19CD372FD389}" type="presOf" srcId="{D2947BA3-DBB4-40EB-B480-50824723F0AF}" destId="{E3C7D831-BDF6-4498-995C-51AC3E099EBF}" srcOrd="0" destOrd="0" presId="urn:microsoft.com/office/officeart/2005/8/layout/list1"/>
    <dgm:cxn modelId="{B8BC9C8E-F8CB-4A5F-A25E-5E3F39ECB5EA}" type="presOf" srcId="{33ACDAED-E328-40A1-B108-A488EF6E1A1F}" destId="{D96DDEBA-E8D7-4568-82EE-277DA1D3C8C8}" srcOrd="0" destOrd="0" presId="urn:microsoft.com/office/officeart/2005/8/layout/list1"/>
    <dgm:cxn modelId="{C4DB65CF-CE95-47AD-AB4F-53B5A79160D2}" type="presOf" srcId="{CA2D6163-9039-4E13-8223-489DF8BB07C8}" destId="{CCCB83A8-5FF9-4344-9575-5C850D2BCDAB}" srcOrd="0" destOrd="0" presId="urn:microsoft.com/office/officeart/2005/8/layout/list1"/>
    <dgm:cxn modelId="{B3F87394-F3FF-4D06-8CB5-A11D5ED67DA6}" type="presOf" srcId="{DD509BB8-1B71-40BB-BFAE-EB22CC21CB3D}" destId="{ABE29916-B4DB-46F7-AA3E-C062134E433F}" srcOrd="1" destOrd="0" presId="urn:microsoft.com/office/officeart/2005/8/layout/list1"/>
    <dgm:cxn modelId="{8E2DF662-0A93-4F02-90C5-68B77FCBFA80}" srcId="{CA2D6163-9039-4E13-8223-489DF8BB07C8}" destId="{A3FCAE95-241A-4251-A8BA-F62CF4E78B2D}" srcOrd="5" destOrd="0" parTransId="{59C24FA3-C906-4EB4-9A33-8E9344936022}" sibTransId="{636C3F65-7F42-4F01-BBFE-974157CBFAA4}"/>
    <dgm:cxn modelId="{4F50219A-39F8-4AA8-93FE-5C5F3EADD12D}" type="presOf" srcId="{C983108E-2772-4C81-81AF-D5149847847A}" destId="{EBFE515B-C39B-4FB0-8F2D-EE49EE52B424}" srcOrd="1" destOrd="0" presId="urn:microsoft.com/office/officeart/2005/8/layout/list1"/>
    <dgm:cxn modelId="{D1B66692-B2F6-440A-A39E-89C81685E28E}" srcId="{CA2D6163-9039-4E13-8223-489DF8BB07C8}" destId="{CEF7E83E-868C-49A9-83A2-63DCB5A88667}" srcOrd="4" destOrd="0" parTransId="{B0A1927B-5D13-470C-90EF-CE09E327AFAC}" sibTransId="{E6D534ED-232A-432D-B511-2504E7BCBA1A}"/>
    <dgm:cxn modelId="{EFCC016E-222A-4E76-A8ED-7D89CF9334D1}" srcId="{CA2D6163-9039-4E13-8223-489DF8BB07C8}" destId="{C983108E-2772-4C81-81AF-D5149847847A}" srcOrd="2" destOrd="0" parTransId="{22918B7A-3E14-4021-BD28-60B53CE126FA}" sibTransId="{A627936B-E198-48B7-92ED-7284F14220E6}"/>
    <dgm:cxn modelId="{1485073B-994B-48F6-B2A4-895DC2DCE0CF}" type="presParOf" srcId="{CCCB83A8-5FF9-4344-9575-5C850D2BCDAB}" destId="{DCB9D211-5333-4340-A2D4-80397D573E0A}" srcOrd="0" destOrd="0" presId="urn:microsoft.com/office/officeart/2005/8/layout/list1"/>
    <dgm:cxn modelId="{15456D70-FE13-4B19-A22E-D51D59FCA506}" type="presParOf" srcId="{DCB9D211-5333-4340-A2D4-80397D573E0A}" destId="{D96DDEBA-E8D7-4568-82EE-277DA1D3C8C8}" srcOrd="0" destOrd="0" presId="urn:microsoft.com/office/officeart/2005/8/layout/list1"/>
    <dgm:cxn modelId="{92ED6C52-6CB3-40CE-A3D4-AB47C9194F70}" type="presParOf" srcId="{DCB9D211-5333-4340-A2D4-80397D573E0A}" destId="{B48B8557-7FBD-41D9-B4A4-5AF42765E642}" srcOrd="1" destOrd="0" presId="urn:microsoft.com/office/officeart/2005/8/layout/list1"/>
    <dgm:cxn modelId="{CDE77ECB-4E38-48BF-B7C9-0061E184637D}" type="presParOf" srcId="{CCCB83A8-5FF9-4344-9575-5C850D2BCDAB}" destId="{7D78DCA0-53EA-4EA3-AB3D-19BF2357513B}" srcOrd="1" destOrd="0" presId="urn:microsoft.com/office/officeart/2005/8/layout/list1"/>
    <dgm:cxn modelId="{01E85274-E200-4F84-90B9-3CF4BB77AB08}" type="presParOf" srcId="{CCCB83A8-5FF9-4344-9575-5C850D2BCDAB}" destId="{0865290E-10CD-4598-BB7F-DFEE2AD09B67}" srcOrd="2" destOrd="0" presId="urn:microsoft.com/office/officeart/2005/8/layout/list1"/>
    <dgm:cxn modelId="{9DD95F0D-1445-4BA5-99E6-590352572680}" type="presParOf" srcId="{CCCB83A8-5FF9-4344-9575-5C850D2BCDAB}" destId="{121C8507-ACF8-4215-9F05-7A6CDEA201C4}" srcOrd="3" destOrd="0" presId="urn:microsoft.com/office/officeart/2005/8/layout/list1"/>
    <dgm:cxn modelId="{15E3003F-3244-4825-AFE9-580B638B1F78}" type="presParOf" srcId="{CCCB83A8-5FF9-4344-9575-5C850D2BCDAB}" destId="{ACC229EE-75C0-4FA2-8962-8A2AE0D33D30}" srcOrd="4" destOrd="0" presId="urn:microsoft.com/office/officeart/2005/8/layout/list1"/>
    <dgm:cxn modelId="{0BBEA98C-2A0C-40BA-B9AE-C5BD559132BE}" type="presParOf" srcId="{ACC229EE-75C0-4FA2-8962-8A2AE0D33D30}" destId="{E3C7D831-BDF6-4498-995C-51AC3E099EBF}" srcOrd="0" destOrd="0" presId="urn:microsoft.com/office/officeart/2005/8/layout/list1"/>
    <dgm:cxn modelId="{B334AF29-E931-4AD7-BCB0-FC6C9FE5F3D8}" type="presParOf" srcId="{ACC229EE-75C0-4FA2-8962-8A2AE0D33D30}" destId="{F7004756-497D-4DA1-B118-A98A1E9A331D}" srcOrd="1" destOrd="0" presId="urn:microsoft.com/office/officeart/2005/8/layout/list1"/>
    <dgm:cxn modelId="{143C14D8-61FE-4408-B8A0-3AA4F45AB72F}" type="presParOf" srcId="{CCCB83A8-5FF9-4344-9575-5C850D2BCDAB}" destId="{458F76AE-07D9-40FC-98C6-DC19C9D50516}" srcOrd="5" destOrd="0" presId="urn:microsoft.com/office/officeart/2005/8/layout/list1"/>
    <dgm:cxn modelId="{977D780E-15CA-430C-9168-32F3CD06AEE2}" type="presParOf" srcId="{CCCB83A8-5FF9-4344-9575-5C850D2BCDAB}" destId="{AEE563E2-338A-40FF-A357-9C6A800F93AB}" srcOrd="6" destOrd="0" presId="urn:microsoft.com/office/officeart/2005/8/layout/list1"/>
    <dgm:cxn modelId="{19404A8F-C587-49E5-B116-9E43B4F9C529}" type="presParOf" srcId="{CCCB83A8-5FF9-4344-9575-5C850D2BCDAB}" destId="{07E07C37-0D44-4A3A-895A-0FEA3B9188EB}" srcOrd="7" destOrd="0" presId="urn:microsoft.com/office/officeart/2005/8/layout/list1"/>
    <dgm:cxn modelId="{3450C4ED-9335-4EAE-B5CC-3141F8D40E28}" type="presParOf" srcId="{CCCB83A8-5FF9-4344-9575-5C850D2BCDAB}" destId="{57083DA3-CF63-4553-99A9-A3353BF9B49C}" srcOrd="8" destOrd="0" presId="urn:microsoft.com/office/officeart/2005/8/layout/list1"/>
    <dgm:cxn modelId="{7EFB99DC-DE97-46D7-AF11-DF410F35A62F}" type="presParOf" srcId="{57083DA3-CF63-4553-99A9-A3353BF9B49C}" destId="{4B55F94C-F980-4068-A6A7-7F97B60C7790}" srcOrd="0" destOrd="0" presId="urn:microsoft.com/office/officeart/2005/8/layout/list1"/>
    <dgm:cxn modelId="{EE6DA6A1-E717-4BA8-A97D-52A281ED3531}" type="presParOf" srcId="{57083DA3-CF63-4553-99A9-A3353BF9B49C}" destId="{EBFE515B-C39B-4FB0-8F2D-EE49EE52B424}" srcOrd="1" destOrd="0" presId="urn:microsoft.com/office/officeart/2005/8/layout/list1"/>
    <dgm:cxn modelId="{529B481B-6390-497F-95FA-3EA3B2AA5441}" type="presParOf" srcId="{CCCB83A8-5FF9-4344-9575-5C850D2BCDAB}" destId="{67C9885A-8D1A-4050-A71D-A0C7569FF6A0}" srcOrd="9" destOrd="0" presId="urn:microsoft.com/office/officeart/2005/8/layout/list1"/>
    <dgm:cxn modelId="{C676DEC1-8C38-4DE3-86E4-E2C6D9233975}" type="presParOf" srcId="{CCCB83A8-5FF9-4344-9575-5C850D2BCDAB}" destId="{4DF935E1-AC4F-4722-ADB7-72A96ED53EBD}" srcOrd="10" destOrd="0" presId="urn:microsoft.com/office/officeart/2005/8/layout/list1"/>
    <dgm:cxn modelId="{FBA29AD7-1FE9-42AF-8312-AF109C17675F}" type="presParOf" srcId="{CCCB83A8-5FF9-4344-9575-5C850D2BCDAB}" destId="{38CD3D3D-CE74-476E-95B6-3C3E2749BF73}" srcOrd="11" destOrd="0" presId="urn:microsoft.com/office/officeart/2005/8/layout/list1"/>
    <dgm:cxn modelId="{EAE02A61-EB9A-4C5F-B000-BBF7925330F2}" type="presParOf" srcId="{CCCB83A8-5FF9-4344-9575-5C850D2BCDAB}" destId="{73CF78F3-2119-4DFA-AD7A-E1B0472C92A8}" srcOrd="12" destOrd="0" presId="urn:microsoft.com/office/officeart/2005/8/layout/list1"/>
    <dgm:cxn modelId="{ECF74EA7-9256-45D8-BC97-24E040E79D65}" type="presParOf" srcId="{73CF78F3-2119-4DFA-AD7A-E1B0472C92A8}" destId="{623C6CD2-0DDB-46DD-AC8D-17C9548CEE21}" srcOrd="0" destOrd="0" presId="urn:microsoft.com/office/officeart/2005/8/layout/list1"/>
    <dgm:cxn modelId="{3DB86CBD-0DBE-4FB6-A6C3-DF04B6642DDC}" type="presParOf" srcId="{73CF78F3-2119-4DFA-AD7A-E1B0472C92A8}" destId="{ABE29916-B4DB-46F7-AA3E-C062134E433F}" srcOrd="1" destOrd="0" presId="urn:microsoft.com/office/officeart/2005/8/layout/list1"/>
    <dgm:cxn modelId="{F3D0CF15-CA7A-4D38-95A7-3AF960E41320}" type="presParOf" srcId="{CCCB83A8-5FF9-4344-9575-5C850D2BCDAB}" destId="{FEA31C0F-EEBE-4B24-9F92-7CF8BA15FF8A}" srcOrd="13" destOrd="0" presId="urn:microsoft.com/office/officeart/2005/8/layout/list1"/>
    <dgm:cxn modelId="{DCA6A065-BD8A-46E6-81FB-B42E2B74CB37}" type="presParOf" srcId="{CCCB83A8-5FF9-4344-9575-5C850D2BCDAB}" destId="{059757E7-7473-4EED-9517-CDDBC5C9A3CF}" srcOrd="14" destOrd="0" presId="urn:microsoft.com/office/officeart/2005/8/layout/list1"/>
    <dgm:cxn modelId="{6F8451AF-056E-4037-A6D3-A10944D876C2}" type="presParOf" srcId="{CCCB83A8-5FF9-4344-9575-5C850D2BCDAB}" destId="{A4F98532-A09E-4092-A35B-EACDCFE15846}" srcOrd="15" destOrd="0" presId="urn:microsoft.com/office/officeart/2005/8/layout/list1"/>
    <dgm:cxn modelId="{6F95671E-9804-4BA6-AC0C-56288EA38AC6}" type="presParOf" srcId="{CCCB83A8-5FF9-4344-9575-5C850D2BCDAB}" destId="{DAEC683D-88E8-4A55-8506-CCA3F3AD12C1}" srcOrd="16" destOrd="0" presId="urn:microsoft.com/office/officeart/2005/8/layout/list1"/>
    <dgm:cxn modelId="{BBA0E4B8-8E91-4082-A609-1E9FB1CE740B}" type="presParOf" srcId="{DAEC683D-88E8-4A55-8506-CCA3F3AD12C1}" destId="{B63787BF-DDB9-4AF8-B70A-A9E99CDB8EA5}" srcOrd="0" destOrd="0" presId="urn:microsoft.com/office/officeart/2005/8/layout/list1"/>
    <dgm:cxn modelId="{308524C4-CBD2-4757-B90C-C681F61FBE08}" type="presParOf" srcId="{DAEC683D-88E8-4A55-8506-CCA3F3AD12C1}" destId="{590894CA-0BAC-40DD-98FA-16AC5A2F4DE9}" srcOrd="1" destOrd="0" presId="urn:microsoft.com/office/officeart/2005/8/layout/list1"/>
    <dgm:cxn modelId="{E1698BE5-69BA-4817-93DA-9E388706DCAF}" type="presParOf" srcId="{CCCB83A8-5FF9-4344-9575-5C850D2BCDAB}" destId="{2FEE7ABA-1864-4A0B-9D34-8830C3E47A62}" srcOrd="17" destOrd="0" presId="urn:microsoft.com/office/officeart/2005/8/layout/list1"/>
    <dgm:cxn modelId="{BD4BB086-3960-47D1-BC0E-2F6EA7DA3CFE}" type="presParOf" srcId="{CCCB83A8-5FF9-4344-9575-5C850D2BCDAB}" destId="{5F2C0BF6-31C7-4732-90FA-601BE902BB68}" srcOrd="18" destOrd="0" presId="urn:microsoft.com/office/officeart/2005/8/layout/list1"/>
    <dgm:cxn modelId="{E2DDA0CD-9214-4F73-8582-07289AFB367C}" type="presParOf" srcId="{CCCB83A8-5FF9-4344-9575-5C850D2BCDAB}" destId="{79B52181-F355-4081-88C6-44CF3E124A4A}" srcOrd="19" destOrd="0" presId="urn:microsoft.com/office/officeart/2005/8/layout/list1"/>
    <dgm:cxn modelId="{EDC7BACB-8285-4D47-B4CF-89E71F851367}" type="presParOf" srcId="{CCCB83A8-5FF9-4344-9575-5C850D2BCDAB}" destId="{B90AE24F-2F82-4EF0-BF17-C4E7888836E4}" srcOrd="20" destOrd="0" presId="urn:microsoft.com/office/officeart/2005/8/layout/list1"/>
    <dgm:cxn modelId="{4EC6F2AB-4A35-4681-80C3-F1B21012826D}" type="presParOf" srcId="{B90AE24F-2F82-4EF0-BF17-C4E7888836E4}" destId="{AE18DDFC-8B2B-44B3-916C-BDB975462EF0}" srcOrd="0" destOrd="0" presId="urn:microsoft.com/office/officeart/2005/8/layout/list1"/>
    <dgm:cxn modelId="{9A1131F5-C181-473A-BD3E-6E08358D4FFE}" type="presParOf" srcId="{B90AE24F-2F82-4EF0-BF17-C4E7888836E4}" destId="{1E9E20AF-0F1D-4FF5-BEF3-81B5548A8832}" srcOrd="1" destOrd="0" presId="urn:microsoft.com/office/officeart/2005/8/layout/list1"/>
    <dgm:cxn modelId="{10B2E9A1-EE5B-4321-9160-BD38E0FFA7A0}" type="presParOf" srcId="{CCCB83A8-5FF9-4344-9575-5C850D2BCDAB}" destId="{11CEE6F9-7153-46BD-A209-B68BA0128C2F}" srcOrd="21" destOrd="0" presId="urn:microsoft.com/office/officeart/2005/8/layout/list1"/>
    <dgm:cxn modelId="{54D55D88-0873-4020-9EC8-295275D1493B}" type="presParOf" srcId="{CCCB83A8-5FF9-4344-9575-5C850D2BCDAB}" destId="{B471C683-4A40-46B4-8138-01701087078B}" srcOrd="22" destOrd="0" presId="urn:microsoft.com/office/officeart/2005/8/layout/list1"/>
    <dgm:cxn modelId="{F27572AA-2578-4EE9-A9DF-6C4F071DCDB9}" type="presParOf" srcId="{CCCB83A8-5FF9-4344-9575-5C850D2BCDAB}" destId="{82A6D27A-65FC-49E0-942A-F9BDF2F49F8F}" srcOrd="23" destOrd="0" presId="urn:microsoft.com/office/officeart/2005/8/layout/list1"/>
    <dgm:cxn modelId="{BEDE07E4-3137-4030-9E52-86E7D1B5230B}" type="presParOf" srcId="{CCCB83A8-5FF9-4344-9575-5C850D2BCDAB}" destId="{3881026D-9E10-40CE-83F8-F0E5A404C3B3}" srcOrd="24" destOrd="0" presId="urn:microsoft.com/office/officeart/2005/8/layout/list1"/>
    <dgm:cxn modelId="{949B7061-B0D8-4F22-AB42-50D9995478A8}" type="presParOf" srcId="{3881026D-9E10-40CE-83F8-F0E5A404C3B3}" destId="{97784495-E34C-4FF7-944D-B6D0305F50D8}" srcOrd="0" destOrd="0" presId="urn:microsoft.com/office/officeart/2005/8/layout/list1"/>
    <dgm:cxn modelId="{E8408AD0-F2DF-46B3-A751-F45535A360F2}" type="presParOf" srcId="{3881026D-9E10-40CE-83F8-F0E5A404C3B3}" destId="{649E346B-C166-484B-8D27-F1B1283ED47F}" srcOrd="1" destOrd="0" presId="urn:microsoft.com/office/officeart/2005/8/layout/list1"/>
    <dgm:cxn modelId="{897D055B-A2AE-4B05-9E22-0E9E826F353B}" type="presParOf" srcId="{CCCB83A8-5FF9-4344-9575-5C850D2BCDAB}" destId="{FD5A41AA-388B-4DB2-AE87-CE16D5D124CC}" srcOrd="25" destOrd="0" presId="urn:microsoft.com/office/officeart/2005/8/layout/list1"/>
    <dgm:cxn modelId="{60710CE4-947E-48F4-B0CC-A890BA5921E6}" type="presParOf" srcId="{CCCB83A8-5FF9-4344-9575-5C850D2BCDAB}" destId="{3398F814-8B89-4411-B71B-34711CBD0CCD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0175F5-BDE6-42A7-A9A4-3B2EED9D9BC0}" type="doc">
      <dgm:prSet loTypeId="urn:microsoft.com/office/officeart/2005/8/layout/cycle4" loCatId="matrix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2719F86F-347E-4EAB-A870-CB53D80A87FC}">
      <dgm:prSet phldrT="[ข้อความ]"/>
      <dgm:spPr/>
      <dgm:t>
        <a:bodyPr/>
        <a:lstStyle/>
        <a:p>
          <a:r>
            <a:rPr lang="th-TH" b="1" dirty="0" smtClean="0">
              <a:latin typeface="TH SarabunIT๙" pitchFamily="34" charset="-34"/>
              <a:cs typeface="TH SarabunIT๙" pitchFamily="34" charset="-34"/>
            </a:rPr>
            <a:t>1) ด้าน</a:t>
          </a:r>
          <a:br>
            <a:rPr lang="th-TH" b="1" dirty="0" smtClean="0">
              <a:latin typeface="TH SarabunIT๙" pitchFamily="34" charset="-34"/>
              <a:cs typeface="TH SarabunIT๙" pitchFamily="34" charset="-34"/>
            </a:rPr>
          </a:br>
          <a:r>
            <a:rPr lang="th-TH" b="1" dirty="0" smtClean="0">
              <a:latin typeface="TH SarabunIT๙" pitchFamily="34" charset="-34"/>
              <a:cs typeface="TH SarabunIT๙" pitchFamily="34" charset="-34"/>
            </a:rPr>
            <a:t>คนดี</a:t>
          </a:r>
          <a:endParaRPr lang="th-TH" b="1" dirty="0">
            <a:latin typeface="TH SarabunIT๙" pitchFamily="34" charset="-34"/>
            <a:cs typeface="TH SarabunIT๙" pitchFamily="34" charset="-34"/>
          </a:endParaRPr>
        </a:p>
      </dgm:t>
    </dgm:pt>
    <dgm:pt modelId="{B69E8A2C-D624-4920-9F02-869E0A856C33}" type="parTrans" cxnId="{ED6C7D9C-8547-4F82-9611-4CC4BDA83A4E}">
      <dgm:prSet/>
      <dgm:spPr/>
      <dgm:t>
        <a:bodyPr/>
        <a:lstStyle/>
        <a:p>
          <a:endParaRPr lang="th-TH"/>
        </a:p>
      </dgm:t>
    </dgm:pt>
    <dgm:pt modelId="{ABFAAD06-F3CF-40CC-A581-389837535E8D}" type="sibTrans" cxnId="{ED6C7D9C-8547-4F82-9611-4CC4BDA83A4E}">
      <dgm:prSet/>
      <dgm:spPr/>
      <dgm:t>
        <a:bodyPr/>
        <a:lstStyle/>
        <a:p>
          <a:endParaRPr lang="th-TH"/>
        </a:p>
      </dgm:t>
    </dgm:pt>
    <dgm:pt modelId="{C9CCDE29-2503-4EC9-8E0E-A8C17AF0899A}">
      <dgm:prSet phldrT="[ข้อความ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th-TH" sz="1600" b="1" dirty="0">
            <a:latin typeface="TH SarabunIT๙" pitchFamily="34" charset="-34"/>
            <a:cs typeface="TH SarabunIT๙" pitchFamily="34" charset="-34"/>
          </a:endParaRPr>
        </a:p>
      </dgm:t>
    </dgm:pt>
    <dgm:pt modelId="{E74B1BD9-1B7A-4519-AABE-CA2379D08732}" type="parTrans" cxnId="{18A7076A-9020-48E9-99AB-F7267FEA94C0}">
      <dgm:prSet/>
      <dgm:spPr/>
      <dgm:t>
        <a:bodyPr/>
        <a:lstStyle/>
        <a:p>
          <a:endParaRPr lang="th-TH"/>
        </a:p>
      </dgm:t>
    </dgm:pt>
    <dgm:pt modelId="{AA12A0E6-D981-481C-BF4A-13B28A0B70FE}" type="sibTrans" cxnId="{18A7076A-9020-48E9-99AB-F7267FEA94C0}">
      <dgm:prSet/>
      <dgm:spPr/>
      <dgm:t>
        <a:bodyPr/>
        <a:lstStyle/>
        <a:p>
          <a:endParaRPr lang="th-TH"/>
        </a:p>
      </dgm:t>
    </dgm:pt>
    <dgm:pt modelId="{DADB3CAD-C66F-4B23-A7A9-2C785AFC321F}">
      <dgm:prSet phldrT="[ข้อความ]"/>
      <dgm:spPr/>
      <dgm:t>
        <a:bodyPr/>
        <a:lstStyle/>
        <a:p>
          <a:r>
            <a:rPr lang="th-TH" b="1" dirty="0" smtClean="0">
              <a:latin typeface="TH SarabunIT๙" pitchFamily="34" charset="-34"/>
              <a:cs typeface="TH SarabunIT๙" pitchFamily="34" charset="-34"/>
            </a:rPr>
            <a:t>2) ด้านสุขภาพดี</a:t>
          </a:r>
          <a:endParaRPr lang="th-TH" b="1" dirty="0">
            <a:latin typeface="TH SarabunIT๙" pitchFamily="34" charset="-34"/>
            <a:cs typeface="TH SarabunIT๙" pitchFamily="34" charset="-34"/>
          </a:endParaRPr>
        </a:p>
      </dgm:t>
    </dgm:pt>
    <dgm:pt modelId="{6E3EE2B5-7FAD-4BEC-B475-C813B7815062}" type="parTrans" cxnId="{E83CA7B9-A41B-4AAA-881B-7731ABAECF92}">
      <dgm:prSet/>
      <dgm:spPr/>
      <dgm:t>
        <a:bodyPr/>
        <a:lstStyle/>
        <a:p>
          <a:endParaRPr lang="th-TH"/>
        </a:p>
      </dgm:t>
    </dgm:pt>
    <dgm:pt modelId="{80EF1673-831E-4EFE-B366-C99829236110}" type="sibTrans" cxnId="{E83CA7B9-A41B-4AAA-881B-7731ABAECF92}">
      <dgm:prSet/>
      <dgm:spPr/>
      <dgm:t>
        <a:bodyPr/>
        <a:lstStyle/>
        <a:p>
          <a:endParaRPr lang="th-TH"/>
        </a:p>
      </dgm:t>
    </dgm:pt>
    <dgm:pt modelId="{B586F4F7-7F48-4087-9500-E79D7C65CD7B}">
      <dgm:prSet phldrT="[ข้อความ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endParaRPr lang="th-TH" sz="1600" b="1" dirty="0">
            <a:latin typeface="TH SarabunIT๙" pitchFamily="34" charset="-34"/>
            <a:cs typeface="TH SarabunIT๙" pitchFamily="34" charset="-34"/>
          </a:endParaRPr>
        </a:p>
      </dgm:t>
    </dgm:pt>
    <dgm:pt modelId="{231A6CB7-7887-4DEA-A966-E5153CD3D35B}" type="parTrans" cxnId="{CD68E824-3A92-4B1E-8808-A665307F05AE}">
      <dgm:prSet/>
      <dgm:spPr/>
      <dgm:t>
        <a:bodyPr/>
        <a:lstStyle/>
        <a:p>
          <a:endParaRPr lang="th-TH"/>
        </a:p>
      </dgm:t>
    </dgm:pt>
    <dgm:pt modelId="{850D4D53-162E-4930-A878-B5D8E3A2CB3D}" type="sibTrans" cxnId="{CD68E824-3A92-4B1E-8808-A665307F05AE}">
      <dgm:prSet/>
      <dgm:spPr/>
      <dgm:t>
        <a:bodyPr/>
        <a:lstStyle/>
        <a:p>
          <a:endParaRPr lang="th-TH"/>
        </a:p>
      </dgm:t>
    </dgm:pt>
    <dgm:pt modelId="{254D54E2-CEBC-4D8E-84BE-59431866E224}">
      <dgm:prSet phldrT="[ข้อความ]"/>
      <dgm:spPr/>
      <dgm:t>
        <a:bodyPr/>
        <a:lstStyle/>
        <a:p>
          <a:r>
            <a:rPr lang="th-TH" b="1" dirty="0" smtClean="0">
              <a:latin typeface="TH SarabunIT๙" pitchFamily="34" charset="-34"/>
              <a:cs typeface="TH SarabunIT๙" pitchFamily="34" charset="-34"/>
            </a:rPr>
            <a:t>3) ด้านการศึกษาดี</a:t>
          </a:r>
          <a:endParaRPr lang="th-TH" b="1" dirty="0">
            <a:latin typeface="TH SarabunIT๙" pitchFamily="34" charset="-34"/>
            <a:cs typeface="TH SarabunIT๙" pitchFamily="34" charset="-34"/>
          </a:endParaRPr>
        </a:p>
      </dgm:t>
    </dgm:pt>
    <dgm:pt modelId="{97F206E6-2C87-4092-9057-4489DCE941BE}" type="parTrans" cxnId="{EC0C4E96-CF08-459E-AE3A-9275C3C1C38F}">
      <dgm:prSet/>
      <dgm:spPr/>
      <dgm:t>
        <a:bodyPr/>
        <a:lstStyle/>
        <a:p>
          <a:endParaRPr lang="th-TH"/>
        </a:p>
      </dgm:t>
    </dgm:pt>
    <dgm:pt modelId="{21DC990A-2F2F-4F81-BB28-B0D227356274}" type="sibTrans" cxnId="{EC0C4E96-CF08-459E-AE3A-9275C3C1C38F}">
      <dgm:prSet/>
      <dgm:spPr/>
      <dgm:t>
        <a:bodyPr/>
        <a:lstStyle/>
        <a:p>
          <a:endParaRPr lang="th-TH"/>
        </a:p>
      </dgm:t>
    </dgm:pt>
    <dgm:pt modelId="{732FBF39-A921-47BB-9DE9-E3B4153E45B7}">
      <dgm:prSet phldrT="[ข้อความ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th-TH" sz="1600" b="1" dirty="0">
            <a:latin typeface="TH SarabunIT๙" pitchFamily="34" charset="-34"/>
            <a:cs typeface="TH SarabunIT๙" pitchFamily="34" charset="-34"/>
          </a:endParaRPr>
        </a:p>
      </dgm:t>
    </dgm:pt>
    <dgm:pt modelId="{F055E342-583B-4FE1-AF6F-63FAD69784E5}" type="parTrans" cxnId="{02BBE420-7EBA-43FA-852E-30FE3155E4C9}">
      <dgm:prSet/>
      <dgm:spPr/>
      <dgm:t>
        <a:bodyPr/>
        <a:lstStyle/>
        <a:p>
          <a:endParaRPr lang="th-TH"/>
        </a:p>
      </dgm:t>
    </dgm:pt>
    <dgm:pt modelId="{4995E9EE-F51D-4A2E-B212-6810CF51CB62}" type="sibTrans" cxnId="{02BBE420-7EBA-43FA-852E-30FE3155E4C9}">
      <dgm:prSet/>
      <dgm:spPr/>
      <dgm:t>
        <a:bodyPr/>
        <a:lstStyle/>
        <a:p>
          <a:endParaRPr lang="th-TH"/>
        </a:p>
      </dgm:t>
    </dgm:pt>
    <dgm:pt modelId="{A67224AD-4372-49B9-9F8C-5464D97F31EE}">
      <dgm:prSet phldrT="[ข้อความ]"/>
      <dgm:spPr/>
      <dgm:t>
        <a:bodyPr/>
        <a:lstStyle/>
        <a:p>
          <a:r>
            <a:rPr lang="th-TH" b="1" dirty="0" smtClean="0">
              <a:latin typeface="TH SarabunIT๙" pitchFamily="34" charset="-34"/>
              <a:cs typeface="TH SarabunIT๙" pitchFamily="34" charset="-34"/>
            </a:rPr>
            <a:t>4) ด้านรายได้ดี</a:t>
          </a:r>
          <a:endParaRPr lang="th-TH" b="1" dirty="0">
            <a:latin typeface="TH SarabunIT๙" pitchFamily="34" charset="-34"/>
            <a:cs typeface="TH SarabunIT๙" pitchFamily="34" charset="-34"/>
          </a:endParaRPr>
        </a:p>
      </dgm:t>
    </dgm:pt>
    <dgm:pt modelId="{3993FD83-C3A2-4B55-9D89-DBB567CBC06C}" type="parTrans" cxnId="{8DF037A1-21EE-45E9-9406-FBEDD734B053}">
      <dgm:prSet/>
      <dgm:spPr/>
      <dgm:t>
        <a:bodyPr/>
        <a:lstStyle/>
        <a:p>
          <a:endParaRPr lang="th-TH"/>
        </a:p>
      </dgm:t>
    </dgm:pt>
    <dgm:pt modelId="{54BFDD4C-05FC-4763-8769-18DFF4B815C3}" type="sibTrans" cxnId="{8DF037A1-21EE-45E9-9406-FBEDD734B053}">
      <dgm:prSet/>
      <dgm:spPr/>
      <dgm:t>
        <a:bodyPr/>
        <a:lstStyle/>
        <a:p>
          <a:endParaRPr lang="th-TH"/>
        </a:p>
      </dgm:t>
    </dgm:pt>
    <dgm:pt modelId="{B000FB05-89D5-487E-A404-6E590A2A43E0}">
      <dgm:prSet phldrT="[ข้อความ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F27720CC-F514-48B2-A5A7-A4EC8E3962CF}" type="parTrans" cxnId="{30650B90-E23A-4A53-B101-61D9E45B57AE}">
      <dgm:prSet/>
      <dgm:spPr/>
      <dgm:t>
        <a:bodyPr/>
        <a:lstStyle/>
        <a:p>
          <a:endParaRPr lang="th-TH"/>
        </a:p>
      </dgm:t>
    </dgm:pt>
    <dgm:pt modelId="{DDF98868-144C-4910-8C53-40F48FE8B44C}" type="sibTrans" cxnId="{30650B90-E23A-4A53-B101-61D9E45B57AE}">
      <dgm:prSet/>
      <dgm:spPr/>
      <dgm:t>
        <a:bodyPr/>
        <a:lstStyle/>
        <a:p>
          <a:endParaRPr lang="th-TH"/>
        </a:p>
      </dgm:t>
    </dgm:pt>
    <dgm:pt modelId="{4D5585B0-2270-4BC4-9DE9-D6E6B0711611}" type="pres">
      <dgm:prSet presAssocID="{AE0175F5-BDE6-42A7-A9A4-3B2EED9D9BC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6243C294-54B3-43AB-BE37-202E3C0F4E13}" type="pres">
      <dgm:prSet presAssocID="{AE0175F5-BDE6-42A7-A9A4-3B2EED9D9BC0}" presName="children" presStyleCnt="0"/>
      <dgm:spPr/>
    </dgm:pt>
    <dgm:pt modelId="{31A14A8A-B4AB-4CCA-AA81-FB919225D489}" type="pres">
      <dgm:prSet presAssocID="{AE0175F5-BDE6-42A7-A9A4-3B2EED9D9BC0}" presName="child1group" presStyleCnt="0"/>
      <dgm:spPr/>
    </dgm:pt>
    <dgm:pt modelId="{3BFB2005-719A-425F-9F7E-1D6D9DE7DAB5}" type="pres">
      <dgm:prSet presAssocID="{AE0175F5-BDE6-42A7-A9A4-3B2EED9D9BC0}" presName="child1" presStyleLbl="bgAcc1" presStyleIdx="0" presStyleCnt="4" custScaleX="180925" custScaleY="160321" custLinFactNeighborX="-15688" custLinFactNeighborY="-4576"/>
      <dgm:spPr/>
      <dgm:t>
        <a:bodyPr/>
        <a:lstStyle/>
        <a:p>
          <a:endParaRPr lang="th-TH"/>
        </a:p>
      </dgm:t>
    </dgm:pt>
    <dgm:pt modelId="{316B2780-2A16-44CC-B16F-E8EA9CA0A1D9}" type="pres">
      <dgm:prSet presAssocID="{AE0175F5-BDE6-42A7-A9A4-3B2EED9D9BC0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6EE80BC-CE19-4399-9E45-ECE7D5E74F74}" type="pres">
      <dgm:prSet presAssocID="{AE0175F5-BDE6-42A7-A9A4-3B2EED9D9BC0}" presName="child2group" presStyleCnt="0"/>
      <dgm:spPr/>
    </dgm:pt>
    <dgm:pt modelId="{64FF3B57-E5AA-4C90-A67B-8F525E4E58BB}" type="pres">
      <dgm:prSet presAssocID="{AE0175F5-BDE6-42A7-A9A4-3B2EED9D9BC0}" presName="child2" presStyleLbl="bgAcc1" presStyleIdx="1" presStyleCnt="4" custScaleX="164650" custScaleY="166867" custLinFactNeighborX="19327" custLinFactNeighborY="2500"/>
      <dgm:spPr/>
      <dgm:t>
        <a:bodyPr/>
        <a:lstStyle/>
        <a:p>
          <a:endParaRPr lang="th-TH"/>
        </a:p>
      </dgm:t>
    </dgm:pt>
    <dgm:pt modelId="{E8ED3507-BE5E-48A9-8BF7-25C75BD6BFEE}" type="pres">
      <dgm:prSet presAssocID="{AE0175F5-BDE6-42A7-A9A4-3B2EED9D9BC0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A77E5E2-C030-4266-A40B-895C17E2955E}" type="pres">
      <dgm:prSet presAssocID="{AE0175F5-BDE6-42A7-A9A4-3B2EED9D9BC0}" presName="child3group" presStyleCnt="0"/>
      <dgm:spPr/>
    </dgm:pt>
    <dgm:pt modelId="{98B11F22-7101-4C6F-8707-890829DBB4A0}" type="pres">
      <dgm:prSet presAssocID="{AE0175F5-BDE6-42A7-A9A4-3B2EED9D9BC0}" presName="child3" presStyleLbl="bgAcc1" presStyleIdx="2" presStyleCnt="4" custScaleX="175140" custScaleY="148327" custLinFactNeighborX="27435" custLinFactNeighborY="-28529"/>
      <dgm:spPr/>
      <dgm:t>
        <a:bodyPr/>
        <a:lstStyle/>
        <a:p>
          <a:endParaRPr lang="th-TH"/>
        </a:p>
      </dgm:t>
    </dgm:pt>
    <dgm:pt modelId="{EABE2BB6-AB90-407F-83B2-6C20F212418A}" type="pres">
      <dgm:prSet presAssocID="{AE0175F5-BDE6-42A7-A9A4-3B2EED9D9BC0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638817B-B0F6-4C74-AD08-2303D0564654}" type="pres">
      <dgm:prSet presAssocID="{AE0175F5-BDE6-42A7-A9A4-3B2EED9D9BC0}" presName="child4group" presStyleCnt="0"/>
      <dgm:spPr/>
    </dgm:pt>
    <dgm:pt modelId="{49636ED0-2E99-40BC-9CC3-D4742407F9E2}" type="pres">
      <dgm:prSet presAssocID="{AE0175F5-BDE6-42A7-A9A4-3B2EED9D9BC0}" presName="child4" presStyleLbl="bgAcc1" presStyleIdx="3" presStyleCnt="4" custScaleX="169455" custScaleY="146991" custLinFactNeighborX="-13317" custLinFactNeighborY="-24022"/>
      <dgm:spPr/>
      <dgm:t>
        <a:bodyPr/>
        <a:lstStyle/>
        <a:p>
          <a:endParaRPr lang="th-TH"/>
        </a:p>
      </dgm:t>
    </dgm:pt>
    <dgm:pt modelId="{DC9E7964-555D-4BD5-B3D7-132A1E56598E}" type="pres">
      <dgm:prSet presAssocID="{AE0175F5-BDE6-42A7-A9A4-3B2EED9D9BC0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59A5BAD-8600-47D5-A16E-48813FA9AA65}" type="pres">
      <dgm:prSet presAssocID="{AE0175F5-BDE6-42A7-A9A4-3B2EED9D9BC0}" presName="childPlaceholder" presStyleCnt="0"/>
      <dgm:spPr/>
    </dgm:pt>
    <dgm:pt modelId="{E3A32A81-A87D-4A14-9677-7EBB88B5FFCD}" type="pres">
      <dgm:prSet presAssocID="{AE0175F5-BDE6-42A7-A9A4-3B2EED9D9BC0}" presName="circle" presStyleCnt="0"/>
      <dgm:spPr/>
    </dgm:pt>
    <dgm:pt modelId="{A76849B4-DC64-4C0F-A514-B9F1BBFA46F9}" type="pres">
      <dgm:prSet presAssocID="{AE0175F5-BDE6-42A7-A9A4-3B2EED9D9BC0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7F97218-A366-4BCF-A85F-F3479688F77F}" type="pres">
      <dgm:prSet presAssocID="{AE0175F5-BDE6-42A7-A9A4-3B2EED9D9BC0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AE3FAAC-7C94-4AC2-BE3B-80CD19ECC4A4}" type="pres">
      <dgm:prSet presAssocID="{AE0175F5-BDE6-42A7-A9A4-3B2EED9D9BC0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92CBC3A-ECF2-44D5-88A6-4216A48D8D46}" type="pres">
      <dgm:prSet presAssocID="{AE0175F5-BDE6-42A7-A9A4-3B2EED9D9BC0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9A3DCC9-0FC6-41F5-834E-2AC97CD00D7E}" type="pres">
      <dgm:prSet presAssocID="{AE0175F5-BDE6-42A7-A9A4-3B2EED9D9BC0}" presName="quadrantPlaceholder" presStyleCnt="0"/>
      <dgm:spPr/>
    </dgm:pt>
    <dgm:pt modelId="{551F6421-64B6-4BB5-BF60-46922E2DB1C8}" type="pres">
      <dgm:prSet presAssocID="{AE0175F5-BDE6-42A7-A9A4-3B2EED9D9BC0}" presName="center1" presStyleLbl="fgShp" presStyleIdx="0" presStyleCnt="2" custLinFactY="-100000" custLinFactNeighborX="-1589" custLinFactNeighborY="-111086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accent2"/>
        </a:solidFill>
      </dgm:spPr>
      <dgm:t>
        <a:bodyPr/>
        <a:lstStyle/>
        <a:p>
          <a:endParaRPr lang="th-TH"/>
        </a:p>
      </dgm:t>
    </dgm:pt>
    <dgm:pt modelId="{E7BFEBAC-A75D-4CCB-80A9-B7435C852BF0}" type="pres">
      <dgm:prSet presAssocID="{AE0175F5-BDE6-42A7-A9A4-3B2EED9D9BC0}" presName="center2" presStyleLbl="fgShp" presStyleIdx="1" presStyleCnt="2" custLinFactY="100000" custLinFactNeighborX="2173" custLinFactNeighborY="116764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th-TH"/>
        </a:p>
      </dgm:t>
    </dgm:pt>
  </dgm:ptLst>
  <dgm:cxnLst>
    <dgm:cxn modelId="{3F95EACC-E3CB-4B19-B5F4-CA95F466192B}" type="presOf" srcId="{B586F4F7-7F48-4087-9500-E79D7C65CD7B}" destId="{E8ED3507-BE5E-48A9-8BF7-25C75BD6BFEE}" srcOrd="1" destOrd="0" presId="urn:microsoft.com/office/officeart/2005/8/layout/cycle4"/>
    <dgm:cxn modelId="{EC0C4E96-CF08-459E-AE3A-9275C3C1C38F}" srcId="{AE0175F5-BDE6-42A7-A9A4-3B2EED9D9BC0}" destId="{254D54E2-CEBC-4D8E-84BE-59431866E224}" srcOrd="2" destOrd="0" parTransId="{97F206E6-2C87-4092-9057-4489DCE941BE}" sibTransId="{21DC990A-2F2F-4F81-BB28-B0D227356274}"/>
    <dgm:cxn modelId="{B6C8E0A2-5A6A-4D3B-8A6D-EFE68BF587EC}" type="presOf" srcId="{B000FB05-89D5-487E-A404-6E590A2A43E0}" destId="{49636ED0-2E99-40BC-9CC3-D4742407F9E2}" srcOrd="0" destOrd="0" presId="urn:microsoft.com/office/officeart/2005/8/layout/cycle4"/>
    <dgm:cxn modelId="{40EECDEB-48EE-40CD-92DD-A69E141FFA65}" type="presOf" srcId="{732FBF39-A921-47BB-9DE9-E3B4153E45B7}" destId="{EABE2BB6-AB90-407F-83B2-6C20F212418A}" srcOrd="1" destOrd="0" presId="urn:microsoft.com/office/officeart/2005/8/layout/cycle4"/>
    <dgm:cxn modelId="{02BBE420-7EBA-43FA-852E-30FE3155E4C9}" srcId="{254D54E2-CEBC-4D8E-84BE-59431866E224}" destId="{732FBF39-A921-47BB-9DE9-E3B4153E45B7}" srcOrd="0" destOrd="0" parTransId="{F055E342-583B-4FE1-AF6F-63FAD69784E5}" sibTransId="{4995E9EE-F51D-4A2E-B212-6810CF51CB62}"/>
    <dgm:cxn modelId="{18A7076A-9020-48E9-99AB-F7267FEA94C0}" srcId="{2719F86F-347E-4EAB-A870-CB53D80A87FC}" destId="{C9CCDE29-2503-4EC9-8E0E-A8C17AF0899A}" srcOrd="0" destOrd="0" parTransId="{E74B1BD9-1B7A-4519-AABE-CA2379D08732}" sibTransId="{AA12A0E6-D981-481C-BF4A-13B28A0B70FE}"/>
    <dgm:cxn modelId="{8DF037A1-21EE-45E9-9406-FBEDD734B053}" srcId="{AE0175F5-BDE6-42A7-A9A4-3B2EED9D9BC0}" destId="{A67224AD-4372-49B9-9F8C-5464D97F31EE}" srcOrd="3" destOrd="0" parTransId="{3993FD83-C3A2-4B55-9D89-DBB567CBC06C}" sibTransId="{54BFDD4C-05FC-4763-8769-18DFF4B815C3}"/>
    <dgm:cxn modelId="{30650B90-E23A-4A53-B101-61D9E45B57AE}" srcId="{A67224AD-4372-49B9-9F8C-5464D97F31EE}" destId="{B000FB05-89D5-487E-A404-6E590A2A43E0}" srcOrd="0" destOrd="0" parTransId="{F27720CC-F514-48B2-A5A7-A4EC8E3962CF}" sibTransId="{DDF98868-144C-4910-8C53-40F48FE8B44C}"/>
    <dgm:cxn modelId="{3AC017E4-33A9-49EE-A6DE-11E4CF3C327E}" type="presOf" srcId="{B586F4F7-7F48-4087-9500-E79D7C65CD7B}" destId="{64FF3B57-E5AA-4C90-A67B-8F525E4E58BB}" srcOrd="0" destOrd="0" presId="urn:microsoft.com/office/officeart/2005/8/layout/cycle4"/>
    <dgm:cxn modelId="{40121CD3-C4A3-466F-B881-A6325A615290}" type="presOf" srcId="{B000FB05-89D5-487E-A404-6E590A2A43E0}" destId="{DC9E7964-555D-4BD5-B3D7-132A1E56598E}" srcOrd="1" destOrd="0" presId="urn:microsoft.com/office/officeart/2005/8/layout/cycle4"/>
    <dgm:cxn modelId="{BB70AC23-8D47-4F65-A43C-A7E7900ADA09}" type="presOf" srcId="{DADB3CAD-C66F-4B23-A7A9-2C785AFC321F}" destId="{77F97218-A366-4BCF-A85F-F3479688F77F}" srcOrd="0" destOrd="0" presId="urn:microsoft.com/office/officeart/2005/8/layout/cycle4"/>
    <dgm:cxn modelId="{3F0D6C56-448D-4812-862A-06820DE85FC6}" type="presOf" srcId="{C9CCDE29-2503-4EC9-8E0E-A8C17AF0899A}" destId="{3BFB2005-719A-425F-9F7E-1D6D9DE7DAB5}" srcOrd="0" destOrd="0" presId="urn:microsoft.com/office/officeart/2005/8/layout/cycle4"/>
    <dgm:cxn modelId="{CD68E824-3A92-4B1E-8808-A665307F05AE}" srcId="{DADB3CAD-C66F-4B23-A7A9-2C785AFC321F}" destId="{B586F4F7-7F48-4087-9500-E79D7C65CD7B}" srcOrd="0" destOrd="0" parTransId="{231A6CB7-7887-4DEA-A966-E5153CD3D35B}" sibTransId="{850D4D53-162E-4930-A878-B5D8E3A2CB3D}"/>
    <dgm:cxn modelId="{50E622CB-36BC-46FF-8BC4-7CAFA937AFAF}" type="presOf" srcId="{A67224AD-4372-49B9-9F8C-5464D97F31EE}" destId="{692CBC3A-ECF2-44D5-88A6-4216A48D8D46}" srcOrd="0" destOrd="0" presId="urn:microsoft.com/office/officeart/2005/8/layout/cycle4"/>
    <dgm:cxn modelId="{E936651F-C3F6-40D0-90D2-518A77605DB4}" type="presOf" srcId="{C9CCDE29-2503-4EC9-8E0E-A8C17AF0899A}" destId="{316B2780-2A16-44CC-B16F-E8EA9CA0A1D9}" srcOrd="1" destOrd="0" presId="urn:microsoft.com/office/officeart/2005/8/layout/cycle4"/>
    <dgm:cxn modelId="{594CC9C4-CB6B-4918-AF4A-2571533CD017}" type="presOf" srcId="{AE0175F5-BDE6-42A7-A9A4-3B2EED9D9BC0}" destId="{4D5585B0-2270-4BC4-9DE9-D6E6B0711611}" srcOrd="0" destOrd="0" presId="urn:microsoft.com/office/officeart/2005/8/layout/cycle4"/>
    <dgm:cxn modelId="{FB2F67A5-AE4C-4A93-86A1-F47F5B5C4FDB}" type="presOf" srcId="{2719F86F-347E-4EAB-A870-CB53D80A87FC}" destId="{A76849B4-DC64-4C0F-A514-B9F1BBFA46F9}" srcOrd="0" destOrd="0" presId="urn:microsoft.com/office/officeart/2005/8/layout/cycle4"/>
    <dgm:cxn modelId="{ED6C7D9C-8547-4F82-9611-4CC4BDA83A4E}" srcId="{AE0175F5-BDE6-42A7-A9A4-3B2EED9D9BC0}" destId="{2719F86F-347E-4EAB-A870-CB53D80A87FC}" srcOrd="0" destOrd="0" parTransId="{B69E8A2C-D624-4920-9F02-869E0A856C33}" sibTransId="{ABFAAD06-F3CF-40CC-A581-389837535E8D}"/>
    <dgm:cxn modelId="{24C4E95B-6B3D-4D0C-80A0-EAD000A29FB8}" type="presOf" srcId="{732FBF39-A921-47BB-9DE9-E3B4153E45B7}" destId="{98B11F22-7101-4C6F-8707-890829DBB4A0}" srcOrd="0" destOrd="0" presId="urn:microsoft.com/office/officeart/2005/8/layout/cycle4"/>
    <dgm:cxn modelId="{66D5629A-7F1F-44B8-AD03-D804B4546C95}" type="presOf" srcId="{254D54E2-CEBC-4D8E-84BE-59431866E224}" destId="{CAE3FAAC-7C94-4AC2-BE3B-80CD19ECC4A4}" srcOrd="0" destOrd="0" presId="urn:microsoft.com/office/officeart/2005/8/layout/cycle4"/>
    <dgm:cxn modelId="{E83CA7B9-A41B-4AAA-881B-7731ABAECF92}" srcId="{AE0175F5-BDE6-42A7-A9A4-3B2EED9D9BC0}" destId="{DADB3CAD-C66F-4B23-A7A9-2C785AFC321F}" srcOrd="1" destOrd="0" parTransId="{6E3EE2B5-7FAD-4BEC-B475-C813B7815062}" sibTransId="{80EF1673-831E-4EFE-B366-C99829236110}"/>
    <dgm:cxn modelId="{FF1E8DAF-9B41-4DEE-ABFB-F3377C1E08C8}" type="presParOf" srcId="{4D5585B0-2270-4BC4-9DE9-D6E6B0711611}" destId="{6243C294-54B3-43AB-BE37-202E3C0F4E13}" srcOrd="0" destOrd="0" presId="urn:microsoft.com/office/officeart/2005/8/layout/cycle4"/>
    <dgm:cxn modelId="{F27A28D0-53FA-426D-9592-B61D377AF4BE}" type="presParOf" srcId="{6243C294-54B3-43AB-BE37-202E3C0F4E13}" destId="{31A14A8A-B4AB-4CCA-AA81-FB919225D489}" srcOrd="0" destOrd="0" presId="urn:microsoft.com/office/officeart/2005/8/layout/cycle4"/>
    <dgm:cxn modelId="{99F29FB8-FB42-4E44-A977-045126F293D7}" type="presParOf" srcId="{31A14A8A-B4AB-4CCA-AA81-FB919225D489}" destId="{3BFB2005-719A-425F-9F7E-1D6D9DE7DAB5}" srcOrd="0" destOrd="0" presId="urn:microsoft.com/office/officeart/2005/8/layout/cycle4"/>
    <dgm:cxn modelId="{4C53DDA2-1713-4248-9483-9150298F47C9}" type="presParOf" srcId="{31A14A8A-B4AB-4CCA-AA81-FB919225D489}" destId="{316B2780-2A16-44CC-B16F-E8EA9CA0A1D9}" srcOrd="1" destOrd="0" presId="urn:microsoft.com/office/officeart/2005/8/layout/cycle4"/>
    <dgm:cxn modelId="{1BD86BA1-CCF5-40BF-801A-D63FD903343C}" type="presParOf" srcId="{6243C294-54B3-43AB-BE37-202E3C0F4E13}" destId="{F6EE80BC-CE19-4399-9E45-ECE7D5E74F74}" srcOrd="1" destOrd="0" presId="urn:microsoft.com/office/officeart/2005/8/layout/cycle4"/>
    <dgm:cxn modelId="{D99AD769-86CC-4184-A226-A1209563BF77}" type="presParOf" srcId="{F6EE80BC-CE19-4399-9E45-ECE7D5E74F74}" destId="{64FF3B57-E5AA-4C90-A67B-8F525E4E58BB}" srcOrd="0" destOrd="0" presId="urn:microsoft.com/office/officeart/2005/8/layout/cycle4"/>
    <dgm:cxn modelId="{AF78B9C4-A2D7-47AA-B013-26A08281D5D3}" type="presParOf" srcId="{F6EE80BC-CE19-4399-9E45-ECE7D5E74F74}" destId="{E8ED3507-BE5E-48A9-8BF7-25C75BD6BFEE}" srcOrd="1" destOrd="0" presId="urn:microsoft.com/office/officeart/2005/8/layout/cycle4"/>
    <dgm:cxn modelId="{67C7DAAA-239C-47C7-9C8C-46F0F301ED76}" type="presParOf" srcId="{6243C294-54B3-43AB-BE37-202E3C0F4E13}" destId="{7A77E5E2-C030-4266-A40B-895C17E2955E}" srcOrd="2" destOrd="0" presId="urn:microsoft.com/office/officeart/2005/8/layout/cycle4"/>
    <dgm:cxn modelId="{102643A5-DCF2-47D0-8961-A44600040DEF}" type="presParOf" srcId="{7A77E5E2-C030-4266-A40B-895C17E2955E}" destId="{98B11F22-7101-4C6F-8707-890829DBB4A0}" srcOrd="0" destOrd="0" presId="urn:microsoft.com/office/officeart/2005/8/layout/cycle4"/>
    <dgm:cxn modelId="{FA1F0B85-9020-4D92-BB89-E67BA4AA1023}" type="presParOf" srcId="{7A77E5E2-C030-4266-A40B-895C17E2955E}" destId="{EABE2BB6-AB90-407F-83B2-6C20F212418A}" srcOrd="1" destOrd="0" presId="urn:microsoft.com/office/officeart/2005/8/layout/cycle4"/>
    <dgm:cxn modelId="{EC017571-C442-49C9-A020-DE5F0DF5E686}" type="presParOf" srcId="{6243C294-54B3-43AB-BE37-202E3C0F4E13}" destId="{6638817B-B0F6-4C74-AD08-2303D0564654}" srcOrd="3" destOrd="0" presId="urn:microsoft.com/office/officeart/2005/8/layout/cycle4"/>
    <dgm:cxn modelId="{A9A65739-A1F0-4E10-857F-AEEAAB9A0481}" type="presParOf" srcId="{6638817B-B0F6-4C74-AD08-2303D0564654}" destId="{49636ED0-2E99-40BC-9CC3-D4742407F9E2}" srcOrd="0" destOrd="0" presId="urn:microsoft.com/office/officeart/2005/8/layout/cycle4"/>
    <dgm:cxn modelId="{C50F92C8-0309-447B-ACAD-89BA46697A2B}" type="presParOf" srcId="{6638817B-B0F6-4C74-AD08-2303D0564654}" destId="{DC9E7964-555D-4BD5-B3D7-132A1E56598E}" srcOrd="1" destOrd="0" presId="urn:microsoft.com/office/officeart/2005/8/layout/cycle4"/>
    <dgm:cxn modelId="{5670CAE4-146A-4DDA-B9A3-AD8B8F84D28E}" type="presParOf" srcId="{6243C294-54B3-43AB-BE37-202E3C0F4E13}" destId="{E59A5BAD-8600-47D5-A16E-48813FA9AA65}" srcOrd="4" destOrd="0" presId="urn:microsoft.com/office/officeart/2005/8/layout/cycle4"/>
    <dgm:cxn modelId="{8CCB0088-BC1D-43C5-93D6-BA85D4964D96}" type="presParOf" srcId="{4D5585B0-2270-4BC4-9DE9-D6E6B0711611}" destId="{E3A32A81-A87D-4A14-9677-7EBB88B5FFCD}" srcOrd="1" destOrd="0" presId="urn:microsoft.com/office/officeart/2005/8/layout/cycle4"/>
    <dgm:cxn modelId="{3B9FFDE9-FFFB-433D-8C1F-5499597F12A0}" type="presParOf" srcId="{E3A32A81-A87D-4A14-9677-7EBB88B5FFCD}" destId="{A76849B4-DC64-4C0F-A514-B9F1BBFA46F9}" srcOrd="0" destOrd="0" presId="urn:microsoft.com/office/officeart/2005/8/layout/cycle4"/>
    <dgm:cxn modelId="{2B39FF63-9EBE-403F-BD3A-FF796C33E919}" type="presParOf" srcId="{E3A32A81-A87D-4A14-9677-7EBB88B5FFCD}" destId="{77F97218-A366-4BCF-A85F-F3479688F77F}" srcOrd="1" destOrd="0" presId="urn:microsoft.com/office/officeart/2005/8/layout/cycle4"/>
    <dgm:cxn modelId="{5E823DF2-0160-433A-B91A-0A9D31951E1D}" type="presParOf" srcId="{E3A32A81-A87D-4A14-9677-7EBB88B5FFCD}" destId="{CAE3FAAC-7C94-4AC2-BE3B-80CD19ECC4A4}" srcOrd="2" destOrd="0" presId="urn:microsoft.com/office/officeart/2005/8/layout/cycle4"/>
    <dgm:cxn modelId="{1624E2A7-71CA-4D33-B7E3-ADB28B15C793}" type="presParOf" srcId="{E3A32A81-A87D-4A14-9677-7EBB88B5FFCD}" destId="{692CBC3A-ECF2-44D5-88A6-4216A48D8D46}" srcOrd="3" destOrd="0" presId="urn:microsoft.com/office/officeart/2005/8/layout/cycle4"/>
    <dgm:cxn modelId="{56AB82A4-447C-4F80-A247-8DD0D90780C6}" type="presParOf" srcId="{E3A32A81-A87D-4A14-9677-7EBB88B5FFCD}" destId="{49A3DCC9-0FC6-41F5-834E-2AC97CD00D7E}" srcOrd="4" destOrd="0" presId="urn:microsoft.com/office/officeart/2005/8/layout/cycle4"/>
    <dgm:cxn modelId="{BBBD75AE-8FD2-4A7D-B466-264ED9AB597F}" type="presParOf" srcId="{4D5585B0-2270-4BC4-9DE9-D6E6B0711611}" destId="{551F6421-64B6-4BB5-BF60-46922E2DB1C8}" srcOrd="2" destOrd="0" presId="urn:microsoft.com/office/officeart/2005/8/layout/cycle4"/>
    <dgm:cxn modelId="{7D9C4C74-2FA1-4FED-9996-A53DCCFC849E}" type="presParOf" srcId="{4D5585B0-2270-4BC4-9DE9-D6E6B0711611}" destId="{E7BFEBAC-A75D-4CCB-80A9-B7435C852BF0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206C8E-A0CF-4A91-ABED-3CBF8EE41255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73AC6DF4-AC17-4DD2-81F1-A3520750B604}">
      <dgm:prSet phldrT="[ข้อความ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สะสาง</a:t>
          </a:r>
          <a:endParaRPr lang="th-TH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25DEAE0-0C3A-4E3D-957C-8405C3A45EB8}" type="parTrans" cxnId="{6C5F7B10-20B9-45FC-A105-9EDE49A7139D}">
      <dgm:prSet/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333845B-C272-47EB-9820-B184BB4F3A8B}" type="sibTrans" cxnId="{6C5F7B10-20B9-45FC-A105-9EDE49A7139D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EF593DA-3E59-427E-8FF7-A3F4234554B5}">
      <dgm:prSet phldrT="[ข้อความ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สะดวก</a:t>
          </a:r>
          <a:endParaRPr lang="th-TH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29D7BED-6C6A-47CC-BAB3-43F885ADA4FD}" type="parTrans" cxnId="{8063039F-B892-43F8-B9FD-BD2F2CAEEAAA}">
      <dgm:prSet/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A11FE0D-9E39-4738-9B5B-1FDAE946EE21}" type="sibTrans" cxnId="{8063039F-B892-43F8-B9FD-BD2F2CAEEAAA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1D4C7FE-B8C9-4E4A-A312-03C1A12EC56F}">
      <dgm:prSet phldrT="[ข้อความ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สะอาด</a:t>
          </a:r>
          <a:endParaRPr lang="th-TH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F4BB833-6855-4011-A2F7-E5BD13EF9DA6}" type="parTrans" cxnId="{ED504689-AB5B-4EE0-98EF-72177EAB1FFF}">
      <dgm:prSet/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73B5F24-1292-4A89-8064-B0C8E6563A22}" type="sibTrans" cxnId="{ED504689-AB5B-4EE0-98EF-72177EAB1FFF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3D1F153-9376-4C1E-82D3-36B8AFEE1797}">
      <dgm:prSet phldrT="[ข้อความ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สุขลักษณะ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8373EE4D-AA2D-4837-8A9A-F765AC141A4A}" type="parTrans" cxnId="{BA17FB7F-5C60-4B4C-995C-02003FF8724F}">
      <dgm:prSet/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77A121B-7134-4DF7-A88A-041DAEC8E751}" type="sibTrans" cxnId="{BA17FB7F-5C60-4B4C-995C-02003FF8724F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193D9AD-0951-4832-B4F8-F525D2C68F32}">
      <dgm:prSet phldrT="[ข้อความ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สร้างนิสัย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945C87A4-8133-4F01-8C28-40CA5249F934}" type="parTrans" cxnId="{25755E97-A9D5-491E-9236-3F761000B831}">
      <dgm:prSet/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588AAC7-4CB3-4BD3-B78E-17D8BF3ADD20}" type="sibTrans" cxnId="{25755E97-A9D5-491E-9236-3F761000B831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BFE8E01-D2D7-43F0-82F7-F622F4B4A720}" type="pres">
      <dgm:prSet presAssocID="{4C206C8E-A0CF-4A91-ABED-3CBF8EE4125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F5B5FC6F-A986-4BEF-BF02-086F993086DB}" type="pres">
      <dgm:prSet presAssocID="{73AC6DF4-AC17-4DD2-81F1-A3520750B60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752E4A3-BEE0-470C-AE4B-4FFCB442FB76}" type="pres">
      <dgm:prSet presAssocID="{E333845B-C272-47EB-9820-B184BB4F3A8B}" presName="sibTrans" presStyleLbl="sibTrans2D1" presStyleIdx="0" presStyleCnt="5"/>
      <dgm:spPr/>
      <dgm:t>
        <a:bodyPr/>
        <a:lstStyle/>
        <a:p>
          <a:endParaRPr lang="th-TH"/>
        </a:p>
      </dgm:t>
    </dgm:pt>
    <dgm:pt modelId="{3DEE564B-9AF1-48EC-B122-9B68A5AC40F4}" type="pres">
      <dgm:prSet presAssocID="{E333845B-C272-47EB-9820-B184BB4F3A8B}" presName="connectorText" presStyleLbl="sibTrans2D1" presStyleIdx="0" presStyleCnt="5"/>
      <dgm:spPr/>
      <dgm:t>
        <a:bodyPr/>
        <a:lstStyle/>
        <a:p>
          <a:endParaRPr lang="th-TH"/>
        </a:p>
      </dgm:t>
    </dgm:pt>
    <dgm:pt modelId="{B74A48EF-C44B-43C7-AAFF-24B5210ECF7F}" type="pres">
      <dgm:prSet presAssocID="{AEF593DA-3E59-427E-8FF7-A3F4234554B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F6C7E92-C377-4044-97CA-4BD225621EDF}" type="pres">
      <dgm:prSet presAssocID="{1A11FE0D-9E39-4738-9B5B-1FDAE946EE21}" presName="sibTrans" presStyleLbl="sibTrans2D1" presStyleIdx="1" presStyleCnt="5"/>
      <dgm:spPr/>
      <dgm:t>
        <a:bodyPr/>
        <a:lstStyle/>
        <a:p>
          <a:endParaRPr lang="th-TH"/>
        </a:p>
      </dgm:t>
    </dgm:pt>
    <dgm:pt modelId="{CC7E4F29-7E7E-465F-A0E6-F3926EC3E7F8}" type="pres">
      <dgm:prSet presAssocID="{1A11FE0D-9E39-4738-9B5B-1FDAE946EE21}" presName="connectorText" presStyleLbl="sibTrans2D1" presStyleIdx="1" presStyleCnt="5"/>
      <dgm:spPr/>
      <dgm:t>
        <a:bodyPr/>
        <a:lstStyle/>
        <a:p>
          <a:endParaRPr lang="th-TH"/>
        </a:p>
      </dgm:t>
    </dgm:pt>
    <dgm:pt modelId="{82EA2A18-B9FF-4550-B8A0-A69CFD3FFAFC}" type="pres">
      <dgm:prSet presAssocID="{E1D4C7FE-B8C9-4E4A-A312-03C1A12EC56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D18256E-8536-42BA-AF88-94EA90D9A186}" type="pres">
      <dgm:prSet presAssocID="{B73B5F24-1292-4A89-8064-B0C8E6563A22}" presName="sibTrans" presStyleLbl="sibTrans2D1" presStyleIdx="2" presStyleCnt="5"/>
      <dgm:spPr/>
      <dgm:t>
        <a:bodyPr/>
        <a:lstStyle/>
        <a:p>
          <a:endParaRPr lang="th-TH"/>
        </a:p>
      </dgm:t>
    </dgm:pt>
    <dgm:pt modelId="{22778A02-A3CD-46DC-A737-82F96179FEDF}" type="pres">
      <dgm:prSet presAssocID="{B73B5F24-1292-4A89-8064-B0C8E6563A22}" presName="connectorText" presStyleLbl="sibTrans2D1" presStyleIdx="2" presStyleCnt="5"/>
      <dgm:spPr/>
      <dgm:t>
        <a:bodyPr/>
        <a:lstStyle/>
        <a:p>
          <a:endParaRPr lang="th-TH"/>
        </a:p>
      </dgm:t>
    </dgm:pt>
    <dgm:pt modelId="{4012EC32-DC58-4882-B85F-937432F62F11}" type="pres">
      <dgm:prSet presAssocID="{33D1F153-9376-4C1E-82D3-36B8AFEE179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6EFA609-FC8E-42D6-9C39-CD527A454322}" type="pres">
      <dgm:prSet presAssocID="{877A121B-7134-4DF7-A88A-041DAEC8E751}" presName="sibTrans" presStyleLbl="sibTrans2D1" presStyleIdx="3" presStyleCnt="5"/>
      <dgm:spPr/>
      <dgm:t>
        <a:bodyPr/>
        <a:lstStyle/>
        <a:p>
          <a:endParaRPr lang="th-TH"/>
        </a:p>
      </dgm:t>
    </dgm:pt>
    <dgm:pt modelId="{1EDEF87C-67B0-4C7C-82F1-072CE1E96873}" type="pres">
      <dgm:prSet presAssocID="{877A121B-7134-4DF7-A88A-041DAEC8E751}" presName="connectorText" presStyleLbl="sibTrans2D1" presStyleIdx="3" presStyleCnt="5"/>
      <dgm:spPr/>
      <dgm:t>
        <a:bodyPr/>
        <a:lstStyle/>
        <a:p>
          <a:endParaRPr lang="th-TH"/>
        </a:p>
      </dgm:t>
    </dgm:pt>
    <dgm:pt modelId="{A48BD273-1D4C-4F85-AE39-FFF03C7998BC}" type="pres">
      <dgm:prSet presAssocID="{E193D9AD-0951-4832-B4F8-F525D2C68F3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B2BAE0F-87D9-40F0-83E8-1C9A3FDCB101}" type="pres">
      <dgm:prSet presAssocID="{9588AAC7-4CB3-4BD3-B78E-17D8BF3ADD20}" presName="sibTrans" presStyleLbl="sibTrans2D1" presStyleIdx="4" presStyleCnt="5"/>
      <dgm:spPr/>
      <dgm:t>
        <a:bodyPr/>
        <a:lstStyle/>
        <a:p>
          <a:endParaRPr lang="th-TH"/>
        </a:p>
      </dgm:t>
    </dgm:pt>
    <dgm:pt modelId="{C1652505-EE5F-4242-8FE8-286EE2890FF1}" type="pres">
      <dgm:prSet presAssocID="{9588AAC7-4CB3-4BD3-B78E-17D8BF3ADD20}" presName="connectorText" presStyleLbl="sibTrans2D1" presStyleIdx="4" presStyleCnt="5"/>
      <dgm:spPr/>
      <dgm:t>
        <a:bodyPr/>
        <a:lstStyle/>
        <a:p>
          <a:endParaRPr lang="th-TH"/>
        </a:p>
      </dgm:t>
    </dgm:pt>
  </dgm:ptLst>
  <dgm:cxnLst>
    <dgm:cxn modelId="{AA3DF262-2872-4DA7-84C7-0B15597CA87A}" type="presOf" srcId="{E1D4C7FE-B8C9-4E4A-A312-03C1A12EC56F}" destId="{82EA2A18-B9FF-4550-B8A0-A69CFD3FFAFC}" srcOrd="0" destOrd="0" presId="urn:microsoft.com/office/officeart/2005/8/layout/cycle2"/>
    <dgm:cxn modelId="{25755E97-A9D5-491E-9236-3F761000B831}" srcId="{4C206C8E-A0CF-4A91-ABED-3CBF8EE41255}" destId="{E193D9AD-0951-4832-B4F8-F525D2C68F32}" srcOrd="4" destOrd="0" parTransId="{945C87A4-8133-4F01-8C28-40CA5249F934}" sibTransId="{9588AAC7-4CB3-4BD3-B78E-17D8BF3ADD20}"/>
    <dgm:cxn modelId="{526EB46E-887A-4671-B790-CAA60BB7CC86}" type="presOf" srcId="{877A121B-7134-4DF7-A88A-041DAEC8E751}" destId="{A6EFA609-FC8E-42D6-9C39-CD527A454322}" srcOrd="0" destOrd="0" presId="urn:microsoft.com/office/officeart/2005/8/layout/cycle2"/>
    <dgm:cxn modelId="{A890E9D3-25A7-4471-9F62-2FD6934586AD}" type="presOf" srcId="{1A11FE0D-9E39-4738-9B5B-1FDAE946EE21}" destId="{CC7E4F29-7E7E-465F-A0E6-F3926EC3E7F8}" srcOrd="1" destOrd="0" presId="urn:microsoft.com/office/officeart/2005/8/layout/cycle2"/>
    <dgm:cxn modelId="{07B89611-3E6A-486A-B984-C86E8EE57D74}" type="presOf" srcId="{AEF593DA-3E59-427E-8FF7-A3F4234554B5}" destId="{B74A48EF-C44B-43C7-AAFF-24B5210ECF7F}" srcOrd="0" destOrd="0" presId="urn:microsoft.com/office/officeart/2005/8/layout/cycle2"/>
    <dgm:cxn modelId="{ED504689-AB5B-4EE0-98EF-72177EAB1FFF}" srcId="{4C206C8E-A0CF-4A91-ABED-3CBF8EE41255}" destId="{E1D4C7FE-B8C9-4E4A-A312-03C1A12EC56F}" srcOrd="2" destOrd="0" parTransId="{6F4BB833-6855-4011-A2F7-E5BD13EF9DA6}" sibTransId="{B73B5F24-1292-4A89-8064-B0C8E6563A22}"/>
    <dgm:cxn modelId="{A8DE7D9F-84B5-45C5-95B9-B247EE6B4CAF}" type="presOf" srcId="{73AC6DF4-AC17-4DD2-81F1-A3520750B604}" destId="{F5B5FC6F-A986-4BEF-BF02-086F993086DB}" srcOrd="0" destOrd="0" presId="urn:microsoft.com/office/officeart/2005/8/layout/cycle2"/>
    <dgm:cxn modelId="{D9FB28DF-164B-4700-9222-47EEEC694432}" type="presOf" srcId="{E333845B-C272-47EB-9820-B184BB4F3A8B}" destId="{3DEE564B-9AF1-48EC-B122-9B68A5AC40F4}" srcOrd="1" destOrd="0" presId="urn:microsoft.com/office/officeart/2005/8/layout/cycle2"/>
    <dgm:cxn modelId="{7F3CC598-6F8D-4172-B7DB-48B72A3B3772}" type="presOf" srcId="{4C206C8E-A0CF-4A91-ABED-3CBF8EE41255}" destId="{8BFE8E01-D2D7-43F0-82F7-F622F4B4A720}" srcOrd="0" destOrd="0" presId="urn:microsoft.com/office/officeart/2005/8/layout/cycle2"/>
    <dgm:cxn modelId="{42F595A2-00A8-412E-923E-875B69C284DE}" type="presOf" srcId="{E193D9AD-0951-4832-B4F8-F525D2C68F32}" destId="{A48BD273-1D4C-4F85-AE39-FFF03C7998BC}" srcOrd="0" destOrd="0" presId="urn:microsoft.com/office/officeart/2005/8/layout/cycle2"/>
    <dgm:cxn modelId="{01800CB5-787E-4E02-BB6D-2CA2B29A2EBC}" type="presOf" srcId="{9588AAC7-4CB3-4BD3-B78E-17D8BF3ADD20}" destId="{DB2BAE0F-87D9-40F0-83E8-1C9A3FDCB101}" srcOrd="0" destOrd="0" presId="urn:microsoft.com/office/officeart/2005/8/layout/cycle2"/>
    <dgm:cxn modelId="{6C5F7B10-20B9-45FC-A105-9EDE49A7139D}" srcId="{4C206C8E-A0CF-4A91-ABED-3CBF8EE41255}" destId="{73AC6DF4-AC17-4DD2-81F1-A3520750B604}" srcOrd="0" destOrd="0" parTransId="{D25DEAE0-0C3A-4E3D-957C-8405C3A45EB8}" sibTransId="{E333845B-C272-47EB-9820-B184BB4F3A8B}"/>
    <dgm:cxn modelId="{C5D38316-9B50-4E6C-974D-E5B82D49845F}" type="presOf" srcId="{33D1F153-9376-4C1E-82D3-36B8AFEE1797}" destId="{4012EC32-DC58-4882-B85F-937432F62F11}" srcOrd="0" destOrd="0" presId="urn:microsoft.com/office/officeart/2005/8/layout/cycle2"/>
    <dgm:cxn modelId="{96E024B4-786C-4335-A35E-F9BCF99B564B}" type="presOf" srcId="{877A121B-7134-4DF7-A88A-041DAEC8E751}" destId="{1EDEF87C-67B0-4C7C-82F1-072CE1E96873}" srcOrd="1" destOrd="0" presId="urn:microsoft.com/office/officeart/2005/8/layout/cycle2"/>
    <dgm:cxn modelId="{0F424A43-FDAA-4C2B-87D9-998125F40E1D}" type="presOf" srcId="{E333845B-C272-47EB-9820-B184BB4F3A8B}" destId="{E752E4A3-BEE0-470C-AE4B-4FFCB442FB76}" srcOrd="0" destOrd="0" presId="urn:microsoft.com/office/officeart/2005/8/layout/cycle2"/>
    <dgm:cxn modelId="{A85882F6-D105-447F-BC38-5C09A5B79EA2}" type="presOf" srcId="{1A11FE0D-9E39-4738-9B5B-1FDAE946EE21}" destId="{9F6C7E92-C377-4044-97CA-4BD225621EDF}" srcOrd="0" destOrd="0" presId="urn:microsoft.com/office/officeart/2005/8/layout/cycle2"/>
    <dgm:cxn modelId="{BA17FB7F-5C60-4B4C-995C-02003FF8724F}" srcId="{4C206C8E-A0CF-4A91-ABED-3CBF8EE41255}" destId="{33D1F153-9376-4C1E-82D3-36B8AFEE1797}" srcOrd="3" destOrd="0" parTransId="{8373EE4D-AA2D-4837-8A9A-F765AC141A4A}" sibTransId="{877A121B-7134-4DF7-A88A-041DAEC8E751}"/>
    <dgm:cxn modelId="{35B84D8A-C8ED-41FE-A984-49735C881349}" type="presOf" srcId="{B73B5F24-1292-4A89-8064-B0C8E6563A22}" destId="{4D18256E-8536-42BA-AF88-94EA90D9A186}" srcOrd="0" destOrd="0" presId="urn:microsoft.com/office/officeart/2005/8/layout/cycle2"/>
    <dgm:cxn modelId="{8063039F-B892-43F8-B9FD-BD2F2CAEEAAA}" srcId="{4C206C8E-A0CF-4A91-ABED-3CBF8EE41255}" destId="{AEF593DA-3E59-427E-8FF7-A3F4234554B5}" srcOrd="1" destOrd="0" parTransId="{529D7BED-6C6A-47CC-BAB3-43F885ADA4FD}" sibTransId="{1A11FE0D-9E39-4738-9B5B-1FDAE946EE21}"/>
    <dgm:cxn modelId="{2D58723E-A24E-4626-9987-377C1BC0D2BC}" type="presOf" srcId="{9588AAC7-4CB3-4BD3-B78E-17D8BF3ADD20}" destId="{C1652505-EE5F-4242-8FE8-286EE2890FF1}" srcOrd="1" destOrd="0" presId="urn:microsoft.com/office/officeart/2005/8/layout/cycle2"/>
    <dgm:cxn modelId="{5CA4D1C4-046F-413F-8C98-DEDFC4A325DC}" type="presOf" srcId="{B73B5F24-1292-4A89-8064-B0C8E6563A22}" destId="{22778A02-A3CD-46DC-A737-82F96179FEDF}" srcOrd="1" destOrd="0" presId="urn:microsoft.com/office/officeart/2005/8/layout/cycle2"/>
    <dgm:cxn modelId="{35295ACD-8F51-4E64-A024-1FAD4CAF8FDF}" type="presParOf" srcId="{8BFE8E01-D2D7-43F0-82F7-F622F4B4A720}" destId="{F5B5FC6F-A986-4BEF-BF02-086F993086DB}" srcOrd="0" destOrd="0" presId="urn:microsoft.com/office/officeart/2005/8/layout/cycle2"/>
    <dgm:cxn modelId="{6D45618A-4D6F-4873-A0DB-EB111CE7B355}" type="presParOf" srcId="{8BFE8E01-D2D7-43F0-82F7-F622F4B4A720}" destId="{E752E4A3-BEE0-470C-AE4B-4FFCB442FB76}" srcOrd="1" destOrd="0" presId="urn:microsoft.com/office/officeart/2005/8/layout/cycle2"/>
    <dgm:cxn modelId="{022B80D0-C625-4692-8E14-77D1F7747224}" type="presParOf" srcId="{E752E4A3-BEE0-470C-AE4B-4FFCB442FB76}" destId="{3DEE564B-9AF1-48EC-B122-9B68A5AC40F4}" srcOrd="0" destOrd="0" presId="urn:microsoft.com/office/officeart/2005/8/layout/cycle2"/>
    <dgm:cxn modelId="{1FB2FB98-8EA6-486F-82E9-34D712585B6B}" type="presParOf" srcId="{8BFE8E01-D2D7-43F0-82F7-F622F4B4A720}" destId="{B74A48EF-C44B-43C7-AAFF-24B5210ECF7F}" srcOrd="2" destOrd="0" presId="urn:microsoft.com/office/officeart/2005/8/layout/cycle2"/>
    <dgm:cxn modelId="{6F0AAC52-7F7A-42FB-9AED-966FA4F8F1DA}" type="presParOf" srcId="{8BFE8E01-D2D7-43F0-82F7-F622F4B4A720}" destId="{9F6C7E92-C377-4044-97CA-4BD225621EDF}" srcOrd="3" destOrd="0" presId="urn:microsoft.com/office/officeart/2005/8/layout/cycle2"/>
    <dgm:cxn modelId="{0351D42D-2D6B-42E2-9A75-41546E4BE699}" type="presParOf" srcId="{9F6C7E92-C377-4044-97CA-4BD225621EDF}" destId="{CC7E4F29-7E7E-465F-A0E6-F3926EC3E7F8}" srcOrd="0" destOrd="0" presId="urn:microsoft.com/office/officeart/2005/8/layout/cycle2"/>
    <dgm:cxn modelId="{0DFE4FB7-E1E1-48C3-991C-3E2F2317808E}" type="presParOf" srcId="{8BFE8E01-D2D7-43F0-82F7-F622F4B4A720}" destId="{82EA2A18-B9FF-4550-B8A0-A69CFD3FFAFC}" srcOrd="4" destOrd="0" presId="urn:microsoft.com/office/officeart/2005/8/layout/cycle2"/>
    <dgm:cxn modelId="{E5C3ABA5-CD3B-47D4-A76E-75A82103BBCC}" type="presParOf" srcId="{8BFE8E01-D2D7-43F0-82F7-F622F4B4A720}" destId="{4D18256E-8536-42BA-AF88-94EA90D9A186}" srcOrd="5" destOrd="0" presId="urn:microsoft.com/office/officeart/2005/8/layout/cycle2"/>
    <dgm:cxn modelId="{F4823F5B-AEBF-45D7-8E30-E99413B4948A}" type="presParOf" srcId="{4D18256E-8536-42BA-AF88-94EA90D9A186}" destId="{22778A02-A3CD-46DC-A737-82F96179FEDF}" srcOrd="0" destOrd="0" presId="urn:microsoft.com/office/officeart/2005/8/layout/cycle2"/>
    <dgm:cxn modelId="{1B2E0C46-6D50-4289-AD7E-FA526F248AA6}" type="presParOf" srcId="{8BFE8E01-D2D7-43F0-82F7-F622F4B4A720}" destId="{4012EC32-DC58-4882-B85F-937432F62F11}" srcOrd="6" destOrd="0" presId="urn:microsoft.com/office/officeart/2005/8/layout/cycle2"/>
    <dgm:cxn modelId="{51625AAC-83EB-4003-9E4A-3E3622B0460C}" type="presParOf" srcId="{8BFE8E01-D2D7-43F0-82F7-F622F4B4A720}" destId="{A6EFA609-FC8E-42D6-9C39-CD527A454322}" srcOrd="7" destOrd="0" presId="urn:microsoft.com/office/officeart/2005/8/layout/cycle2"/>
    <dgm:cxn modelId="{A7589DDE-E7F6-44D3-B8C2-F51E07EA4C72}" type="presParOf" srcId="{A6EFA609-FC8E-42D6-9C39-CD527A454322}" destId="{1EDEF87C-67B0-4C7C-82F1-072CE1E96873}" srcOrd="0" destOrd="0" presId="urn:microsoft.com/office/officeart/2005/8/layout/cycle2"/>
    <dgm:cxn modelId="{83703FDD-F397-40A6-A6B2-648C387F7D8A}" type="presParOf" srcId="{8BFE8E01-D2D7-43F0-82F7-F622F4B4A720}" destId="{A48BD273-1D4C-4F85-AE39-FFF03C7998BC}" srcOrd="8" destOrd="0" presId="urn:microsoft.com/office/officeart/2005/8/layout/cycle2"/>
    <dgm:cxn modelId="{CA7F2D4C-3C2F-471B-9887-2F0A02A0B917}" type="presParOf" srcId="{8BFE8E01-D2D7-43F0-82F7-F622F4B4A720}" destId="{DB2BAE0F-87D9-40F0-83E8-1C9A3FDCB101}" srcOrd="9" destOrd="0" presId="urn:microsoft.com/office/officeart/2005/8/layout/cycle2"/>
    <dgm:cxn modelId="{1644E86F-2A39-490F-93D7-51238A1962A4}" type="presParOf" srcId="{DB2BAE0F-87D9-40F0-83E8-1C9A3FDCB101}" destId="{C1652505-EE5F-4242-8FE8-286EE2890FF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8C6634-7407-4B81-9C45-9A7DAF6D82C2}">
      <dsp:nvSpPr>
        <dsp:cNvPr id="0" name=""/>
        <dsp:cNvSpPr/>
      </dsp:nvSpPr>
      <dsp:spPr>
        <a:xfrm>
          <a:off x="2" y="0"/>
          <a:ext cx="11718657" cy="199253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D40147-0C14-4E41-8E27-43D618726E52}">
      <dsp:nvSpPr>
        <dsp:cNvPr id="0" name=""/>
        <dsp:cNvSpPr/>
      </dsp:nvSpPr>
      <dsp:spPr>
        <a:xfrm>
          <a:off x="3433" y="597760"/>
          <a:ext cx="2066787" cy="797013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มิติที่ 1 ด้านบทบาทผู้บริหารและความพยายามริเริ่มของหน่วยงานในการสร้างความโปร่งใส</a:t>
          </a:r>
          <a:endParaRPr lang="th-TH" sz="16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2340" y="636667"/>
        <a:ext cx="1988973" cy="719199"/>
      </dsp:txXfrm>
    </dsp:sp>
    <dsp:sp modelId="{2007F886-10D0-4AC1-BC8C-286F975E65AE}">
      <dsp:nvSpPr>
        <dsp:cNvPr id="0" name=""/>
        <dsp:cNvSpPr/>
      </dsp:nvSpPr>
      <dsp:spPr>
        <a:xfrm>
          <a:off x="2414685" y="597760"/>
          <a:ext cx="2066787" cy="797013"/>
        </a:xfrm>
        <a:prstGeom prst="round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มิติที่ 2 ด้านการเปิดเผยข้อมูล</a:t>
          </a:r>
          <a:endParaRPr lang="th-TH" sz="20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453592" y="636667"/>
        <a:ext cx="1988973" cy="719199"/>
      </dsp:txXfrm>
    </dsp:sp>
    <dsp:sp modelId="{C615834A-BC0C-4E89-A7E2-667D6672BF58}">
      <dsp:nvSpPr>
        <dsp:cNvPr id="0" name=""/>
        <dsp:cNvSpPr/>
      </dsp:nvSpPr>
      <dsp:spPr>
        <a:xfrm>
          <a:off x="4825937" y="597760"/>
          <a:ext cx="2066787" cy="797013"/>
        </a:xfrm>
        <a:prstGeom prst="round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มิติที่ 3 ด้านการมีส่วนร่วมของภาคประชาชน</a:t>
          </a:r>
          <a:endParaRPr lang="th-TH" sz="20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864844" y="636667"/>
        <a:ext cx="1988973" cy="719199"/>
      </dsp:txXfrm>
    </dsp:sp>
    <dsp:sp modelId="{80A303D6-10C2-49BF-A26A-F0F744A5180B}">
      <dsp:nvSpPr>
        <dsp:cNvPr id="0" name=""/>
        <dsp:cNvSpPr/>
      </dsp:nvSpPr>
      <dsp:spPr>
        <a:xfrm>
          <a:off x="7237189" y="597760"/>
          <a:ext cx="2066787" cy="797013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มิติที่ 4 ด้านการเสริมสร้างองค์กรคุณธรรม</a:t>
          </a:r>
          <a:endParaRPr lang="th-TH" sz="20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7276096" y="636667"/>
        <a:ext cx="1988973" cy="719199"/>
      </dsp:txXfrm>
    </dsp:sp>
    <dsp:sp modelId="{4DCFB74A-A327-4C78-9F74-A1CE87DF9AE1}">
      <dsp:nvSpPr>
        <dsp:cNvPr id="0" name=""/>
        <dsp:cNvSpPr/>
      </dsp:nvSpPr>
      <dsp:spPr>
        <a:xfrm>
          <a:off x="9648442" y="597760"/>
          <a:ext cx="2066787" cy="797013"/>
        </a:xfrm>
        <a:prstGeom prst="round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มิติที่ 5 สภาพแวดล้อมสถานที่ทำงาน</a:t>
          </a:r>
          <a:endParaRPr lang="th-TH" sz="20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9687349" y="636667"/>
        <a:ext cx="1988973" cy="719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B5FC6F-A986-4BEF-BF02-086F993086DB}">
      <dsp:nvSpPr>
        <dsp:cNvPr id="0" name=""/>
        <dsp:cNvSpPr/>
      </dsp:nvSpPr>
      <dsp:spPr>
        <a:xfrm>
          <a:off x="2968990" y="1124"/>
          <a:ext cx="1636597" cy="1636597"/>
        </a:xfrm>
        <a:prstGeom prst="ellipse">
          <a:avLst/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มิติที่ 1 บทบาทผู้บริหาร</a:t>
          </a:r>
          <a:endParaRPr lang="th-TH" sz="2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208664" y="240798"/>
        <a:ext cx="1157249" cy="1157249"/>
      </dsp:txXfrm>
    </dsp:sp>
    <dsp:sp modelId="{E752E4A3-BEE0-470C-AE4B-4FFCB442FB76}">
      <dsp:nvSpPr>
        <dsp:cNvPr id="0" name=""/>
        <dsp:cNvSpPr/>
      </dsp:nvSpPr>
      <dsp:spPr>
        <a:xfrm rot="2160000">
          <a:off x="4553712" y="1257901"/>
          <a:ext cx="434429" cy="552351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800" b="1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566157" y="1330068"/>
        <a:ext cx="304100" cy="331411"/>
      </dsp:txXfrm>
    </dsp:sp>
    <dsp:sp modelId="{B74A48EF-C44B-43C7-AAFF-24B5210ECF7F}">
      <dsp:nvSpPr>
        <dsp:cNvPr id="0" name=""/>
        <dsp:cNvSpPr/>
      </dsp:nvSpPr>
      <dsp:spPr>
        <a:xfrm>
          <a:off x="4956159" y="1444887"/>
          <a:ext cx="1636597" cy="1636597"/>
        </a:xfrm>
        <a:prstGeom prst="ellipse">
          <a:avLst/>
        </a:prstGeom>
        <a:solidFill>
          <a:schemeClr val="accent5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มิติที่ 2 การเปิดเผยข้อมูล</a:t>
          </a:r>
          <a:endParaRPr lang="th-TH" sz="2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195833" y="1684561"/>
        <a:ext cx="1157249" cy="1157249"/>
      </dsp:txXfrm>
    </dsp:sp>
    <dsp:sp modelId="{9F6C7E92-C377-4044-97CA-4BD225621EDF}">
      <dsp:nvSpPr>
        <dsp:cNvPr id="0" name=""/>
        <dsp:cNvSpPr/>
      </dsp:nvSpPr>
      <dsp:spPr>
        <a:xfrm rot="6480000">
          <a:off x="5181527" y="3143345"/>
          <a:ext cx="434429" cy="552351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800" b="1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10800000">
        <a:off x="5266828" y="3191840"/>
        <a:ext cx="304100" cy="331411"/>
      </dsp:txXfrm>
    </dsp:sp>
    <dsp:sp modelId="{82EA2A18-B9FF-4550-B8A0-A69CFD3FFAFC}">
      <dsp:nvSpPr>
        <dsp:cNvPr id="0" name=""/>
        <dsp:cNvSpPr/>
      </dsp:nvSpPr>
      <dsp:spPr>
        <a:xfrm>
          <a:off x="4197128" y="3780944"/>
          <a:ext cx="1636597" cy="1636597"/>
        </a:xfrm>
        <a:prstGeom prst="ellipse">
          <a:avLst/>
        </a:prstGeom>
        <a:solidFill>
          <a:schemeClr val="accent4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มิติที่ 3 การมีส่วนร่วมของภาคประชาชน</a:t>
          </a:r>
          <a:endParaRPr lang="th-TH" sz="2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436802" y="4020618"/>
        <a:ext cx="1157249" cy="1157249"/>
      </dsp:txXfrm>
    </dsp:sp>
    <dsp:sp modelId="{4D18256E-8536-42BA-AF88-94EA90D9A186}">
      <dsp:nvSpPr>
        <dsp:cNvPr id="0" name=""/>
        <dsp:cNvSpPr/>
      </dsp:nvSpPr>
      <dsp:spPr>
        <a:xfrm rot="10800000">
          <a:off x="3582369" y="4323067"/>
          <a:ext cx="434429" cy="552351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800" b="1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10800000">
        <a:off x="3712698" y="4433537"/>
        <a:ext cx="304100" cy="331411"/>
      </dsp:txXfrm>
    </dsp:sp>
    <dsp:sp modelId="{4012EC32-DC58-4882-B85F-937432F62F11}">
      <dsp:nvSpPr>
        <dsp:cNvPr id="0" name=""/>
        <dsp:cNvSpPr/>
      </dsp:nvSpPr>
      <dsp:spPr>
        <a:xfrm>
          <a:off x="1740852" y="3780944"/>
          <a:ext cx="1636597" cy="1636597"/>
        </a:xfrm>
        <a:prstGeom prst="ellipse">
          <a:avLst/>
        </a:prstGeom>
        <a:solidFill>
          <a:schemeClr val="accent3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มิติที่ 4 องค์กรคุณธรรม</a:t>
          </a:r>
          <a:endParaRPr lang="th-TH" sz="2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980526" y="4020618"/>
        <a:ext cx="1157249" cy="1157249"/>
      </dsp:txXfrm>
    </dsp:sp>
    <dsp:sp modelId="{A6EFA609-FC8E-42D6-9C39-CD527A454322}">
      <dsp:nvSpPr>
        <dsp:cNvPr id="0" name=""/>
        <dsp:cNvSpPr/>
      </dsp:nvSpPr>
      <dsp:spPr>
        <a:xfrm rot="15120000">
          <a:off x="1966220" y="3166731"/>
          <a:ext cx="434429" cy="552351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800" b="1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10800000">
        <a:off x="2051521" y="3339176"/>
        <a:ext cx="304100" cy="331411"/>
      </dsp:txXfrm>
    </dsp:sp>
    <dsp:sp modelId="{A48BD273-1D4C-4F85-AE39-FFF03C7998BC}">
      <dsp:nvSpPr>
        <dsp:cNvPr id="0" name=""/>
        <dsp:cNvSpPr/>
      </dsp:nvSpPr>
      <dsp:spPr>
        <a:xfrm>
          <a:off x="981821" y="1444887"/>
          <a:ext cx="1636597" cy="1636597"/>
        </a:xfrm>
        <a:prstGeom prst="ellipse">
          <a:avLst/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มิติที่ 5 การรักสิ่งแวดล้อม</a:t>
          </a:r>
          <a:endParaRPr lang="th-TH" sz="2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221495" y="1684561"/>
        <a:ext cx="1157249" cy="1157249"/>
      </dsp:txXfrm>
    </dsp:sp>
    <dsp:sp modelId="{DB2BAE0F-87D9-40F0-83E8-1C9A3FDCB101}">
      <dsp:nvSpPr>
        <dsp:cNvPr id="0" name=""/>
        <dsp:cNvSpPr/>
      </dsp:nvSpPr>
      <dsp:spPr>
        <a:xfrm rot="19440000">
          <a:off x="2566543" y="1272355"/>
          <a:ext cx="434429" cy="552351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800" b="1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78988" y="1421128"/>
        <a:ext cx="304100" cy="3314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65290E-10CD-4598-BB7F-DFEE2AD09B67}">
      <dsp:nvSpPr>
        <dsp:cNvPr id="0" name=""/>
        <dsp:cNvSpPr/>
      </dsp:nvSpPr>
      <dsp:spPr>
        <a:xfrm>
          <a:off x="0" y="262430"/>
          <a:ext cx="8261874" cy="352800"/>
        </a:xfrm>
        <a:prstGeom prst="rect">
          <a:avLst/>
        </a:prstGeom>
        <a:solidFill>
          <a:schemeClr val="bg2">
            <a:lumMod val="90000"/>
          </a:schemeClr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B48B8557-7FBD-41D9-B4A4-5AF42765E642}">
      <dsp:nvSpPr>
        <dsp:cNvPr id="0" name=""/>
        <dsp:cNvSpPr/>
      </dsp:nvSpPr>
      <dsp:spPr>
        <a:xfrm>
          <a:off x="273249" y="45789"/>
          <a:ext cx="5900192" cy="438519"/>
        </a:xfrm>
        <a:prstGeom prst="round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18595" tIns="0" rIns="21859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ประกาศข้อตกลงประกาศเจตนารมณ์ที่เกี่ยวข้องที่จะพัฒนาเป็นองค์กรคุณธรรม </a:t>
          </a:r>
        </a:p>
      </dsp:txBody>
      <dsp:txXfrm>
        <a:off x="294656" y="67196"/>
        <a:ext cx="5857378" cy="395705"/>
      </dsp:txXfrm>
    </dsp:sp>
    <dsp:sp modelId="{AEE563E2-338A-40FF-A357-9C6A800F93AB}">
      <dsp:nvSpPr>
        <dsp:cNvPr id="0" name=""/>
        <dsp:cNvSpPr/>
      </dsp:nvSpPr>
      <dsp:spPr>
        <a:xfrm>
          <a:off x="0" y="1273506"/>
          <a:ext cx="8261874" cy="352800"/>
        </a:xfrm>
        <a:prstGeom prst="rect">
          <a:avLst/>
        </a:prstGeom>
        <a:solidFill>
          <a:schemeClr val="bg2">
            <a:lumMod val="90000"/>
          </a:schemeClr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F7004756-497D-4DA1-B118-A98A1E9A331D}">
      <dsp:nvSpPr>
        <dsp:cNvPr id="0" name=""/>
        <dsp:cNvSpPr/>
      </dsp:nvSpPr>
      <dsp:spPr>
        <a:xfrm>
          <a:off x="413093" y="690830"/>
          <a:ext cx="5804767" cy="789315"/>
        </a:xfrm>
        <a:prstGeom prst="round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18595" tIns="0" rIns="21859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กำหนดคุณธรรมเป้าหมาย “ปัญหาที่อยากแก้” และ “ความดีที่อยากทำ”</a:t>
          </a:r>
          <a:br>
            <a:rPr lang="th-TH" sz="2000" b="1" kern="1200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2000" b="1" kern="1200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หลักศาสนาและปรัชญาเศรษฐกิจพอเพียง </a:t>
          </a:r>
        </a:p>
      </dsp:txBody>
      <dsp:txXfrm>
        <a:off x="451624" y="729361"/>
        <a:ext cx="5727705" cy="712253"/>
      </dsp:txXfrm>
    </dsp:sp>
    <dsp:sp modelId="{4DF935E1-AC4F-4722-ADB7-72A96ED53EBD}">
      <dsp:nvSpPr>
        <dsp:cNvPr id="0" name=""/>
        <dsp:cNvSpPr/>
      </dsp:nvSpPr>
      <dsp:spPr>
        <a:xfrm>
          <a:off x="0" y="1908546"/>
          <a:ext cx="8261874" cy="352800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FE515B-C39B-4FB0-8F2D-EE49EE52B424}">
      <dsp:nvSpPr>
        <dsp:cNvPr id="0" name=""/>
        <dsp:cNvSpPr/>
      </dsp:nvSpPr>
      <dsp:spPr>
        <a:xfrm>
          <a:off x="413093" y="1701906"/>
          <a:ext cx="5783311" cy="413280"/>
        </a:xfrm>
        <a:prstGeom prst="round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18595" tIns="0" rIns="21859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ขับเคลื่อนคุณธรรมเป้าหมาย “ปัญหาที่อยากแก้”และ “ความดีที่อยาก</a:t>
          </a:r>
          <a:r>
            <a:rPr lang="th-TH" sz="2000" b="1" kern="1200" dirty="0" err="1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ทํา</a:t>
          </a:r>
          <a:r>
            <a:rPr lang="th-TH" sz="2000" b="1" kern="1200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”</a:t>
          </a:r>
          <a:endParaRPr lang="th-TH" sz="2000" b="1" kern="1200" dirty="0">
            <a:solidFill>
              <a:srgbClr val="00206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33268" y="1722081"/>
        <a:ext cx="5742961" cy="372930"/>
      </dsp:txXfrm>
    </dsp:sp>
    <dsp:sp modelId="{059757E7-7473-4EED-9517-CDDBC5C9A3CF}">
      <dsp:nvSpPr>
        <dsp:cNvPr id="0" name=""/>
        <dsp:cNvSpPr/>
      </dsp:nvSpPr>
      <dsp:spPr>
        <a:xfrm>
          <a:off x="0" y="2543586"/>
          <a:ext cx="8261874" cy="352800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29916-B4DB-46F7-AA3E-C062134E433F}">
      <dsp:nvSpPr>
        <dsp:cNvPr id="0" name=""/>
        <dsp:cNvSpPr/>
      </dsp:nvSpPr>
      <dsp:spPr>
        <a:xfrm>
          <a:off x="413093" y="2336946"/>
          <a:ext cx="5783311" cy="413280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18595" tIns="0" rIns="21859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การจับกิจกรรมประกาศยกย่องเชิดชูเกียรติบุคคลคุณธรรมเป้าหมาย </a:t>
          </a:r>
          <a:endParaRPr lang="th-TH" sz="2000" b="1" kern="1200" dirty="0">
            <a:solidFill>
              <a:srgbClr val="00206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33268" y="2357121"/>
        <a:ext cx="5742961" cy="372930"/>
      </dsp:txXfrm>
    </dsp:sp>
    <dsp:sp modelId="{5F2C0BF6-31C7-4732-90FA-601BE902BB68}">
      <dsp:nvSpPr>
        <dsp:cNvPr id="0" name=""/>
        <dsp:cNvSpPr/>
      </dsp:nvSpPr>
      <dsp:spPr>
        <a:xfrm>
          <a:off x="0" y="3178626"/>
          <a:ext cx="8261874" cy="352800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0894CA-0BAC-40DD-98FA-16AC5A2F4DE9}">
      <dsp:nvSpPr>
        <dsp:cNvPr id="0" name=""/>
        <dsp:cNvSpPr/>
      </dsp:nvSpPr>
      <dsp:spPr>
        <a:xfrm>
          <a:off x="413093" y="2971986"/>
          <a:ext cx="5783311" cy="413280"/>
        </a:xfrm>
        <a:prstGeom prst="round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18595" tIns="0" rIns="21859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err="1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การจัด</a:t>
          </a:r>
          <a:r>
            <a:rPr lang="th-TH" sz="2000" b="1" kern="1200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การองค์ความรู้จากการดำเนินงานเป็นองค์กรคุณธรรม </a:t>
          </a:r>
          <a:endParaRPr lang="th-TH" sz="2000" b="1" kern="1200" dirty="0">
            <a:solidFill>
              <a:srgbClr val="00206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33268" y="2992161"/>
        <a:ext cx="5742961" cy="372930"/>
      </dsp:txXfrm>
    </dsp:sp>
    <dsp:sp modelId="{B471C683-4A40-46B4-8138-01701087078B}">
      <dsp:nvSpPr>
        <dsp:cNvPr id="0" name=""/>
        <dsp:cNvSpPr/>
      </dsp:nvSpPr>
      <dsp:spPr>
        <a:xfrm>
          <a:off x="0" y="3813666"/>
          <a:ext cx="8261874" cy="352800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9E20AF-0F1D-4FF5-BEF3-81B5548A8832}">
      <dsp:nvSpPr>
        <dsp:cNvPr id="0" name=""/>
        <dsp:cNvSpPr/>
      </dsp:nvSpPr>
      <dsp:spPr>
        <a:xfrm>
          <a:off x="413093" y="3607026"/>
          <a:ext cx="5783311" cy="413280"/>
        </a:xfrm>
        <a:prstGeom prst="round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18595" tIns="0" rIns="21859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การติดตามประเมินผลและรายงานผลการดำเนินงาน</a:t>
          </a:r>
          <a:endParaRPr lang="th-TH" sz="2000" b="1" kern="1200" dirty="0">
            <a:solidFill>
              <a:srgbClr val="00206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33268" y="3627201"/>
        <a:ext cx="5742961" cy="372930"/>
      </dsp:txXfrm>
    </dsp:sp>
    <dsp:sp modelId="{3398F814-8B89-4411-B71B-34711CBD0CCD}">
      <dsp:nvSpPr>
        <dsp:cNvPr id="0" name=""/>
        <dsp:cNvSpPr/>
      </dsp:nvSpPr>
      <dsp:spPr>
        <a:xfrm>
          <a:off x="0" y="4448706"/>
          <a:ext cx="8261874" cy="352800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9E346B-C166-484B-8D27-F1B1283ED47F}">
      <dsp:nvSpPr>
        <dsp:cNvPr id="0" name=""/>
        <dsp:cNvSpPr/>
      </dsp:nvSpPr>
      <dsp:spPr>
        <a:xfrm>
          <a:off x="413093" y="4242066"/>
          <a:ext cx="5783311" cy="413280"/>
        </a:xfrm>
        <a:prstGeom prst="round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18595" tIns="0" rIns="21859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มีการเผยแพร่ประชาสัมพันธ์รายงานผลการดำเนินงาน</a:t>
          </a:r>
          <a:endParaRPr lang="th-TH" sz="2000" b="1" kern="1200" dirty="0">
            <a:solidFill>
              <a:srgbClr val="00206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33268" y="4262241"/>
        <a:ext cx="5742961" cy="3729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B11F22-7101-4C6F-8707-890829DBB4A0}">
      <dsp:nvSpPr>
        <dsp:cNvPr id="0" name=""/>
        <dsp:cNvSpPr/>
      </dsp:nvSpPr>
      <dsp:spPr>
        <a:xfrm>
          <a:off x="3109357" y="1767315"/>
          <a:ext cx="2865395" cy="157196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16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4003507" y="2194837"/>
        <a:ext cx="1936714" cy="1109910"/>
      </dsp:txXfrm>
    </dsp:sp>
    <dsp:sp modelId="{49636ED0-2E99-40BC-9CC3-D4742407F9E2}">
      <dsp:nvSpPr>
        <dsp:cNvPr id="0" name=""/>
        <dsp:cNvSpPr/>
      </dsp:nvSpPr>
      <dsp:spPr>
        <a:xfrm>
          <a:off x="72290" y="1822160"/>
          <a:ext cx="2772385" cy="155780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106510" y="2245831"/>
        <a:ext cx="1872229" cy="1099913"/>
      </dsp:txXfrm>
    </dsp:sp>
    <dsp:sp modelId="{64FF3B57-E5AA-4C90-A67B-8F525E4E58BB}">
      <dsp:nvSpPr>
        <dsp:cNvPr id="0" name=""/>
        <dsp:cNvSpPr/>
      </dsp:nvSpPr>
      <dsp:spPr>
        <a:xfrm>
          <a:off x="3280980" y="-254149"/>
          <a:ext cx="2693772" cy="176844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16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4127958" y="-215302"/>
        <a:ext cx="1807947" cy="1248643"/>
      </dsp:txXfrm>
    </dsp:sp>
    <dsp:sp modelId="{3BFB2005-719A-425F-9F7E-1D6D9DE7DAB5}">
      <dsp:nvSpPr>
        <dsp:cNvPr id="0" name=""/>
        <dsp:cNvSpPr/>
      </dsp:nvSpPr>
      <dsp:spPr>
        <a:xfrm>
          <a:off x="0" y="-245957"/>
          <a:ext cx="2960041" cy="169907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16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7323" y="-208634"/>
        <a:ext cx="1997383" cy="1199660"/>
      </dsp:txXfrm>
    </dsp:sp>
    <dsp:sp modelId="{A76849B4-DC64-4C0F-A514-B9F1BBFA46F9}">
      <dsp:nvSpPr>
        <dsp:cNvPr id="0" name=""/>
        <dsp:cNvSpPr/>
      </dsp:nvSpPr>
      <dsp:spPr>
        <a:xfrm>
          <a:off x="1520221" y="213336"/>
          <a:ext cx="1434036" cy="143403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b="1" kern="1200" dirty="0" smtClean="0">
              <a:latin typeface="TH SarabunIT๙" pitchFamily="34" charset="-34"/>
              <a:cs typeface="TH SarabunIT๙" pitchFamily="34" charset="-34"/>
            </a:rPr>
            <a:t>1) ด้าน</a:t>
          </a:r>
          <a:br>
            <a:rPr lang="th-TH" sz="1900" b="1" kern="1200" dirty="0" smtClean="0">
              <a:latin typeface="TH SarabunIT๙" pitchFamily="34" charset="-34"/>
              <a:cs typeface="TH SarabunIT๙" pitchFamily="34" charset="-34"/>
            </a:rPr>
          </a:br>
          <a:r>
            <a:rPr lang="th-TH" sz="1900" b="1" kern="1200" dirty="0" smtClean="0">
              <a:latin typeface="TH SarabunIT๙" pitchFamily="34" charset="-34"/>
              <a:cs typeface="TH SarabunIT๙" pitchFamily="34" charset="-34"/>
            </a:rPr>
            <a:t>คนดี</a:t>
          </a:r>
          <a:endParaRPr lang="th-TH" sz="19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1940240" y="633355"/>
        <a:ext cx="1014017" cy="1014017"/>
      </dsp:txXfrm>
    </dsp:sp>
    <dsp:sp modelId="{77F97218-A366-4BCF-A85F-F3479688F77F}">
      <dsp:nvSpPr>
        <dsp:cNvPr id="0" name=""/>
        <dsp:cNvSpPr/>
      </dsp:nvSpPr>
      <dsp:spPr>
        <a:xfrm rot="5400000">
          <a:off x="3020495" y="213336"/>
          <a:ext cx="1434036" cy="143403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b="1" kern="1200" dirty="0" smtClean="0">
              <a:latin typeface="TH SarabunIT๙" pitchFamily="34" charset="-34"/>
              <a:cs typeface="TH SarabunIT๙" pitchFamily="34" charset="-34"/>
            </a:rPr>
            <a:t>2) ด้านสุขภาพดี</a:t>
          </a:r>
          <a:endParaRPr lang="th-TH" sz="1900" b="1" kern="1200" dirty="0">
            <a:latin typeface="TH SarabunIT๙" pitchFamily="34" charset="-34"/>
            <a:cs typeface="TH SarabunIT๙" pitchFamily="34" charset="-34"/>
          </a:endParaRPr>
        </a:p>
      </dsp:txBody>
      <dsp:txXfrm rot="-5400000">
        <a:off x="3020495" y="633355"/>
        <a:ext cx="1014017" cy="1014017"/>
      </dsp:txXfrm>
    </dsp:sp>
    <dsp:sp modelId="{CAE3FAAC-7C94-4AC2-BE3B-80CD19ECC4A4}">
      <dsp:nvSpPr>
        <dsp:cNvPr id="0" name=""/>
        <dsp:cNvSpPr/>
      </dsp:nvSpPr>
      <dsp:spPr>
        <a:xfrm rot="10800000">
          <a:off x="3020495" y="1713610"/>
          <a:ext cx="1434036" cy="143403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b="1" kern="1200" dirty="0" smtClean="0">
              <a:latin typeface="TH SarabunIT๙" pitchFamily="34" charset="-34"/>
              <a:cs typeface="TH SarabunIT๙" pitchFamily="34" charset="-34"/>
            </a:rPr>
            <a:t>3) ด้านการศึกษาดี</a:t>
          </a:r>
          <a:endParaRPr lang="th-TH" sz="1900" b="1" kern="1200" dirty="0">
            <a:latin typeface="TH SarabunIT๙" pitchFamily="34" charset="-34"/>
            <a:cs typeface="TH SarabunIT๙" pitchFamily="34" charset="-34"/>
          </a:endParaRPr>
        </a:p>
      </dsp:txBody>
      <dsp:txXfrm rot="10800000">
        <a:off x="3020495" y="1713610"/>
        <a:ext cx="1014017" cy="1014017"/>
      </dsp:txXfrm>
    </dsp:sp>
    <dsp:sp modelId="{692CBC3A-ECF2-44D5-88A6-4216A48D8D46}">
      <dsp:nvSpPr>
        <dsp:cNvPr id="0" name=""/>
        <dsp:cNvSpPr/>
      </dsp:nvSpPr>
      <dsp:spPr>
        <a:xfrm rot="16200000">
          <a:off x="1520221" y="1713610"/>
          <a:ext cx="1434036" cy="143403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b="1" kern="1200" dirty="0" smtClean="0">
              <a:latin typeface="TH SarabunIT๙" pitchFamily="34" charset="-34"/>
              <a:cs typeface="TH SarabunIT๙" pitchFamily="34" charset="-34"/>
            </a:rPr>
            <a:t>4) ด้านรายได้ดี</a:t>
          </a:r>
          <a:endParaRPr lang="th-TH" sz="1900" b="1" kern="1200" dirty="0">
            <a:latin typeface="TH SarabunIT๙" pitchFamily="34" charset="-34"/>
            <a:cs typeface="TH SarabunIT๙" pitchFamily="34" charset="-34"/>
          </a:endParaRPr>
        </a:p>
      </dsp:txBody>
      <dsp:txXfrm rot="5400000">
        <a:off x="1940240" y="1713610"/>
        <a:ext cx="1014017" cy="1014017"/>
      </dsp:txXfrm>
    </dsp:sp>
    <dsp:sp modelId="{551F6421-64B6-4BB5-BF60-46922E2DB1C8}">
      <dsp:nvSpPr>
        <dsp:cNvPr id="0" name=""/>
        <dsp:cNvSpPr/>
      </dsp:nvSpPr>
      <dsp:spPr>
        <a:xfrm>
          <a:off x="2731947" y="473610"/>
          <a:ext cx="495123" cy="430542"/>
        </a:xfrm>
        <a:prstGeom prst="circularArrow">
          <a:avLst/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  <dsp:sp modelId="{E7BFEBAC-A75D-4CCB-80A9-B7435C852BF0}">
      <dsp:nvSpPr>
        <dsp:cNvPr id="0" name=""/>
        <dsp:cNvSpPr/>
      </dsp:nvSpPr>
      <dsp:spPr>
        <a:xfrm rot="10800000">
          <a:off x="2750573" y="2481277"/>
          <a:ext cx="495123" cy="430542"/>
        </a:xfrm>
        <a:prstGeom prst="circularArrow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B5FC6F-A986-4BEF-BF02-086F993086DB}">
      <dsp:nvSpPr>
        <dsp:cNvPr id="0" name=""/>
        <dsp:cNvSpPr/>
      </dsp:nvSpPr>
      <dsp:spPr>
        <a:xfrm>
          <a:off x="2968990" y="1124"/>
          <a:ext cx="1636597" cy="1636597"/>
        </a:xfrm>
        <a:prstGeom prst="ellipse">
          <a:avLst/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สะสาง</a:t>
          </a:r>
          <a:endParaRPr lang="th-TH" sz="28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208664" y="240798"/>
        <a:ext cx="1157249" cy="1157249"/>
      </dsp:txXfrm>
    </dsp:sp>
    <dsp:sp modelId="{E752E4A3-BEE0-470C-AE4B-4FFCB442FB76}">
      <dsp:nvSpPr>
        <dsp:cNvPr id="0" name=""/>
        <dsp:cNvSpPr/>
      </dsp:nvSpPr>
      <dsp:spPr>
        <a:xfrm rot="2160000">
          <a:off x="4553712" y="1257901"/>
          <a:ext cx="434429" cy="552351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300" b="1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566157" y="1330068"/>
        <a:ext cx="304100" cy="331411"/>
      </dsp:txXfrm>
    </dsp:sp>
    <dsp:sp modelId="{B74A48EF-C44B-43C7-AAFF-24B5210ECF7F}">
      <dsp:nvSpPr>
        <dsp:cNvPr id="0" name=""/>
        <dsp:cNvSpPr/>
      </dsp:nvSpPr>
      <dsp:spPr>
        <a:xfrm>
          <a:off x="4956159" y="1444887"/>
          <a:ext cx="1636597" cy="1636597"/>
        </a:xfrm>
        <a:prstGeom prst="ellipse">
          <a:avLst/>
        </a:prstGeom>
        <a:solidFill>
          <a:schemeClr val="accent5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สะดวก</a:t>
          </a:r>
          <a:endParaRPr lang="th-TH" sz="28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195833" y="1684561"/>
        <a:ext cx="1157249" cy="1157249"/>
      </dsp:txXfrm>
    </dsp:sp>
    <dsp:sp modelId="{9F6C7E92-C377-4044-97CA-4BD225621EDF}">
      <dsp:nvSpPr>
        <dsp:cNvPr id="0" name=""/>
        <dsp:cNvSpPr/>
      </dsp:nvSpPr>
      <dsp:spPr>
        <a:xfrm rot="6480000">
          <a:off x="5181527" y="3143345"/>
          <a:ext cx="434429" cy="552351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300" b="1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10800000">
        <a:off x="5266828" y="3191840"/>
        <a:ext cx="304100" cy="331411"/>
      </dsp:txXfrm>
    </dsp:sp>
    <dsp:sp modelId="{82EA2A18-B9FF-4550-B8A0-A69CFD3FFAFC}">
      <dsp:nvSpPr>
        <dsp:cNvPr id="0" name=""/>
        <dsp:cNvSpPr/>
      </dsp:nvSpPr>
      <dsp:spPr>
        <a:xfrm>
          <a:off x="4197128" y="3780944"/>
          <a:ext cx="1636597" cy="1636597"/>
        </a:xfrm>
        <a:prstGeom prst="ellipse">
          <a:avLst/>
        </a:prstGeom>
        <a:solidFill>
          <a:schemeClr val="accent4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สะอาด</a:t>
          </a:r>
          <a:endParaRPr lang="th-TH" sz="28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436802" y="4020618"/>
        <a:ext cx="1157249" cy="1157249"/>
      </dsp:txXfrm>
    </dsp:sp>
    <dsp:sp modelId="{4D18256E-8536-42BA-AF88-94EA90D9A186}">
      <dsp:nvSpPr>
        <dsp:cNvPr id="0" name=""/>
        <dsp:cNvSpPr/>
      </dsp:nvSpPr>
      <dsp:spPr>
        <a:xfrm rot="10800000">
          <a:off x="3582369" y="4323067"/>
          <a:ext cx="434429" cy="552351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300" b="1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10800000">
        <a:off x="3712698" y="4433537"/>
        <a:ext cx="304100" cy="331411"/>
      </dsp:txXfrm>
    </dsp:sp>
    <dsp:sp modelId="{4012EC32-DC58-4882-B85F-937432F62F11}">
      <dsp:nvSpPr>
        <dsp:cNvPr id="0" name=""/>
        <dsp:cNvSpPr/>
      </dsp:nvSpPr>
      <dsp:spPr>
        <a:xfrm>
          <a:off x="1740852" y="3780944"/>
          <a:ext cx="1636597" cy="1636597"/>
        </a:xfrm>
        <a:prstGeom prst="ellipse">
          <a:avLst/>
        </a:prstGeom>
        <a:solidFill>
          <a:schemeClr val="accent3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สุขลักษณะ</a:t>
          </a:r>
        </a:p>
      </dsp:txBody>
      <dsp:txXfrm>
        <a:off x="1980526" y="4020618"/>
        <a:ext cx="1157249" cy="1157249"/>
      </dsp:txXfrm>
    </dsp:sp>
    <dsp:sp modelId="{A6EFA609-FC8E-42D6-9C39-CD527A454322}">
      <dsp:nvSpPr>
        <dsp:cNvPr id="0" name=""/>
        <dsp:cNvSpPr/>
      </dsp:nvSpPr>
      <dsp:spPr>
        <a:xfrm rot="15120000">
          <a:off x="1966220" y="3166731"/>
          <a:ext cx="434429" cy="552351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300" b="1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10800000">
        <a:off x="2051521" y="3339176"/>
        <a:ext cx="304100" cy="331411"/>
      </dsp:txXfrm>
    </dsp:sp>
    <dsp:sp modelId="{A48BD273-1D4C-4F85-AE39-FFF03C7998BC}">
      <dsp:nvSpPr>
        <dsp:cNvPr id="0" name=""/>
        <dsp:cNvSpPr/>
      </dsp:nvSpPr>
      <dsp:spPr>
        <a:xfrm>
          <a:off x="981821" y="1444887"/>
          <a:ext cx="1636597" cy="1636597"/>
        </a:xfrm>
        <a:prstGeom prst="ellipse">
          <a:avLst/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สร้างนิสัย</a:t>
          </a:r>
        </a:p>
      </dsp:txBody>
      <dsp:txXfrm>
        <a:off x="1221495" y="1684561"/>
        <a:ext cx="1157249" cy="1157249"/>
      </dsp:txXfrm>
    </dsp:sp>
    <dsp:sp modelId="{DB2BAE0F-87D9-40F0-83E8-1C9A3FDCB101}">
      <dsp:nvSpPr>
        <dsp:cNvPr id="0" name=""/>
        <dsp:cNvSpPr/>
      </dsp:nvSpPr>
      <dsp:spPr>
        <a:xfrm rot="19440000">
          <a:off x="2566543" y="1272355"/>
          <a:ext cx="434429" cy="552351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300" b="1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78988" y="1421128"/>
        <a:ext cx="304100" cy="3314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5933"/>
          </a:xfrm>
          <a:prstGeom prst="rect">
            <a:avLst/>
          </a:prstGeom>
        </p:spPr>
        <p:txBody>
          <a:bodyPr vert="horz" lIns="90343" tIns="45171" rIns="90343" bIns="45171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5933"/>
          </a:xfrm>
          <a:prstGeom prst="rect">
            <a:avLst/>
          </a:prstGeom>
        </p:spPr>
        <p:txBody>
          <a:bodyPr vert="horz" lIns="90343" tIns="45171" rIns="90343" bIns="45171" rtlCol="0"/>
          <a:lstStyle>
            <a:lvl1pPr algn="r">
              <a:defRPr sz="1200"/>
            </a:lvl1pPr>
          </a:lstStyle>
          <a:p>
            <a:fld id="{BB37FEB9-5CD0-4F87-AF85-E76DF33AA0CC}" type="datetimeFigureOut">
              <a:rPr lang="th-TH" smtClean="0"/>
              <a:t>23/07/64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1" y="8830469"/>
            <a:ext cx="3037840" cy="465933"/>
          </a:xfrm>
          <a:prstGeom prst="rect">
            <a:avLst/>
          </a:prstGeom>
        </p:spPr>
        <p:txBody>
          <a:bodyPr vert="horz" lIns="90343" tIns="45171" rIns="90343" bIns="45171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3970938" y="8830469"/>
            <a:ext cx="3037840" cy="465933"/>
          </a:xfrm>
          <a:prstGeom prst="rect">
            <a:avLst/>
          </a:prstGeom>
        </p:spPr>
        <p:txBody>
          <a:bodyPr vert="horz" lIns="90343" tIns="45171" rIns="90343" bIns="45171" rtlCol="0" anchor="b"/>
          <a:lstStyle>
            <a:lvl1pPr algn="r">
              <a:defRPr sz="1200"/>
            </a:lvl1pPr>
          </a:lstStyle>
          <a:p>
            <a:fld id="{94F65E79-8514-4DD5-88CF-2913714F070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5014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1AC88-F6ED-4FF6-9DF4-B33F35A4FD68}" type="datetimeFigureOut">
              <a:rPr lang="th-TH" smtClean="0"/>
              <a:t>23/07/64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8111B-71FA-46B8-8060-964CE66251E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6716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59ED4-D932-46D6-A1FC-730F9789D9D5}" type="slidenum">
              <a:rPr lang="th-TH" smtClean="0"/>
              <a:pPr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77023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59ED4-D932-46D6-A1FC-730F9789D9D5}" type="slidenum">
              <a:rPr lang="th-TH" smtClean="0"/>
              <a:pPr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692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50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10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1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41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81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11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98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68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95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20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7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17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9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รูปภาพพาโนราม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67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54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1122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35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คอลัมน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23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อลัมน์รูปภาพ 3 รู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44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62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80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10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25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98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9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61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3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77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2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2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2C1A21F-386C-4168-817E-CEEF277E761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16501C5-E30E-4A2A-A364-6BA66E04E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1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3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36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png"/><Relationship Id="rId7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5.png"/><Relationship Id="rId3" Type="http://schemas.microsoft.com/office/2007/relationships/hdphoto" Target="../media/hdphoto2.wdp"/><Relationship Id="rId7" Type="http://schemas.openxmlformats.org/officeDocument/2006/relationships/image" Target="../media/image42.png"/><Relationship Id="rId12" Type="http://schemas.microsoft.com/office/2007/relationships/hdphoto" Target="../media/hdphoto10.wdp"/><Relationship Id="rId17" Type="http://schemas.openxmlformats.org/officeDocument/2006/relationships/slide" Target="slide3.xml"/><Relationship Id="rId2" Type="http://schemas.openxmlformats.org/officeDocument/2006/relationships/image" Target="../media/image13.png"/><Relationship Id="rId1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46.png"/><Relationship Id="rId10" Type="http://schemas.microsoft.com/office/2007/relationships/hdphoto" Target="../media/hdphoto9.wdp"/><Relationship Id="rId4" Type="http://schemas.openxmlformats.org/officeDocument/2006/relationships/image" Target="../media/image14.png"/><Relationship Id="rId9" Type="http://schemas.openxmlformats.org/officeDocument/2006/relationships/image" Target="../media/image43.png"/><Relationship Id="rId1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3.png"/><Relationship Id="rId7" Type="http://schemas.microsoft.com/office/2007/relationships/hdphoto" Target="../media/hdphoto12.wdp"/><Relationship Id="rId12" Type="http://schemas.openxmlformats.org/officeDocument/2006/relationships/image" Target="../media/image5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7.jpeg"/><Relationship Id="rId5" Type="http://schemas.openxmlformats.org/officeDocument/2006/relationships/image" Target="../media/image14.png"/><Relationship Id="rId10" Type="http://schemas.openxmlformats.org/officeDocument/2006/relationships/image" Target="../media/image56.png"/><Relationship Id="rId4" Type="http://schemas.microsoft.com/office/2007/relationships/hdphoto" Target="../media/hdphoto2.wdp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1.png"/><Relationship Id="rId12" Type="http://schemas.openxmlformats.org/officeDocument/2006/relationships/image" Target="../media/image1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64.jpeg"/><Relationship Id="rId5" Type="http://schemas.microsoft.com/office/2007/relationships/hdphoto" Target="../media/hdphoto2.wdp"/><Relationship Id="rId10" Type="http://schemas.openxmlformats.org/officeDocument/2006/relationships/image" Target="../media/image63.jpg"/><Relationship Id="rId4" Type="http://schemas.openxmlformats.org/officeDocument/2006/relationships/image" Target="../media/image13.png"/><Relationship Id="rId9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2.png"/><Relationship Id="rId7" Type="http://schemas.openxmlformats.org/officeDocument/2006/relationships/image" Target="../media/image67.png"/><Relationship Id="rId12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70.jpeg"/><Relationship Id="rId5" Type="http://schemas.microsoft.com/office/2007/relationships/hdphoto" Target="../media/hdphoto2.wdp"/><Relationship Id="rId10" Type="http://schemas.openxmlformats.org/officeDocument/2006/relationships/image" Target="../media/image69.jpeg"/><Relationship Id="rId4" Type="http://schemas.openxmlformats.org/officeDocument/2006/relationships/image" Target="../media/image13.png"/><Relationship Id="rId9" Type="http://schemas.openxmlformats.org/officeDocument/2006/relationships/image" Target="../media/image6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13.png"/><Relationship Id="rId7" Type="http://schemas.microsoft.com/office/2007/relationships/hdphoto" Target="../media/hdphoto10.wdp"/><Relationship Id="rId12" Type="http://schemas.openxmlformats.org/officeDocument/2006/relationships/image" Target="../media/image7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75.jpg"/><Relationship Id="rId5" Type="http://schemas.openxmlformats.org/officeDocument/2006/relationships/image" Target="../media/image14.png"/><Relationship Id="rId10" Type="http://schemas.openxmlformats.org/officeDocument/2006/relationships/image" Target="../media/image74.jpeg"/><Relationship Id="rId4" Type="http://schemas.microsoft.com/office/2007/relationships/hdphoto" Target="../media/hdphoto2.wdp"/><Relationship Id="rId9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80.jpg"/><Relationship Id="rId5" Type="http://schemas.microsoft.com/office/2007/relationships/hdphoto" Target="../media/hdphoto2.wdp"/><Relationship Id="rId10" Type="http://schemas.openxmlformats.org/officeDocument/2006/relationships/image" Target="../media/image79.jpeg"/><Relationship Id="rId4" Type="http://schemas.openxmlformats.org/officeDocument/2006/relationships/image" Target="../media/image13.png"/><Relationship Id="rId9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3.wdp"/><Relationship Id="rId18" Type="http://schemas.openxmlformats.org/officeDocument/2006/relationships/image" Target="../media/image19.png"/><Relationship Id="rId3" Type="http://schemas.openxmlformats.org/officeDocument/2006/relationships/diagramLayout" Target="../diagrams/layout3.xml"/><Relationship Id="rId21" Type="http://schemas.openxmlformats.org/officeDocument/2006/relationships/slide" Target="slide8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microsoft.com/office/2007/relationships/hdphoto" Target="../media/hdphoto5.wdp"/><Relationship Id="rId25" Type="http://schemas.openxmlformats.org/officeDocument/2006/relationships/slide" Target="slide13.xml"/><Relationship Id="rId2" Type="http://schemas.openxmlformats.org/officeDocument/2006/relationships/diagramData" Target="../diagrams/data3.xml"/><Relationship Id="rId16" Type="http://schemas.openxmlformats.org/officeDocument/2006/relationships/image" Target="../media/image18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15.png"/><Relationship Id="rId24" Type="http://schemas.openxmlformats.org/officeDocument/2006/relationships/slide" Target="slide9.xml"/><Relationship Id="rId5" Type="http://schemas.openxmlformats.org/officeDocument/2006/relationships/diagramColors" Target="../diagrams/colors3.xml"/><Relationship Id="rId15" Type="http://schemas.microsoft.com/office/2007/relationships/hdphoto" Target="../media/hdphoto4.wdp"/><Relationship Id="rId23" Type="http://schemas.openxmlformats.org/officeDocument/2006/relationships/slide" Target="slide7.xml"/><Relationship Id="rId10" Type="http://schemas.openxmlformats.org/officeDocument/2006/relationships/image" Target="../media/image14.png"/><Relationship Id="rId19" Type="http://schemas.microsoft.com/office/2007/relationships/hdphoto" Target="../media/hdphoto6.wdp"/><Relationship Id="rId4" Type="http://schemas.openxmlformats.org/officeDocument/2006/relationships/diagramQuickStyle" Target="../diagrams/quickStyle3.xml"/><Relationship Id="rId9" Type="http://schemas.microsoft.com/office/2007/relationships/hdphoto" Target="../media/hdphoto2.wdp"/><Relationship Id="rId14" Type="http://schemas.openxmlformats.org/officeDocument/2006/relationships/image" Target="../media/image17.png"/><Relationship Id="rId22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2.png"/><Relationship Id="rId7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2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microsoft.com/office/2007/relationships/hdphoto" Target="../media/hdphoto6.wdp"/><Relationship Id="rId4" Type="http://schemas.microsoft.com/office/2007/relationships/hdphoto" Target="../media/hdphoto2.wdp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8.jpeg"/><Relationship Id="rId3" Type="http://schemas.openxmlformats.org/officeDocument/2006/relationships/image" Target="../media/image13.png"/><Relationship Id="rId7" Type="http://schemas.openxmlformats.org/officeDocument/2006/relationships/slide" Target="slide10.xml"/><Relationship Id="rId12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26.png"/><Relationship Id="rId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303770" y="5628773"/>
            <a:ext cx="3136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 smtClean="0">
                <a:solidFill>
                  <a:schemeClr val="accent1">
                    <a:lumMod val="50000"/>
                  </a:schemeClr>
                </a:solidFill>
                <a:latin typeface="DRboran" panose="02000000000000000000" pitchFamily="2" charset="0"/>
                <a:cs typeface="DRboran" panose="02000000000000000000" pitchFamily="2" charset="0"/>
              </a:rPr>
              <a:t>นายสุทธิพงษ์ จุลเจริญ</a:t>
            </a:r>
          </a:p>
          <a:p>
            <a:pPr algn="ctr"/>
            <a:r>
              <a:rPr lang="th-TH" sz="2000" dirty="0" smtClean="0">
                <a:solidFill>
                  <a:schemeClr val="accent1">
                    <a:lumMod val="50000"/>
                  </a:schemeClr>
                </a:solidFill>
                <a:latin typeface="DRboran" panose="02000000000000000000" pitchFamily="2" charset="0"/>
                <a:cs typeface="DRboran" panose="02000000000000000000" pitchFamily="2" charset="0"/>
              </a:rPr>
              <a:t>อธิบดีกรมการพัฒนาชุมชน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DRboran" panose="02000000000000000000" pitchFamily="2" charset="0"/>
              <a:cs typeface="DRbor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1714" y="3241441"/>
            <a:ext cx="6640286" cy="206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sz="3000" dirty="0" smtClean="0">
                <a:latin typeface="DRboran" panose="02000000000000000000" pitchFamily="2" charset="0"/>
                <a:cs typeface="DRboran" panose="02000000000000000000" pitchFamily="2" charset="0"/>
              </a:rPr>
              <a:t>การขับเคลื่อนภารกิจกรมการพัฒนาชุมชน</a:t>
            </a:r>
          </a:p>
          <a:p>
            <a:pPr algn="ctr">
              <a:lnSpc>
                <a:spcPct val="120000"/>
              </a:lnSpc>
            </a:pPr>
            <a:r>
              <a:rPr lang="th-TH" sz="3600" dirty="0" smtClean="0">
                <a:latin typeface="DRboran" panose="02000000000000000000" pitchFamily="2" charset="0"/>
                <a:cs typeface="DRboran" panose="02000000000000000000" pitchFamily="2" charset="0"/>
              </a:rPr>
              <a:t>เพื่อพัฒนาชุมชน สู่ </a:t>
            </a:r>
            <a:endParaRPr lang="en-US" sz="3600" dirty="0" smtClean="0">
              <a:latin typeface="DRboran" panose="02000000000000000000" pitchFamily="2" charset="0"/>
              <a:cs typeface="DRboran" panose="02000000000000000000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th-TH" sz="4200" dirty="0" smtClean="0">
                <a:latin typeface="DRboran" panose="02000000000000000000" pitchFamily="2" charset="0"/>
                <a:cs typeface="DRboran" panose="02000000000000000000" pitchFamily="2" charset="0"/>
              </a:rPr>
              <a:t>ความมั่นคง มั่งคั่ง และยั่งยืน</a:t>
            </a:r>
            <a:endParaRPr lang="en-US" sz="4200" dirty="0">
              <a:latin typeface="DRboran" panose="02000000000000000000" pitchFamily="2" charset="0"/>
              <a:cs typeface="DRboran" panose="02000000000000000000" pitchFamily="2" charset="0"/>
            </a:endParaRPr>
          </a:p>
        </p:txBody>
      </p:sp>
      <p:sp>
        <p:nvSpPr>
          <p:cNvPr id="11" name="Rectangle 3"/>
          <p:cNvSpPr/>
          <p:nvPr/>
        </p:nvSpPr>
        <p:spPr>
          <a:xfrm flipV="1">
            <a:off x="4624251" y="0"/>
            <a:ext cx="7567749" cy="6858000"/>
          </a:xfrm>
          <a:custGeom>
            <a:avLst/>
            <a:gdLst>
              <a:gd name="connsiteX0" fmla="*/ 0 w 4902926"/>
              <a:gd name="connsiteY0" fmla="*/ 0 h 6858000"/>
              <a:gd name="connsiteX1" fmla="*/ 4902926 w 4902926"/>
              <a:gd name="connsiteY1" fmla="*/ 0 h 6858000"/>
              <a:gd name="connsiteX2" fmla="*/ 4902926 w 4902926"/>
              <a:gd name="connsiteY2" fmla="*/ 6858000 h 6858000"/>
              <a:gd name="connsiteX3" fmla="*/ 0 w 4902926"/>
              <a:gd name="connsiteY3" fmla="*/ 6858000 h 6858000"/>
              <a:gd name="connsiteX4" fmla="*/ 0 w 4902926"/>
              <a:gd name="connsiteY4" fmla="*/ 0 h 6858000"/>
              <a:gd name="connsiteX0" fmla="*/ 1502228 w 4902926"/>
              <a:gd name="connsiteY0" fmla="*/ 0 h 6858000"/>
              <a:gd name="connsiteX1" fmla="*/ 4902926 w 4902926"/>
              <a:gd name="connsiteY1" fmla="*/ 0 h 6858000"/>
              <a:gd name="connsiteX2" fmla="*/ 4902926 w 4902926"/>
              <a:gd name="connsiteY2" fmla="*/ 6858000 h 6858000"/>
              <a:gd name="connsiteX3" fmla="*/ 0 w 4902926"/>
              <a:gd name="connsiteY3" fmla="*/ 6858000 h 6858000"/>
              <a:gd name="connsiteX4" fmla="*/ 1502228 w 490292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2926" h="6858000">
                <a:moveTo>
                  <a:pt x="1502228" y="0"/>
                </a:moveTo>
                <a:lnTo>
                  <a:pt x="4902926" y="0"/>
                </a:lnTo>
                <a:lnTo>
                  <a:pt x="4902926" y="6858000"/>
                </a:lnTo>
                <a:lnTo>
                  <a:pt x="0" y="6858000"/>
                </a:lnTo>
                <a:lnTo>
                  <a:pt x="1502228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3"/>
          <p:cNvSpPr/>
          <p:nvPr/>
        </p:nvSpPr>
        <p:spPr>
          <a:xfrm>
            <a:off x="4911634" y="0"/>
            <a:ext cx="7280366" cy="6858000"/>
          </a:xfrm>
          <a:custGeom>
            <a:avLst/>
            <a:gdLst>
              <a:gd name="connsiteX0" fmla="*/ 0 w 4902926"/>
              <a:gd name="connsiteY0" fmla="*/ 0 h 6858000"/>
              <a:gd name="connsiteX1" fmla="*/ 4902926 w 4902926"/>
              <a:gd name="connsiteY1" fmla="*/ 0 h 6858000"/>
              <a:gd name="connsiteX2" fmla="*/ 4902926 w 4902926"/>
              <a:gd name="connsiteY2" fmla="*/ 6858000 h 6858000"/>
              <a:gd name="connsiteX3" fmla="*/ 0 w 4902926"/>
              <a:gd name="connsiteY3" fmla="*/ 6858000 h 6858000"/>
              <a:gd name="connsiteX4" fmla="*/ 0 w 4902926"/>
              <a:gd name="connsiteY4" fmla="*/ 0 h 6858000"/>
              <a:gd name="connsiteX0" fmla="*/ 1502228 w 4902926"/>
              <a:gd name="connsiteY0" fmla="*/ 0 h 6858000"/>
              <a:gd name="connsiteX1" fmla="*/ 4902926 w 4902926"/>
              <a:gd name="connsiteY1" fmla="*/ 0 h 6858000"/>
              <a:gd name="connsiteX2" fmla="*/ 4902926 w 4902926"/>
              <a:gd name="connsiteY2" fmla="*/ 6858000 h 6858000"/>
              <a:gd name="connsiteX3" fmla="*/ 0 w 4902926"/>
              <a:gd name="connsiteY3" fmla="*/ 6858000 h 6858000"/>
              <a:gd name="connsiteX4" fmla="*/ 1502228 w 4902926"/>
              <a:gd name="connsiteY4" fmla="*/ 0 h 6858000"/>
              <a:gd name="connsiteX0" fmla="*/ 864963 w 4902926"/>
              <a:gd name="connsiteY0" fmla="*/ 0 h 6858000"/>
              <a:gd name="connsiteX1" fmla="*/ 4902926 w 4902926"/>
              <a:gd name="connsiteY1" fmla="*/ 0 h 6858000"/>
              <a:gd name="connsiteX2" fmla="*/ 4902926 w 4902926"/>
              <a:gd name="connsiteY2" fmla="*/ 6858000 h 6858000"/>
              <a:gd name="connsiteX3" fmla="*/ 0 w 4902926"/>
              <a:gd name="connsiteY3" fmla="*/ 6858000 h 6858000"/>
              <a:gd name="connsiteX4" fmla="*/ 864963 w 490292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2926" h="6858000">
                <a:moveTo>
                  <a:pt x="864963" y="0"/>
                </a:moveTo>
                <a:lnTo>
                  <a:pt x="4902926" y="0"/>
                </a:lnTo>
                <a:lnTo>
                  <a:pt x="4902926" y="6858000"/>
                </a:lnTo>
                <a:lnTo>
                  <a:pt x="0" y="6858000"/>
                </a:lnTo>
                <a:lnTo>
                  <a:pt x="86496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3"/>
          <p:cNvSpPr/>
          <p:nvPr/>
        </p:nvSpPr>
        <p:spPr>
          <a:xfrm>
            <a:off x="4260028" y="-15"/>
            <a:ext cx="7931972" cy="6858000"/>
          </a:xfrm>
          <a:custGeom>
            <a:avLst/>
            <a:gdLst>
              <a:gd name="connsiteX0" fmla="*/ 0 w 4902926"/>
              <a:gd name="connsiteY0" fmla="*/ 0 h 6858000"/>
              <a:gd name="connsiteX1" fmla="*/ 4902926 w 4902926"/>
              <a:gd name="connsiteY1" fmla="*/ 0 h 6858000"/>
              <a:gd name="connsiteX2" fmla="*/ 4902926 w 4902926"/>
              <a:gd name="connsiteY2" fmla="*/ 6858000 h 6858000"/>
              <a:gd name="connsiteX3" fmla="*/ 0 w 4902926"/>
              <a:gd name="connsiteY3" fmla="*/ 6858000 h 6858000"/>
              <a:gd name="connsiteX4" fmla="*/ 0 w 4902926"/>
              <a:gd name="connsiteY4" fmla="*/ 0 h 6858000"/>
              <a:gd name="connsiteX0" fmla="*/ 1502228 w 4902926"/>
              <a:gd name="connsiteY0" fmla="*/ 0 h 6858000"/>
              <a:gd name="connsiteX1" fmla="*/ 4902926 w 4902926"/>
              <a:gd name="connsiteY1" fmla="*/ 0 h 6858000"/>
              <a:gd name="connsiteX2" fmla="*/ 4902926 w 4902926"/>
              <a:gd name="connsiteY2" fmla="*/ 6858000 h 6858000"/>
              <a:gd name="connsiteX3" fmla="*/ 0 w 4902926"/>
              <a:gd name="connsiteY3" fmla="*/ 6858000 h 6858000"/>
              <a:gd name="connsiteX4" fmla="*/ 1502228 w 4902926"/>
              <a:gd name="connsiteY4" fmla="*/ 0 h 6858000"/>
              <a:gd name="connsiteX0" fmla="*/ 864963 w 4902926"/>
              <a:gd name="connsiteY0" fmla="*/ 0 h 6858000"/>
              <a:gd name="connsiteX1" fmla="*/ 4902926 w 4902926"/>
              <a:gd name="connsiteY1" fmla="*/ 0 h 6858000"/>
              <a:gd name="connsiteX2" fmla="*/ 4902926 w 4902926"/>
              <a:gd name="connsiteY2" fmla="*/ 6858000 h 6858000"/>
              <a:gd name="connsiteX3" fmla="*/ 0 w 4902926"/>
              <a:gd name="connsiteY3" fmla="*/ 6858000 h 6858000"/>
              <a:gd name="connsiteX4" fmla="*/ 864963 w 490292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2926" h="6858000">
                <a:moveTo>
                  <a:pt x="864963" y="0"/>
                </a:moveTo>
                <a:lnTo>
                  <a:pt x="4902926" y="0"/>
                </a:lnTo>
                <a:lnTo>
                  <a:pt x="4902926" y="6858000"/>
                </a:lnTo>
                <a:lnTo>
                  <a:pt x="0" y="6858000"/>
                </a:lnTo>
                <a:lnTo>
                  <a:pt x="864963" y="0"/>
                </a:lnTo>
                <a:close/>
              </a:path>
            </a:pathLst>
          </a:custGeom>
          <a:blipFill dpi="0" rotWithShape="1">
            <a:blip r:embed="rId2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79" l="2128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866" y="208889"/>
            <a:ext cx="1473169" cy="1484267"/>
          </a:xfrm>
          <a:prstGeom prst="rect">
            <a:avLst/>
          </a:prstGeom>
        </p:spPr>
      </p:pic>
      <p:sp>
        <p:nvSpPr>
          <p:cNvPr id="18" name="สี่เหลี่ยมผืนผ้า 17"/>
          <p:cNvSpPr/>
          <p:nvPr/>
        </p:nvSpPr>
        <p:spPr>
          <a:xfrm>
            <a:off x="3870832" y="2702795"/>
            <a:ext cx="83015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รายงานผลการดำเนินงานพัฒนาชุมชนใสสะอาด</a:t>
            </a:r>
            <a:br>
              <a:rPr lang="th-TH" sz="4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ประจำปีงบประมาณ พ.ศ. 2564</a:t>
            </a:r>
            <a:endParaRPr lang="th-TH" sz="4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ชื่อเรื่อง 1"/>
          <p:cNvSpPr txBox="1">
            <a:spLocks/>
          </p:cNvSpPr>
          <p:nvPr/>
        </p:nvSpPr>
        <p:spPr>
          <a:xfrm>
            <a:off x="-1355958" y="4350194"/>
            <a:ext cx="6557796" cy="20480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400" b="1" dirty="0" smtClean="0">
              <a:solidFill>
                <a:schemeClr val="bg1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4400" b="1" dirty="0">
              <a:solidFill>
                <a:schemeClr val="bg1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4400" b="1" dirty="0" smtClean="0">
              <a:solidFill>
                <a:schemeClr val="bg1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lvl="0"/>
            <a:r>
              <a:rPr lang="th-TH" sz="44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โดย</a:t>
            </a:r>
          </a:p>
          <a:p>
            <a:pPr lvl="0"/>
            <a:r>
              <a:rPr lang="th-TH" sz="4000" b="1" dirty="0" smtClean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นายพนม  สิงห์สาย</a:t>
            </a:r>
          </a:p>
          <a:p>
            <a:pPr lvl="0"/>
            <a:r>
              <a:rPr lang="th-TH" sz="4000" b="1" dirty="0" smtClean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พัฒนาการจังหวัดยโสธร</a:t>
            </a:r>
            <a:endParaRPr lang="th-TH" sz="4000" b="1" dirty="0">
              <a:solidFill>
                <a:srgbClr val="00206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4277188" y="5517950"/>
            <a:ext cx="758006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21  กรกฎาคม   2564</a:t>
            </a:r>
            <a:endParaRPr lang="th-TH" sz="4000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4064289" y="4519098"/>
            <a:ext cx="7914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dirty="0" smtClean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สำนักงานพัฒนาชุมชนจังหวัดยโสธร</a:t>
            </a:r>
            <a:endParaRPr lang="th-TH" sz="4800" b="1" dirty="0">
              <a:solidFill>
                <a:schemeClr val="accent6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221" y="281237"/>
            <a:ext cx="1604185" cy="1604185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7501" y="26695"/>
            <a:ext cx="1694835" cy="2030144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7"/>
          <a:srcRect l="31041" t="10812" r="37792" b="34342"/>
          <a:stretch/>
        </p:blipFill>
        <p:spPr>
          <a:xfrm>
            <a:off x="509068" y="1183340"/>
            <a:ext cx="2721684" cy="3246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246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40" y="187438"/>
            <a:ext cx="1138727" cy="1138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/>
          <a:stretch/>
        </p:blipFill>
        <p:spPr>
          <a:xfrm>
            <a:off x="1953973" y="5313864"/>
            <a:ext cx="7494827" cy="1594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รูปภาพ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r="72704"/>
          <a:stretch/>
        </p:blipFill>
        <p:spPr>
          <a:xfrm flipH="1">
            <a:off x="71986" y="5317549"/>
            <a:ext cx="2122702" cy="159435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รูปภาพ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7"/>
          <a:stretch/>
        </p:blipFill>
        <p:spPr>
          <a:xfrm flipH="1">
            <a:off x="9163050" y="5307948"/>
            <a:ext cx="3028950" cy="1594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89366" y="875837"/>
            <a:ext cx="11430784" cy="2679036"/>
          </a:xfrm>
        </p:spPr>
        <p:txBody>
          <a:bodyPr>
            <a:noAutofit/>
          </a:bodyPr>
          <a:lstStyle/>
          <a:p>
            <a:pPr algn="r"/>
            <a:r>
              <a:rPr lang="th-TH" sz="5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23 หลักการทรงงาน พระบาทสมเด็จพระ</a:t>
            </a:r>
            <a:r>
              <a:rPr lang="th-TH" sz="5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เจ้าอยู่หัว</a:t>
            </a:r>
          </a:p>
          <a:p>
            <a:pPr algn="r"/>
            <a:r>
              <a:rPr lang="th-TH" sz="5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ใน</a:t>
            </a:r>
            <a:r>
              <a:rPr lang="th-TH" sz="5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หลวง รัชกาลที่ 9</a:t>
            </a:r>
            <a:endParaRPr lang="th-TH" sz="54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4631266" y="4225902"/>
            <a:ext cx="7366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th-TH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สำนักงานพัฒนาชุมชนจังหวัดยโสธร </a:t>
            </a:r>
          </a:p>
          <a:p>
            <a:pPr algn="r">
              <a:defRPr/>
            </a:pPr>
            <a:r>
              <a:rPr lang="th-TH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กรมการ</a:t>
            </a:r>
            <a:r>
              <a:rPr lang="th-TH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พัฒนา</a:t>
            </a:r>
            <a:r>
              <a:rPr lang="th-TH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ชุมชน  กระทรวงมหาดไทย</a:t>
            </a:r>
            <a:endParaRPr lang="th-TH" sz="3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cxnSp>
        <p:nvCxnSpPr>
          <p:cNvPr id="6" name="ตัวเชื่อมต่อตรง 5"/>
          <p:cNvCxnSpPr/>
          <p:nvPr/>
        </p:nvCxnSpPr>
        <p:spPr>
          <a:xfrm>
            <a:off x="8154296" y="2719325"/>
            <a:ext cx="3555484" cy="6339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รูปภาพ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146" y="175765"/>
            <a:ext cx="1145288" cy="115040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8288675" y="2802663"/>
            <a:ext cx="363147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นำเสนอโดย</a:t>
            </a:r>
          </a:p>
          <a:p>
            <a:pPr algn="ctr"/>
            <a:r>
              <a:rPr lang="th-TH" sz="3200" b="1" dirty="0" smtClean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นายพนม  สิงห์สาย</a:t>
            </a:r>
            <a:br>
              <a:rPr lang="th-TH" sz="3200" b="1" dirty="0" smtClean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200" b="1" dirty="0" smtClean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พัฒนาการจังหวัดยโสธร</a:t>
            </a:r>
            <a:endParaRPr lang="th-TH" sz="3200" b="1" dirty="0">
              <a:solidFill>
                <a:srgbClr val="00206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1026" name="Picture 2" descr="23 หลักการทรงงาน พระบาทสมเด็จพระเจ้าอยู่หัว รัชกาลที่ 9 –  พระบาทสมเด็จพระปรมินทรมหาภูมิพลอดุลยเดช ร.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477" y="1818042"/>
            <a:ext cx="6068892" cy="2739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15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สี่เหลี่ยมผืนผ้ามุมมน 45"/>
          <p:cNvSpPr/>
          <p:nvPr/>
        </p:nvSpPr>
        <p:spPr>
          <a:xfrm>
            <a:off x="8337176" y="4598848"/>
            <a:ext cx="3709595" cy="225915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106011" y="1198560"/>
            <a:ext cx="5903037" cy="565944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90456" y="122689"/>
            <a:ext cx="3263154" cy="5128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24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นวัตกรรมสู่การพัฒนาที่ยั่งยืน</a:t>
            </a:r>
            <a:endParaRPr lang="th-TH" sz="2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290456" y="691175"/>
            <a:ext cx="3259568" cy="45359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สร้างมิติ</a:t>
            </a:r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ใหม่ สุข</a:t>
            </a:r>
            <a:r>
              <a:rPr lang="th-TH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ใจ ไทยโสธร</a:t>
            </a:r>
          </a:p>
        </p:txBody>
      </p:sp>
      <p:sp>
        <p:nvSpPr>
          <p:cNvPr id="4" name="ชื่อเรื่องรอง 2"/>
          <p:cNvSpPr txBox="1">
            <a:spLocks/>
          </p:cNvSpPr>
          <p:nvPr/>
        </p:nvSpPr>
        <p:spPr>
          <a:xfrm>
            <a:off x="4085217" y="126024"/>
            <a:ext cx="7886245" cy="6633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โคก หนอง นา สร้างงาน สร้างอาชีพ สร้างรายได้ สร้างความมั่นคงอาหาร </a:t>
            </a:r>
            <a:b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เพื่อเสริมสร้างเศรษฐกิจฐานราก มั่นคง มั่งคั่ง ยั่งยืน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ชื่อเรื่องรอง 2"/>
          <p:cNvSpPr txBox="1">
            <a:spLocks/>
          </p:cNvSpPr>
          <p:nvPr/>
        </p:nvSpPr>
        <p:spPr>
          <a:xfrm>
            <a:off x="281488" y="1656115"/>
            <a:ext cx="1183341" cy="45359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พัฒนาคน</a:t>
            </a:r>
            <a:endParaRPr lang="th-TH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8" name="ชื่อเรื่องรอง 2"/>
          <p:cNvSpPr txBox="1">
            <a:spLocks/>
          </p:cNvSpPr>
          <p:nvPr/>
        </p:nvSpPr>
        <p:spPr>
          <a:xfrm>
            <a:off x="251013" y="3162610"/>
            <a:ext cx="1183341" cy="45359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พัฒนาพื้นที่</a:t>
            </a:r>
            <a:endParaRPr lang="th-TH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9" name="ชื่อเรื่องรอง 2"/>
          <p:cNvSpPr txBox="1">
            <a:spLocks/>
          </p:cNvSpPr>
          <p:nvPr/>
        </p:nvSpPr>
        <p:spPr>
          <a:xfrm>
            <a:off x="290457" y="5305136"/>
            <a:ext cx="1183340" cy="45359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พัฒนาอาชีพ</a:t>
            </a:r>
            <a:endParaRPr lang="th-TH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0" name="ชื่อเรื่องรอง 2"/>
          <p:cNvSpPr txBox="1">
            <a:spLocks/>
          </p:cNvSpPr>
          <p:nvPr/>
        </p:nvSpPr>
        <p:spPr>
          <a:xfrm>
            <a:off x="1832386" y="4845676"/>
            <a:ext cx="1913068" cy="3397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ทำการเกษตรอินทรีย์</a:t>
            </a:r>
            <a:endParaRPr lang="th-TH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1" name="ชื่อเรื่องรอง 2"/>
          <p:cNvSpPr txBox="1">
            <a:spLocks/>
          </p:cNvSpPr>
          <p:nvPr/>
        </p:nvSpPr>
        <p:spPr>
          <a:xfrm>
            <a:off x="1832386" y="1349188"/>
            <a:ext cx="1437939" cy="4535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ครัวเรือนต้นแบบ</a:t>
            </a:r>
            <a:br>
              <a:rPr lang="th-TH" sz="1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1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324 ราย </a:t>
            </a:r>
            <a:endParaRPr lang="th-TH" sz="16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2" name="ชื่อเรื่องรอง 2"/>
          <p:cNvSpPr txBox="1">
            <a:spLocks/>
          </p:cNvSpPr>
          <p:nvPr/>
        </p:nvSpPr>
        <p:spPr>
          <a:xfrm>
            <a:off x="1832386" y="1963043"/>
            <a:ext cx="1437939" cy="4535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นักพัฒนาพื้นที่ต้นแบบ</a:t>
            </a:r>
            <a:br>
              <a:rPr lang="th-TH" sz="1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1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(นพต.) 140 คน </a:t>
            </a:r>
            <a:endParaRPr lang="th-TH" sz="16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3" name="ชื่อเรื่องรอง 2"/>
          <p:cNvSpPr txBox="1">
            <a:spLocks/>
          </p:cNvSpPr>
          <p:nvPr/>
        </p:nvSpPr>
        <p:spPr>
          <a:xfrm>
            <a:off x="1807285" y="2576898"/>
            <a:ext cx="3053378" cy="78925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พื้นต้นแบบ </a:t>
            </a:r>
            <a:r>
              <a:rPr lang="en-US" sz="1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HLM </a:t>
            </a:r>
            <a:r>
              <a:rPr lang="en-US" sz="1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:</a:t>
            </a:r>
            <a:r>
              <a:rPr lang="th-TH" sz="1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พื้นที่  1 ไร่  51  แปลง</a:t>
            </a:r>
            <a:br>
              <a:rPr lang="th-TH" sz="1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1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พื้นต้นแบบ </a:t>
            </a:r>
            <a:r>
              <a:rPr lang="en-US" sz="1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HLM </a:t>
            </a:r>
            <a:r>
              <a:rPr lang="en-US" sz="1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:</a:t>
            </a:r>
            <a:r>
              <a:rPr lang="th-TH" sz="1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พื้นที่  3 ไร่  83  แปลง</a:t>
            </a:r>
            <a:r>
              <a:rPr lang="th-TH" sz="1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th-TH" sz="1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1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พื้นต้นแบบ </a:t>
            </a:r>
            <a:r>
              <a:rPr lang="en-US" sz="1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C</a:t>
            </a:r>
            <a:r>
              <a:rPr lang="en-US" sz="1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LM </a:t>
            </a:r>
            <a:r>
              <a:rPr lang="th-TH" sz="1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en-US" sz="1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: </a:t>
            </a:r>
            <a:r>
              <a:rPr lang="th-TH" sz="1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พื้นที่  15 ไร่  </a:t>
            </a:r>
            <a:r>
              <a:rPr lang="en-US" sz="1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8  </a:t>
            </a:r>
            <a:r>
              <a:rPr lang="th-TH" sz="1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แปลง</a:t>
            </a:r>
            <a:br>
              <a:rPr lang="th-TH" sz="1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18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รวม 324 แปลง</a:t>
            </a:r>
            <a:endParaRPr lang="th-TH" sz="20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4" name="ชื่อเรื่องรอง 2"/>
          <p:cNvSpPr txBox="1">
            <a:spLocks/>
          </p:cNvSpPr>
          <p:nvPr/>
        </p:nvSpPr>
        <p:spPr>
          <a:xfrm>
            <a:off x="3580502" y="1337373"/>
            <a:ext cx="1280160" cy="4535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ครัวเรือนขยายผล</a:t>
            </a:r>
            <a:br>
              <a:rPr lang="th-TH" sz="1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1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6,480 ราย </a:t>
            </a:r>
            <a:endParaRPr lang="th-TH" sz="16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5" name="ชื่อเรื่องรอง 2"/>
          <p:cNvSpPr txBox="1">
            <a:spLocks/>
          </p:cNvSpPr>
          <p:nvPr/>
        </p:nvSpPr>
        <p:spPr>
          <a:xfrm>
            <a:off x="1832386" y="4308081"/>
            <a:ext cx="1913068" cy="37565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สัมมาชีพชุมชน</a:t>
            </a:r>
            <a:endParaRPr lang="th-TH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6" name="ชื่อเรื่องรอง 2"/>
          <p:cNvSpPr txBox="1">
            <a:spLocks/>
          </p:cNvSpPr>
          <p:nvPr/>
        </p:nvSpPr>
        <p:spPr>
          <a:xfrm>
            <a:off x="1807285" y="5766031"/>
            <a:ext cx="1913069" cy="4535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สร้างผลิตภัณฑ์ </a:t>
            </a:r>
            <a:r>
              <a:rPr lang="en-US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OTOP</a:t>
            </a:r>
          </a:p>
        </p:txBody>
      </p:sp>
      <p:sp>
        <p:nvSpPr>
          <p:cNvPr id="17" name="ชื่อเรื่องรอง 2"/>
          <p:cNvSpPr txBox="1">
            <a:spLocks/>
          </p:cNvSpPr>
          <p:nvPr/>
        </p:nvSpPr>
        <p:spPr>
          <a:xfrm>
            <a:off x="1814456" y="5273430"/>
            <a:ext cx="1913069" cy="42615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เพิ่มผลผลิต</a:t>
            </a:r>
            <a:endParaRPr lang="th-TH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8" name="ชื่อเรื่องรอง 2"/>
          <p:cNvSpPr txBox="1">
            <a:spLocks/>
          </p:cNvSpPr>
          <p:nvPr/>
        </p:nvSpPr>
        <p:spPr>
          <a:xfrm>
            <a:off x="3912198" y="4826300"/>
            <a:ext cx="1892451" cy="3806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ปลูกพืช 5 ระดับ</a:t>
            </a:r>
            <a:endParaRPr lang="th-TH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9" name="ชื่อเรื่องรอง 2"/>
          <p:cNvSpPr txBox="1">
            <a:spLocks/>
          </p:cNvSpPr>
          <p:nvPr/>
        </p:nvSpPr>
        <p:spPr>
          <a:xfrm>
            <a:off x="3912198" y="5282894"/>
            <a:ext cx="1892451" cy="38638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เลี้ยงสัตว์บก สัตว์น้ำ</a:t>
            </a:r>
            <a:endParaRPr lang="th-TH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0" name="ชื่อเรื่องรอง 2"/>
          <p:cNvSpPr txBox="1">
            <a:spLocks/>
          </p:cNvSpPr>
          <p:nvPr/>
        </p:nvSpPr>
        <p:spPr>
          <a:xfrm>
            <a:off x="1810869" y="6286070"/>
            <a:ext cx="1913069" cy="4535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สร้างรายได้</a:t>
            </a:r>
            <a:endParaRPr lang="th-TH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1" name="ชื่อเรื่องรอง 2"/>
          <p:cNvSpPr txBox="1">
            <a:spLocks/>
          </p:cNvSpPr>
          <p:nvPr/>
        </p:nvSpPr>
        <p:spPr>
          <a:xfrm>
            <a:off x="4063701" y="5992828"/>
            <a:ext cx="1550891" cy="4535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ตลาดประชารัฐ</a:t>
            </a:r>
            <a:endParaRPr lang="th-TH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graphicFrame>
        <p:nvGraphicFramePr>
          <p:cNvPr id="23" name="ตัวแทนเนื้อหา 3"/>
          <p:cNvGraphicFramePr>
            <a:graphicFrameLocks/>
          </p:cNvGraphicFramePr>
          <p:nvPr>
            <p:extLst/>
          </p:nvPr>
        </p:nvGraphicFramePr>
        <p:xfrm>
          <a:off x="6072018" y="1161227"/>
          <a:ext cx="5974753" cy="3360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สี่เหลี่ยมผืนผ้า 23"/>
          <p:cNvSpPr/>
          <p:nvPr/>
        </p:nvSpPr>
        <p:spPr>
          <a:xfrm>
            <a:off x="6089511" y="1015537"/>
            <a:ext cx="30085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1600" b="1" dirty="0">
                <a:latin typeface="TH SarabunIT๙" pitchFamily="34" charset="-34"/>
                <a:cs typeface="TH SarabunIT๙" pitchFamily="34" charset="-34"/>
              </a:rPr>
              <a:t>1</a:t>
            </a:r>
            <a:r>
              <a:rPr lang="th-TH" sz="1600" b="1" dirty="0" smtClean="0">
                <a:latin typeface="TH SarabunIT๙" pitchFamily="34" charset="-34"/>
                <a:cs typeface="TH SarabunIT๙" pitchFamily="34" charset="-34"/>
              </a:rPr>
              <a:t>) ยึดมั่นสถาบัน ชาติ ศาสนา และพระมหากษัตริย์</a:t>
            </a:r>
            <a:r>
              <a:rPr lang="th-TH" sz="1600" b="1" dirty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1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1600" b="1" dirty="0">
                <a:latin typeface="TH SarabunIT๙" pitchFamily="34" charset="-34"/>
                <a:cs typeface="TH SarabunIT๙" pitchFamily="34" charset="-34"/>
              </a:rPr>
              <a:t>2) ยึดมั่นปรัชญาเศรษฐกิจพอเพียง</a:t>
            </a:r>
            <a:br>
              <a:rPr lang="th-TH" sz="1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1600" b="1" dirty="0">
                <a:latin typeface="TH SarabunIT๙" pitchFamily="34" charset="-34"/>
                <a:cs typeface="TH SarabunIT๙" pitchFamily="34" charset="-34"/>
              </a:rPr>
              <a:t>3) ยึดมั่นวัฒนธรรมประเพณี</a:t>
            </a:r>
            <a:br>
              <a:rPr lang="th-TH" sz="1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1600" b="1" dirty="0">
                <a:latin typeface="TH SarabunIT๙" pitchFamily="34" charset="-34"/>
                <a:cs typeface="TH SarabunIT๙" pitchFamily="34" charset="-34"/>
              </a:rPr>
              <a:t>4) </a:t>
            </a:r>
            <a:r>
              <a:rPr lang="th-TH" sz="1600" b="1" dirty="0" smtClean="0">
                <a:latin typeface="TH SarabunIT๙" pitchFamily="34" charset="-34"/>
                <a:cs typeface="TH SarabunIT๙" pitchFamily="34" charset="-34"/>
              </a:rPr>
              <a:t>ยึดมั่นกิจกรรมทาศาสนา</a:t>
            </a:r>
            <a:endParaRPr lang="th-TH" sz="16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9596719" y="913651"/>
            <a:ext cx="26275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latin typeface="TH SarabunIT๙" pitchFamily="34" charset="-34"/>
                <a:cs typeface="TH SarabunIT๙" pitchFamily="34" charset="-34"/>
              </a:rPr>
              <a:t>1</a:t>
            </a:r>
            <a:r>
              <a:rPr lang="th-TH" sz="1600" b="1" dirty="0">
                <a:latin typeface="TH SarabunIT๙" pitchFamily="34" charset="-34"/>
                <a:cs typeface="TH SarabunIT๙" pitchFamily="34" charset="-34"/>
              </a:rPr>
              <a:t>) </a:t>
            </a:r>
            <a:r>
              <a:rPr lang="th-TH" sz="1600" b="1" dirty="0" smtClean="0">
                <a:latin typeface="TH SarabunIT๙" pitchFamily="34" charset="-34"/>
                <a:cs typeface="TH SarabunIT๙" pitchFamily="34" charset="-34"/>
              </a:rPr>
              <a:t>สร้างเสริมสุขภาพดีจากการ</a:t>
            </a:r>
            <a:br>
              <a:rPr lang="th-TH" sz="1600" b="1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sz="1600" b="1" dirty="0" smtClean="0">
                <a:latin typeface="TH SarabunIT๙" pitchFamily="34" charset="-34"/>
                <a:cs typeface="TH SarabunIT๙" pitchFamily="34" charset="-34"/>
              </a:rPr>
              <a:t>    ทำเกษตรอินทรีย์</a:t>
            </a:r>
            <a:r>
              <a:rPr lang="th-TH" sz="1600" b="1" dirty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1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1600" b="1" dirty="0" smtClean="0">
                <a:latin typeface="TH SarabunIT๙" pitchFamily="34" charset="-34"/>
                <a:cs typeface="TH SarabunIT๙" pitchFamily="34" charset="-34"/>
              </a:rPr>
              <a:t>     2</a:t>
            </a:r>
            <a:r>
              <a:rPr lang="th-TH" sz="1600" b="1" dirty="0">
                <a:latin typeface="TH SarabunIT๙" pitchFamily="34" charset="-34"/>
                <a:cs typeface="TH SarabunIT๙" pitchFamily="34" charset="-34"/>
              </a:rPr>
              <a:t>) </a:t>
            </a:r>
            <a:r>
              <a:rPr lang="th-TH" sz="1600" b="1" dirty="0" smtClean="0">
                <a:latin typeface="TH SarabunIT๙" pitchFamily="34" charset="-34"/>
                <a:cs typeface="TH SarabunIT๙" pitchFamily="34" charset="-34"/>
              </a:rPr>
              <a:t>ประชาชนได้บริโภคอาหารที่ปลอดภัย</a:t>
            </a:r>
            <a:r>
              <a:rPr lang="th-TH" sz="1600" b="1" dirty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1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1600" b="1" dirty="0" smtClean="0">
                <a:latin typeface="TH SarabunIT๙" pitchFamily="34" charset="-34"/>
                <a:cs typeface="TH SarabunIT๙" pitchFamily="34" charset="-34"/>
              </a:rPr>
              <a:t>           3</a:t>
            </a:r>
            <a:r>
              <a:rPr lang="th-TH" sz="1600" b="1" dirty="0">
                <a:latin typeface="TH SarabunIT๙" pitchFamily="34" charset="-34"/>
                <a:cs typeface="TH SarabunIT๙" pitchFamily="34" charset="-34"/>
              </a:rPr>
              <a:t>) </a:t>
            </a:r>
            <a:r>
              <a:rPr lang="th-TH" sz="1600" b="1" dirty="0" smtClean="0">
                <a:latin typeface="TH SarabunIT๙" pitchFamily="34" charset="-34"/>
                <a:cs typeface="TH SarabunIT๙" pitchFamily="34" charset="-34"/>
              </a:rPr>
              <a:t>ฟื้นฟูทรัพยากรและสิ่งแวดล้อม</a:t>
            </a:r>
            <a:r>
              <a:rPr lang="th-TH" sz="1600" b="1" dirty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1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1600" b="1" dirty="0" smtClean="0">
                <a:latin typeface="TH SarabunIT๙" pitchFamily="34" charset="-34"/>
                <a:cs typeface="TH SarabunIT๙" pitchFamily="34" charset="-34"/>
              </a:rPr>
              <a:t>               4</a:t>
            </a:r>
            <a:r>
              <a:rPr lang="th-TH" sz="1600" b="1" dirty="0">
                <a:latin typeface="TH SarabunIT๙" pitchFamily="34" charset="-34"/>
                <a:cs typeface="TH SarabunIT๙" pitchFamily="34" charset="-34"/>
              </a:rPr>
              <a:t>) การฟื้นฟูสภาพร่างกาย </a:t>
            </a:r>
            <a:r>
              <a:rPr lang="th-TH" sz="1600" b="1" dirty="0" smtClean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1600" b="1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sz="1600" b="1" dirty="0" smtClean="0">
                <a:latin typeface="TH SarabunIT๙" pitchFamily="34" charset="-34"/>
                <a:cs typeface="TH SarabunIT๙" pitchFamily="34" charset="-34"/>
              </a:rPr>
              <a:t>                   จิตใจ  และ</a:t>
            </a:r>
            <a:r>
              <a:rPr lang="th-TH" sz="1600" b="1" dirty="0">
                <a:latin typeface="TH SarabunIT๙" pitchFamily="34" charset="-34"/>
                <a:cs typeface="TH SarabunIT๙" pitchFamily="34" charset="-34"/>
              </a:rPr>
              <a:t>สังคม</a:t>
            </a: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9892554" y="3075208"/>
            <a:ext cx="23926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1600" b="1" dirty="0" smtClean="0">
                <a:latin typeface="TH SarabunIT๙" pitchFamily="34" charset="-34"/>
                <a:cs typeface="TH SarabunIT๙" pitchFamily="34" charset="-34"/>
              </a:rPr>
              <a:t>            1</a:t>
            </a:r>
            <a:r>
              <a:rPr lang="th-TH" sz="1600" b="1" dirty="0">
                <a:latin typeface="TH SarabunIT๙" pitchFamily="34" charset="-34"/>
                <a:cs typeface="TH SarabunIT๙" pitchFamily="34" charset="-34"/>
              </a:rPr>
              <a:t>) </a:t>
            </a:r>
            <a:r>
              <a:rPr lang="th-TH" sz="1600" b="1" dirty="0" smtClean="0">
                <a:latin typeface="TH SarabunIT๙" pitchFamily="34" charset="-34"/>
                <a:cs typeface="TH SarabunIT๙" pitchFamily="34" charset="-34"/>
              </a:rPr>
              <a:t>พัฒนาความรู้การ</a:t>
            </a:r>
            <a:br>
              <a:rPr lang="th-TH" sz="1600" b="1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sz="1600" b="1" dirty="0" smtClean="0">
                <a:latin typeface="TH SarabunIT๙" pitchFamily="34" charset="-34"/>
                <a:cs typeface="TH SarabunIT๙" pitchFamily="34" charset="-34"/>
              </a:rPr>
              <a:t>              ประกอบอาชีพ</a:t>
            </a:r>
            <a:r>
              <a:rPr lang="th-TH" sz="1600" b="1" dirty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1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1600" b="1" dirty="0" smtClean="0">
                <a:latin typeface="TH SarabunIT๙" pitchFamily="34" charset="-34"/>
                <a:cs typeface="TH SarabunIT๙" pitchFamily="34" charset="-34"/>
              </a:rPr>
              <a:t>        2) มีการแลกเปลี่ยนเรียนรู้</a:t>
            </a:r>
            <a:r>
              <a:rPr lang="th-TH" sz="1600" b="1" dirty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1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1600" b="1" dirty="0" smtClean="0">
                <a:latin typeface="TH SarabunIT๙" pitchFamily="34" charset="-34"/>
                <a:cs typeface="TH SarabunIT๙" pitchFamily="34" charset="-34"/>
              </a:rPr>
              <a:t>   3</a:t>
            </a:r>
            <a:r>
              <a:rPr lang="th-TH" sz="1600" b="1" dirty="0">
                <a:latin typeface="TH SarabunIT๙" pitchFamily="34" charset="-34"/>
                <a:cs typeface="TH SarabunIT๙" pitchFamily="34" charset="-34"/>
              </a:rPr>
              <a:t>) พัฒนาคุณภาพ</a:t>
            </a:r>
            <a:r>
              <a:rPr lang="th-TH" sz="1600" b="1" dirty="0" smtClean="0">
                <a:latin typeface="TH SarabunIT๙" pitchFamily="34" charset="-34"/>
                <a:cs typeface="TH SarabunIT๙" pitchFamily="34" charset="-34"/>
              </a:rPr>
              <a:t>การศึกษา</a:t>
            </a:r>
          </a:p>
          <a:p>
            <a:pPr lvl="0"/>
            <a:r>
              <a:rPr lang="th-TH" sz="1600" b="1" dirty="0" smtClean="0">
                <a:latin typeface="TH SarabunIT๙" pitchFamily="34" charset="-34"/>
                <a:cs typeface="TH SarabunIT๙" pitchFamily="34" charset="-34"/>
              </a:rPr>
              <a:t> 4) </a:t>
            </a:r>
            <a:r>
              <a:rPr lang="th-TH" sz="1600" b="1" dirty="0" err="1" smtClean="0">
                <a:latin typeface="TH SarabunIT๙" pitchFamily="34" charset="-34"/>
                <a:cs typeface="TH SarabunIT๙" pitchFamily="34" charset="-34"/>
              </a:rPr>
              <a:t>พัฒ</a:t>
            </a:r>
            <a:r>
              <a:rPr lang="th-TH" sz="1600" b="1" dirty="0" smtClean="0">
                <a:latin typeface="TH SarabunIT๙" pitchFamily="34" charset="-34"/>
                <a:cs typeface="TH SarabunIT๙" pitchFamily="34" charset="-34"/>
              </a:rPr>
              <a:t>นาน</a:t>
            </a:r>
            <a:r>
              <a:rPr lang="th-TH" sz="1600" b="1" dirty="0" err="1" smtClean="0">
                <a:latin typeface="TH SarabunIT๙" pitchFamily="34" charset="-34"/>
                <a:cs typeface="TH SarabunIT๙" pitchFamily="34" charset="-34"/>
              </a:rPr>
              <a:t>วัฒ</a:t>
            </a:r>
            <a:r>
              <a:rPr lang="th-TH" sz="1600" b="1" dirty="0" smtClean="0">
                <a:latin typeface="TH SarabunIT๙" pitchFamily="34" charset="-34"/>
                <a:cs typeface="TH SarabunIT๙" pitchFamily="34" charset="-34"/>
              </a:rPr>
              <a:t>กรรมของชุมชน</a:t>
            </a:r>
            <a:endParaRPr lang="th-TH" sz="16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6126701" y="3230863"/>
            <a:ext cx="21210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1600" b="1" dirty="0">
                <a:latin typeface="TH SarabunIT๙" pitchFamily="34" charset="-34"/>
                <a:cs typeface="TH SarabunIT๙" pitchFamily="34" charset="-34"/>
              </a:rPr>
              <a:t>1) ส่งเสริมการเพิ่มรายได้</a:t>
            </a:r>
            <a:br>
              <a:rPr lang="th-TH" sz="1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1600" b="1" dirty="0">
                <a:latin typeface="TH SarabunIT๙" pitchFamily="34" charset="-34"/>
                <a:cs typeface="TH SarabunIT๙" pitchFamily="34" charset="-34"/>
              </a:rPr>
              <a:t>2) ส่งเสริมการลดรายจ่าย</a:t>
            </a:r>
            <a:br>
              <a:rPr lang="th-TH" sz="1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1600" b="1" dirty="0">
                <a:latin typeface="TH SarabunIT๙" pitchFamily="34" charset="-34"/>
                <a:cs typeface="TH SarabunIT๙" pitchFamily="34" charset="-34"/>
              </a:rPr>
              <a:t>3) ส่งเสริมการ</a:t>
            </a:r>
            <a:r>
              <a:rPr lang="th-TH" sz="1600" b="1" dirty="0" smtClean="0">
                <a:latin typeface="TH SarabunIT๙" pitchFamily="34" charset="-34"/>
                <a:cs typeface="TH SarabunIT๙" pitchFamily="34" charset="-34"/>
              </a:rPr>
              <a:t>ออม</a:t>
            </a:r>
            <a:br>
              <a:rPr lang="th-TH" sz="1600" b="1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sz="1600" b="1" dirty="0" smtClean="0">
                <a:latin typeface="TH SarabunIT๙" pitchFamily="34" charset="-34"/>
                <a:cs typeface="TH SarabunIT๙" pitchFamily="34" charset="-34"/>
              </a:rPr>
              <a:t>4) ส่งเสริมความมั่นคงทางอาหาร</a:t>
            </a:r>
            <a:endParaRPr lang="th-TH" sz="16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9" name="ชื่อเรื่องรอง 2"/>
          <p:cNvSpPr txBox="1">
            <a:spLocks/>
          </p:cNvSpPr>
          <p:nvPr/>
        </p:nvSpPr>
        <p:spPr>
          <a:xfrm>
            <a:off x="1825212" y="3406848"/>
            <a:ext cx="4008352" cy="78925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1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มีฐานการเรียนรู้ 10 ฐาน </a:t>
            </a:r>
            <a:r>
              <a:rPr lang="en-US" sz="1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:</a:t>
            </a:r>
            <a:r>
              <a:rPr lang="th-TH" sz="1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1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1)กสิกรรม</a:t>
            </a:r>
            <a:r>
              <a:rPr lang="th-TH" sz="1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ธรรมชาติ  2)</a:t>
            </a:r>
            <a:r>
              <a:rPr lang="th-TH" sz="1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คนหัวเห็ด  </a:t>
            </a:r>
            <a:r>
              <a:rPr lang="th-TH" sz="1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th-TH" sz="1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1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3)</a:t>
            </a:r>
            <a:r>
              <a:rPr lang="th-TH" sz="1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คนเอาถ่าน  </a:t>
            </a:r>
            <a:r>
              <a:rPr lang="th-TH" sz="1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4)</a:t>
            </a:r>
            <a:r>
              <a:rPr lang="th-TH" sz="1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คนรักษ์แม่ธรณี  5)คนติดดิน </a:t>
            </a:r>
            <a:r>
              <a:rPr lang="th-TH" sz="1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6)</a:t>
            </a:r>
            <a:r>
              <a:rPr lang="th-TH" sz="1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คนรักษ์น้ำ  </a:t>
            </a:r>
            <a:r>
              <a:rPr lang="th-TH" sz="1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th-TH" sz="1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1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7)</a:t>
            </a:r>
            <a:r>
              <a:rPr lang="th-TH" sz="1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คนรักแม่โพสพ  </a:t>
            </a:r>
            <a:r>
              <a:rPr lang="th-TH" sz="1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8)</a:t>
            </a:r>
            <a:r>
              <a:rPr lang="th-TH" sz="1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คนมีไฟ   9)คันนา</a:t>
            </a:r>
            <a:r>
              <a:rPr lang="th-TH" sz="1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ทองคำ  10)กล้วย ๆ</a:t>
            </a:r>
            <a:endParaRPr lang="th-TH" sz="16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0" name="ลูกศรขวา 29"/>
          <p:cNvSpPr/>
          <p:nvPr/>
        </p:nvSpPr>
        <p:spPr>
          <a:xfrm>
            <a:off x="1531170" y="1349188"/>
            <a:ext cx="297629" cy="1067450"/>
          </a:xfrm>
          <a:prstGeom prst="rightArrow">
            <a:avLst>
              <a:gd name="adj1" fmla="val 37906"/>
              <a:gd name="adj2" fmla="val 5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ลูกศรขวา 30"/>
          <p:cNvSpPr/>
          <p:nvPr/>
        </p:nvSpPr>
        <p:spPr>
          <a:xfrm>
            <a:off x="1513235" y="4326311"/>
            <a:ext cx="272534" cy="2434870"/>
          </a:xfrm>
          <a:prstGeom prst="rightArrow">
            <a:avLst>
              <a:gd name="adj1" fmla="val 1818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ลูกศรขวา 31"/>
          <p:cNvSpPr/>
          <p:nvPr/>
        </p:nvSpPr>
        <p:spPr>
          <a:xfrm>
            <a:off x="1500687" y="2576899"/>
            <a:ext cx="331699" cy="1619206"/>
          </a:xfrm>
          <a:prstGeom prst="rightArrow">
            <a:avLst>
              <a:gd name="adj1" fmla="val 27276"/>
              <a:gd name="adj2" fmla="val 50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ลูกศรขวา 32"/>
          <p:cNvSpPr/>
          <p:nvPr/>
        </p:nvSpPr>
        <p:spPr>
          <a:xfrm>
            <a:off x="3305736" y="1698481"/>
            <a:ext cx="215826" cy="45769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ลูกศรลง 33"/>
          <p:cNvSpPr/>
          <p:nvPr/>
        </p:nvSpPr>
        <p:spPr>
          <a:xfrm>
            <a:off x="4530766" y="5698119"/>
            <a:ext cx="591671" cy="265872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ลูกศรขวา 34"/>
          <p:cNvSpPr/>
          <p:nvPr/>
        </p:nvSpPr>
        <p:spPr>
          <a:xfrm>
            <a:off x="3811793" y="6015690"/>
            <a:ext cx="209776" cy="457751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ลูกศรขวา 37"/>
          <p:cNvSpPr/>
          <p:nvPr/>
        </p:nvSpPr>
        <p:spPr>
          <a:xfrm>
            <a:off x="5774060" y="1980748"/>
            <a:ext cx="709888" cy="155305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ชื่อเรื่องรอง 2"/>
          <p:cNvSpPr txBox="1">
            <a:spLocks/>
          </p:cNvSpPr>
          <p:nvPr/>
        </p:nvSpPr>
        <p:spPr>
          <a:xfrm>
            <a:off x="3580502" y="1856117"/>
            <a:ext cx="1280160" cy="2751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เอามื้อสามัคคี</a:t>
            </a:r>
            <a:endParaRPr lang="th-TH" sz="16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42" name="ชื่อเรื่องรอง 2"/>
          <p:cNvSpPr txBox="1">
            <a:spLocks/>
          </p:cNvSpPr>
          <p:nvPr/>
        </p:nvSpPr>
        <p:spPr>
          <a:xfrm>
            <a:off x="3580502" y="2191025"/>
            <a:ext cx="1280160" cy="2751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แลกเปลี่ยนเรียนรู้</a:t>
            </a:r>
            <a:endParaRPr lang="th-TH" sz="16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43" name="ลูกศรขวา 42"/>
          <p:cNvSpPr/>
          <p:nvPr/>
        </p:nvSpPr>
        <p:spPr>
          <a:xfrm>
            <a:off x="3718560" y="119766"/>
            <a:ext cx="198121" cy="89559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8425035" y="4654344"/>
            <a:ext cx="349444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450215" algn="l"/>
              </a:tabLst>
            </a:pPr>
            <a:r>
              <a:rPr lang="th-TH" sz="18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ส่งเสริมการใช้พื้นที่ว่างสร้างอาหาร ด้วย</a:t>
            </a:r>
            <a:r>
              <a:rPr lang="th-TH" sz="18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</a:t>
            </a:r>
            <a:br>
              <a:rPr lang="th-TH" sz="18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ปลูก</a:t>
            </a:r>
            <a:r>
              <a:rPr lang="th-TH" sz="18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พืชผักปลอดภัย และสร้างความมั่นคงทางอาหาร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8439573" y="5331755"/>
            <a:ext cx="349444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450215" algn="l"/>
              </a:tabLst>
            </a:pPr>
            <a:r>
              <a:rPr lang="th-TH" sz="18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ส่งเสริมวัฒนธรรมการสวมใส่ผ้าไทยวิถีถิ่น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5" name="สี่เหลี่ยมผืนผ้า 44"/>
          <p:cNvSpPr/>
          <p:nvPr/>
        </p:nvSpPr>
        <p:spPr>
          <a:xfrm>
            <a:off x="8425035" y="5745737"/>
            <a:ext cx="349444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450215" algn="l"/>
              </a:tabLst>
            </a:pPr>
            <a:r>
              <a:rPr lang="th-TH" sz="18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แก้ไขปัญหาความยากจนลดความเลื่อมล้ำ “ปฏิบัติการแก้จน คนยโสธรไม่ทอดทิ้งกัน”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2" name="ลูกศรซ้าย-ขวา 21"/>
          <p:cNvSpPr/>
          <p:nvPr/>
        </p:nvSpPr>
        <p:spPr>
          <a:xfrm>
            <a:off x="5939675" y="5930840"/>
            <a:ext cx="2336204" cy="685571"/>
          </a:xfrm>
          <a:prstGeom prst="leftRightArrow">
            <a:avLst>
              <a:gd name="adj1" fmla="val 66313"/>
              <a:gd name="adj2" fmla="val 50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ภาคีพัฒนา</a:t>
            </a:r>
            <a:b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ให้การสนับสนุน</a:t>
            </a:r>
            <a:endParaRPr lang="th-TH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ลูกศรซ้าย 26"/>
          <p:cNvSpPr/>
          <p:nvPr/>
        </p:nvSpPr>
        <p:spPr>
          <a:xfrm>
            <a:off x="5971394" y="4555032"/>
            <a:ext cx="2365782" cy="843630"/>
          </a:xfrm>
          <a:prstGeom prst="leftArrow">
            <a:avLst>
              <a:gd name="adj1" fmla="val 77569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สร้างมิติใหม่ </a:t>
            </a:r>
            <a:b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สุขใจไทยโสธร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9" name="วงรี 48"/>
          <p:cNvSpPr/>
          <p:nvPr/>
        </p:nvSpPr>
        <p:spPr>
          <a:xfrm>
            <a:off x="8130984" y="4586759"/>
            <a:ext cx="347833" cy="40521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สี่เหลี่ยมผืนผ้า 47"/>
          <p:cNvSpPr/>
          <p:nvPr/>
        </p:nvSpPr>
        <p:spPr>
          <a:xfrm>
            <a:off x="8152500" y="4518492"/>
            <a:ext cx="3337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  <a:endParaRPr lang="th-TH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0" name="วงรี 49"/>
          <p:cNvSpPr/>
          <p:nvPr/>
        </p:nvSpPr>
        <p:spPr>
          <a:xfrm>
            <a:off x="8152500" y="5199953"/>
            <a:ext cx="347833" cy="40521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2" name="วงรี 51"/>
          <p:cNvSpPr/>
          <p:nvPr/>
        </p:nvSpPr>
        <p:spPr>
          <a:xfrm>
            <a:off x="8156085" y="5753684"/>
            <a:ext cx="347833" cy="40521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3" name="สี่เหลี่ยมผืนผ้า 52"/>
          <p:cNvSpPr/>
          <p:nvPr/>
        </p:nvSpPr>
        <p:spPr>
          <a:xfrm>
            <a:off x="8174692" y="5179029"/>
            <a:ext cx="316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  <p:sp>
        <p:nvSpPr>
          <p:cNvPr id="55" name="สี่เหลี่ยมผืนผ้า 54"/>
          <p:cNvSpPr/>
          <p:nvPr/>
        </p:nvSpPr>
        <p:spPr>
          <a:xfrm>
            <a:off x="8136087" y="5731218"/>
            <a:ext cx="316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  <a:endParaRPr lang="th-TH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4" name="สี่เหลี่ยมผืนผ้า 53"/>
          <p:cNvSpPr/>
          <p:nvPr/>
        </p:nvSpPr>
        <p:spPr>
          <a:xfrm>
            <a:off x="8439573" y="2556262"/>
            <a:ext cx="1261015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สร้างมิติใหม่</a:t>
            </a:r>
            <a:b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สุขใจ ไท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ยโสธร</a:t>
            </a:r>
          </a:p>
        </p:txBody>
      </p:sp>
      <p:sp>
        <p:nvSpPr>
          <p:cNvPr id="56" name="สี่เหลี่ยมผืนผ้า 55"/>
          <p:cNvSpPr/>
          <p:nvPr/>
        </p:nvSpPr>
        <p:spPr>
          <a:xfrm>
            <a:off x="8425035" y="6438258"/>
            <a:ext cx="349444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450215" algn="l"/>
              </a:tabLst>
            </a:pPr>
            <a:r>
              <a:rPr lang="th-TH" sz="18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ป้องกันและแก้ไขปัญหาและแก้ไขปัญหายาเสพติด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7" name="วงรี 56"/>
          <p:cNvSpPr/>
          <p:nvPr/>
        </p:nvSpPr>
        <p:spPr>
          <a:xfrm>
            <a:off x="8145455" y="6293639"/>
            <a:ext cx="347833" cy="40521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8" name="สี่เหลี่ยมผืนผ้า 57"/>
          <p:cNvSpPr/>
          <p:nvPr/>
        </p:nvSpPr>
        <p:spPr>
          <a:xfrm>
            <a:off x="8165250" y="6257569"/>
            <a:ext cx="316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  <p:sp>
        <p:nvSpPr>
          <p:cNvPr id="59" name="สี่เหลี่ยมผืนผ้า 58"/>
          <p:cNvSpPr/>
          <p:nvPr/>
        </p:nvSpPr>
        <p:spPr>
          <a:xfrm>
            <a:off x="3904599" y="4339594"/>
            <a:ext cx="1882247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sz="1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ป่า 3 อย่าง ประโยชน์ 4 อย่าง</a:t>
            </a:r>
            <a:endParaRPr lang="th-TH" sz="16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60" name="รูปภาพ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7" y="2175826"/>
            <a:ext cx="964719" cy="723540"/>
          </a:xfrm>
          <a:prstGeom prst="rect">
            <a:avLst/>
          </a:prstGeom>
        </p:spPr>
      </p:pic>
      <p:pic>
        <p:nvPicPr>
          <p:cNvPr id="61" name="รูปภาพ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3" y="3669995"/>
            <a:ext cx="1182589" cy="754573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5" y="5827296"/>
            <a:ext cx="1052628" cy="789115"/>
          </a:xfrm>
          <a:prstGeom prst="rect">
            <a:avLst/>
          </a:prstGeom>
        </p:spPr>
      </p:pic>
      <p:sp>
        <p:nvSpPr>
          <p:cNvPr id="63" name="ลูกศรซ้าย-ขวา 62"/>
          <p:cNvSpPr/>
          <p:nvPr/>
        </p:nvSpPr>
        <p:spPr>
          <a:xfrm>
            <a:off x="5973965" y="5367826"/>
            <a:ext cx="2336204" cy="567661"/>
          </a:xfrm>
          <a:prstGeom prst="leftRightArrow">
            <a:avLst>
              <a:gd name="adj1" fmla="val 66313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ผู้นำการเปลี่ยนแปลง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4" name="รูปภาพ 6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04" y="4495255"/>
            <a:ext cx="1156897" cy="74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1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/>
          <p:cNvSpPr txBox="1">
            <a:spLocks/>
          </p:cNvSpPr>
          <p:nvPr/>
        </p:nvSpPr>
        <p:spPr>
          <a:xfrm>
            <a:off x="1814166" y="3413182"/>
            <a:ext cx="9417798" cy="451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h-TH" sz="5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730" y="117688"/>
            <a:ext cx="1187843" cy="1138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5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44" y="111643"/>
            <a:ext cx="1139684" cy="1144772"/>
          </a:xfrm>
          <a:prstGeom prst="rect">
            <a:avLst/>
          </a:prstGeom>
        </p:spPr>
      </p:pic>
      <p:sp>
        <p:nvSpPr>
          <p:cNvPr id="16" name="สามเหลี่ยมหน้าจั่ว 15"/>
          <p:cNvSpPr/>
          <p:nvPr/>
        </p:nvSpPr>
        <p:spPr>
          <a:xfrm>
            <a:off x="1468482" y="684029"/>
            <a:ext cx="8835578" cy="4201870"/>
          </a:xfrm>
          <a:prstGeom prst="triangl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สามเหลี่ยมหน้าจั่ว 16"/>
          <p:cNvSpPr/>
          <p:nvPr/>
        </p:nvSpPr>
        <p:spPr>
          <a:xfrm rot="10800000">
            <a:off x="1337479" y="2101754"/>
            <a:ext cx="8956031" cy="4017019"/>
          </a:xfrm>
          <a:prstGeom prst="triangle">
            <a:avLst>
              <a:gd name="adj" fmla="val 49839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68853" y="136861"/>
            <a:ext cx="4506451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เราทำความดีเพื่อ ชาติ ศาสน์ กษัตริย์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00224" y="1498921"/>
            <a:ext cx="157209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มั่งคั่ง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90956" y="1503527"/>
            <a:ext cx="1572094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ยั่งยืน</a:t>
            </a:r>
            <a:endParaRPr lang="th-TH" sz="20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47088" y="1503527"/>
            <a:ext cx="1572094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มั่นคง</a:t>
            </a:r>
            <a:endParaRPr lang="th-TH" sz="20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87983" y="4378676"/>
            <a:ext cx="142787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ขยายโอกาส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86396" y="4385113"/>
            <a:ext cx="142946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เพิ่มรายได้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40833" y="5543701"/>
            <a:ext cx="1101257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ความรู้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5354" y="5201415"/>
            <a:ext cx="2110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สร้างความมั่นคงทางอาหาร</a:t>
            </a:r>
            <a:b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ประกอบสัมมาชีพ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ครอบครัวอบอุ่น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มีสุขภาวะ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40864" y="3321361"/>
            <a:ext cx="4121621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ขับเคลื่อนการพัฒนาหมู่บ้าน</a:t>
            </a:r>
            <a:b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เศรษฐกิจ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พอเพียง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229065" y="6151459"/>
            <a:ext cx="317285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ปรัชญาของเศรษฐกิจพอเพียง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14320" y="4395099"/>
            <a:ext cx="157209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ลดรายจ่าย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72318" y="5538650"/>
            <a:ext cx="1072888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คุณธรรม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วงรี 19"/>
          <p:cNvSpPr/>
          <p:nvPr/>
        </p:nvSpPr>
        <p:spPr>
          <a:xfrm>
            <a:off x="166208" y="1815122"/>
            <a:ext cx="1160060" cy="52322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วงรี 36"/>
          <p:cNvSpPr/>
          <p:nvPr/>
        </p:nvSpPr>
        <p:spPr>
          <a:xfrm>
            <a:off x="97968" y="4624287"/>
            <a:ext cx="1388590" cy="52322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ครัวเรือน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วงรี 37"/>
          <p:cNvSpPr/>
          <p:nvPr/>
        </p:nvSpPr>
        <p:spPr>
          <a:xfrm>
            <a:off x="10317705" y="4624288"/>
            <a:ext cx="1160060" cy="52322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สังคม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9" name="วงรี 38"/>
          <p:cNvSpPr/>
          <p:nvPr/>
        </p:nvSpPr>
        <p:spPr>
          <a:xfrm>
            <a:off x="10293511" y="1847846"/>
            <a:ext cx="1798406" cy="52322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ประเทศชาติ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77630" y="2119950"/>
            <a:ext cx="243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ชุมชนพึ่งตนเองได้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71095" y="2099532"/>
            <a:ext cx="243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เศรษฐกิจฐานรากมั่นคง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19977" y="2108444"/>
            <a:ext cx="2620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ก้าวสู่ความสุขมวลรวมของชุมชน</a:t>
            </a:r>
            <a:b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สู่ความสุขมวลรวม</a:t>
            </a:r>
            <a:b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ของประเทศ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76116" y="2520255"/>
            <a:ext cx="2620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สัมมาชีพชุมชน บริหารจัดการหนี้ </a:t>
            </a:r>
            <a:b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มีเงินออม พร้อมท่องเที่ยว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553996" y="2409398"/>
            <a:ext cx="2620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ทำบัญชี มีแผนชุมชน </a:t>
            </a:r>
            <a:b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รวมพลกำจัดขยะ </a:t>
            </a:r>
            <a:b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จิตอาสา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065496" y="5135971"/>
            <a:ext cx="26203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สวัสดิการดี</a:t>
            </a:r>
            <a:b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ไม่มีอบายมุข</a:t>
            </a:r>
            <a:b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สุขภาวะดี</a:t>
            </a:r>
            <a:b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มีกลุ่มวิสาหกิจชุมชน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คนสูงอายุได้รับการดูแล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-15977" y="2424701"/>
            <a:ext cx="26158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พัฒนา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ศูนย์เรียนรู้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เศรษฐกิจ</a:t>
            </a:r>
            <a:b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พอเพียง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"โคก หนอง นา โมเดล"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เสริมสร้าง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ความเข้มแข็ง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หมู่บ้าน </a:t>
            </a:r>
            <a:b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กองทุน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แม่ของแผ่นดิน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จัดทำ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และประสานแผนพัฒนาตำบล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เพิ่มประสิทธิภาพกองทุน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พัฒนาผลิตภัณฑ์ชุมชน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47" name="ตัวเชื่อมต่อตรง 46"/>
          <p:cNvCxnSpPr>
            <a:stCxn id="16" idx="0"/>
          </p:cNvCxnSpPr>
          <p:nvPr/>
        </p:nvCxnSpPr>
        <p:spPr>
          <a:xfrm>
            <a:off x="5886271" y="684029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ตัวเชื่อมต่อตรง 48"/>
          <p:cNvCxnSpPr>
            <a:stCxn id="16" idx="0"/>
            <a:endCxn id="16" idx="4"/>
          </p:cNvCxnSpPr>
          <p:nvPr/>
        </p:nvCxnSpPr>
        <p:spPr>
          <a:xfrm>
            <a:off x="5886271" y="684029"/>
            <a:ext cx="4417789" cy="420187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ตัวเชื่อมต่อตรง 52"/>
          <p:cNvCxnSpPr>
            <a:stCxn id="37" idx="6"/>
            <a:endCxn id="16" idx="0"/>
          </p:cNvCxnSpPr>
          <p:nvPr/>
        </p:nvCxnSpPr>
        <p:spPr>
          <a:xfrm flipV="1">
            <a:off x="1486558" y="684029"/>
            <a:ext cx="4399713" cy="420186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ตัวเชื่อมต่อตรง 55"/>
          <p:cNvCxnSpPr>
            <a:stCxn id="16" idx="2"/>
            <a:endCxn id="16" idx="4"/>
          </p:cNvCxnSpPr>
          <p:nvPr/>
        </p:nvCxnSpPr>
        <p:spPr>
          <a:xfrm>
            <a:off x="1468482" y="4885899"/>
            <a:ext cx="883557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4"/>
          <p:cNvSpPr txBox="1"/>
          <p:nvPr/>
        </p:nvSpPr>
        <p:spPr>
          <a:xfrm>
            <a:off x="9752616" y="2480911"/>
            <a:ext cx="2620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สร้างสรรค์ชุมชนพึ่งตนเองได้</a:t>
            </a:r>
            <a:b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ส่งเสริมเศรษฐกิจฐาน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ราก</a:t>
            </a:r>
            <a:b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ให้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ขยายตัวอย่างสมดุล</a:t>
            </a:r>
            <a:b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หลักธรรมา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ภิ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บาล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วงรี 1"/>
          <p:cNvSpPr/>
          <p:nvPr/>
        </p:nvSpPr>
        <p:spPr>
          <a:xfrm>
            <a:off x="1955867" y="4919064"/>
            <a:ext cx="2132459" cy="7900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พอประมาณ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0" name="วงรี 49"/>
          <p:cNvSpPr/>
          <p:nvPr/>
        </p:nvSpPr>
        <p:spPr>
          <a:xfrm>
            <a:off x="4987040" y="4869540"/>
            <a:ext cx="1656908" cy="7900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มีเหตุผล</a:t>
            </a:r>
          </a:p>
        </p:txBody>
      </p:sp>
      <p:sp>
        <p:nvSpPr>
          <p:cNvPr id="51" name="วงรี 50"/>
          <p:cNvSpPr/>
          <p:nvPr/>
        </p:nvSpPr>
        <p:spPr>
          <a:xfrm>
            <a:off x="7691440" y="4913674"/>
            <a:ext cx="2132459" cy="7900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ภูมิคุ้มกัน</a:t>
            </a:r>
            <a:b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ดี</a:t>
            </a:r>
          </a:p>
        </p:txBody>
      </p:sp>
      <p:sp>
        <p:nvSpPr>
          <p:cNvPr id="52" name="TextBox 27"/>
          <p:cNvSpPr txBox="1"/>
          <p:nvPr/>
        </p:nvSpPr>
        <p:spPr>
          <a:xfrm>
            <a:off x="7755929" y="4399024"/>
            <a:ext cx="206797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ชีวิตวิถีใหม่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New Normal) 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4" name="TextBox 27"/>
          <p:cNvSpPr txBox="1"/>
          <p:nvPr/>
        </p:nvSpPr>
        <p:spPr>
          <a:xfrm>
            <a:off x="46349" y="6458222"/>
            <a:ext cx="326700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สรุป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โดย... นายบรรลือ  พลับพลึง  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0886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มุมมน 7"/>
          <p:cNvSpPr/>
          <p:nvPr/>
        </p:nvSpPr>
        <p:spPr>
          <a:xfrm>
            <a:off x="148756" y="156561"/>
            <a:ext cx="11695414" cy="8205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6186" y="-49312"/>
            <a:ext cx="1145814" cy="1372503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6488734"/>
            <a:ext cx="12192000" cy="369266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79" l="2128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325" y="6488734"/>
            <a:ext cx="366505" cy="369266"/>
          </a:xfrm>
          <a:prstGeom prst="rect">
            <a:avLst/>
          </a:prstGeom>
        </p:spPr>
      </p:pic>
      <p:sp>
        <p:nvSpPr>
          <p:cNvPr id="24" name="สี่เหลี่ยมผืนผ้า 23"/>
          <p:cNvSpPr/>
          <p:nvPr/>
        </p:nvSpPr>
        <p:spPr>
          <a:xfrm>
            <a:off x="630276" y="6565775"/>
            <a:ext cx="2436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สำนักงานพัฒนาชุมชนจังหวัดยโสธร</a:t>
            </a:r>
          </a:p>
        </p:txBody>
      </p:sp>
      <p:sp>
        <p:nvSpPr>
          <p:cNvPr id="25" name="แผนผังลำดับงาน: หน่วงเวลา 24"/>
          <p:cNvSpPr/>
          <p:nvPr/>
        </p:nvSpPr>
        <p:spPr>
          <a:xfrm>
            <a:off x="6157" y="6499492"/>
            <a:ext cx="617787" cy="369266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Group 14"/>
          <p:cNvGrpSpPr/>
          <p:nvPr/>
        </p:nvGrpSpPr>
        <p:grpSpPr>
          <a:xfrm>
            <a:off x="77037" y="6510250"/>
            <a:ext cx="345141" cy="337300"/>
            <a:chOff x="6925244" y="258228"/>
            <a:chExt cx="1875361" cy="1850572"/>
          </a:xfrm>
        </p:grpSpPr>
        <p:sp>
          <p:nvSpPr>
            <p:cNvPr id="20" name="Oval 17"/>
            <p:cNvSpPr/>
            <p:nvPr/>
          </p:nvSpPr>
          <p:spPr>
            <a:xfrm>
              <a:off x="6925244" y="258228"/>
              <a:ext cx="1875361" cy="18505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21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289019"/>
              <a:ext cx="1826372" cy="1788990"/>
            </a:xfrm>
            <a:prstGeom prst="rect">
              <a:avLst/>
            </a:prstGeom>
          </p:spPr>
        </p:pic>
      </p:grpSp>
      <p:sp>
        <p:nvSpPr>
          <p:cNvPr id="4" name="สี่เหลี่ยมผืนผ้า 3"/>
          <p:cNvSpPr/>
          <p:nvPr/>
        </p:nvSpPr>
        <p:spPr>
          <a:xfrm>
            <a:off x="1549101" y="184698"/>
            <a:ext cx="906869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มิติที่ 4 ด้านการเสริมสร้างองค์กรคุณธรรม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48757" y="1116092"/>
            <a:ext cx="4735216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</a:t>
            </a:r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เจตนารมณ์เป็นองค์กรคุณธรรม</a:t>
            </a:r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ต้นแบบ</a:t>
            </a:r>
            <a:b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</a:t>
            </a:r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  พ.ศ. 2564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6"/>
          <a:srcRect b="4952"/>
          <a:stretch/>
        </p:blipFill>
        <p:spPr>
          <a:xfrm>
            <a:off x="1051704" y="2147240"/>
            <a:ext cx="3099891" cy="4165579"/>
          </a:xfrm>
          <a:prstGeom prst="rect">
            <a:avLst/>
          </a:prstGeom>
        </p:spPr>
      </p:pic>
      <p:sp>
        <p:nvSpPr>
          <p:cNvPr id="18" name="สี่เหลี่ยมผืนผ้า 17"/>
          <p:cNvSpPr/>
          <p:nvPr/>
        </p:nvSpPr>
        <p:spPr>
          <a:xfrm>
            <a:off x="5077611" y="1116092"/>
            <a:ext cx="6176396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ประกาศเจตนารมณ์การป้องกันและต่อต้านการทุจริตคอร</a:t>
            </a:r>
            <a:r>
              <a:rPr lang="th-TH" sz="2800" b="1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์รัปชั่น</a:t>
            </a:r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ประจำปีงบประมาณ  พ.ศ. 2564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7611" y="2163364"/>
            <a:ext cx="3015943" cy="4248263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8547" y="2136024"/>
            <a:ext cx="3045460" cy="4302941"/>
          </a:xfrm>
          <a:prstGeom prst="rect">
            <a:avLst/>
          </a:prstGeom>
        </p:spPr>
      </p:pic>
      <p:sp>
        <p:nvSpPr>
          <p:cNvPr id="23" name="ปุ่มปฏิบัติการ: หน้าแรก 22">
            <a:hlinkClick r:id="rId9" action="ppaction://hlinksldjump" highlightClick="1"/>
          </p:cNvPr>
          <p:cNvSpPr/>
          <p:nvPr/>
        </p:nvSpPr>
        <p:spPr>
          <a:xfrm>
            <a:off x="10994315" y="6499492"/>
            <a:ext cx="408791" cy="35312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567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179891" y="1417417"/>
            <a:ext cx="6463436" cy="4238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/>
              <a:t>  </a:t>
            </a:r>
            <a:endParaRPr lang="th-TH" dirty="0"/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516366" y="156561"/>
            <a:ext cx="11230959" cy="8205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1741" y="4477"/>
            <a:ext cx="950259" cy="113826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6488734"/>
            <a:ext cx="12192000" cy="369266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79" l="2128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325" y="6488734"/>
            <a:ext cx="366505" cy="369266"/>
          </a:xfrm>
          <a:prstGeom prst="rect">
            <a:avLst/>
          </a:prstGeom>
        </p:spPr>
      </p:pic>
      <p:sp>
        <p:nvSpPr>
          <p:cNvPr id="24" name="สี่เหลี่ยมผืนผ้า 23"/>
          <p:cNvSpPr/>
          <p:nvPr/>
        </p:nvSpPr>
        <p:spPr>
          <a:xfrm>
            <a:off x="630276" y="6565775"/>
            <a:ext cx="2436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สำนักงานพัฒนาชุมชนจังหวัดยโสธร</a:t>
            </a:r>
          </a:p>
        </p:txBody>
      </p:sp>
      <p:sp>
        <p:nvSpPr>
          <p:cNvPr id="25" name="แผนผังลำดับงาน: หน่วงเวลา 24"/>
          <p:cNvSpPr/>
          <p:nvPr/>
        </p:nvSpPr>
        <p:spPr>
          <a:xfrm>
            <a:off x="6157" y="6499492"/>
            <a:ext cx="617787" cy="369266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Group 14"/>
          <p:cNvGrpSpPr/>
          <p:nvPr/>
        </p:nvGrpSpPr>
        <p:grpSpPr>
          <a:xfrm>
            <a:off x="77037" y="6510250"/>
            <a:ext cx="345141" cy="337300"/>
            <a:chOff x="6925244" y="258228"/>
            <a:chExt cx="1875361" cy="1850572"/>
          </a:xfrm>
        </p:grpSpPr>
        <p:sp>
          <p:nvSpPr>
            <p:cNvPr id="20" name="Oval 17"/>
            <p:cNvSpPr/>
            <p:nvPr/>
          </p:nvSpPr>
          <p:spPr>
            <a:xfrm>
              <a:off x="6925244" y="258228"/>
              <a:ext cx="1875361" cy="18505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21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289019"/>
              <a:ext cx="1826372" cy="1788990"/>
            </a:xfrm>
            <a:prstGeom prst="rect">
              <a:avLst/>
            </a:prstGeom>
          </p:spPr>
        </p:pic>
      </p:grpSp>
      <p:sp>
        <p:nvSpPr>
          <p:cNvPr id="4" name="สี่เหลี่ยมผืนผ้า 3"/>
          <p:cNvSpPr/>
          <p:nvPr/>
        </p:nvSpPr>
        <p:spPr>
          <a:xfrm>
            <a:off x="1644401" y="239007"/>
            <a:ext cx="795141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มิติที่ 5 การ</a:t>
            </a:r>
            <a:r>
              <a:rPr lang="th-TH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รักษาสิ่งแวดล้อมในสถานที่ทำงาน</a:t>
            </a:r>
            <a:endParaRPr lang="th-TH" sz="4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5"/>
          <a:stretch/>
        </p:blipFill>
        <p:spPr>
          <a:xfrm>
            <a:off x="7014889" y="3629535"/>
            <a:ext cx="4641024" cy="26639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417399" y="1777453"/>
            <a:ext cx="6096000" cy="34163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th-TH" sz="2400" b="1" dirty="0" smtClean="0">
                <a:ea typeface="Times New Roman" panose="02020603050405020304" pitchFamily="18" charset="0"/>
                <a:cs typeface="TH SarabunIT๙" panose="020B0500040200020003" pitchFamily="34" charset="-34"/>
              </a:rPr>
              <a:t>มี</a:t>
            </a:r>
            <a:r>
              <a:rPr lang="th-TH" sz="2400" b="1" dirty="0">
                <a:ea typeface="Times New Roman" panose="02020603050405020304" pitchFamily="18" charset="0"/>
                <a:cs typeface="TH SarabunIT๙" panose="020B0500040200020003" pitchFamily="34" charset="-34"/>
              </a:rPr>
              <a:t>มาตรการและกิจกรรมมีการรักษาสิ่งแวดล้อมในสถานที่ทำงาน </a:t>
            </a:r>
            <a:endParaRPr lang="th-TH" sz="2400" b="1" dirty="0" smtClean="0">
              <a:ea typeface="Times New Roman" panose="02020603050405020304" pitchFamily="18" charset="0"/>
              <a:cs typeface="TH SarabunIT๙" panose="020B0500040200020003" pitchFamily="34" charset="-34"/>
            </a:endParaRPr>
          </a:p>
          <a:p>
            <a:pPr algn="ctr"/>
            <a:r>
              <a:rPr lang="th-TH" sz="2400" b="1" dirty="0" smtClean="0">
                <a:ea typeface="Times New Roman" panose="02020603050405020304" pitchFamily="18" charset="0"/>
                <a:cs typeface="TH SarabunIT๙" panose="020B0500040200020003" pitchFamily="34" charset="-34"/>
              </a:rPr>
              <a:t>ซึ่ง</a:t>
            </a:r>
            <a:r>
              <a:rPr lang="th-TH" sz="2400" b="1" dirty="0">
                <a:ea typeface="Times New Roman" panose="02020603050405020304" pitchFamily="18" charset="0"/>
                <a:cs typeface="TH SarabunIT๙" panose="020B0500040200020003" pitchFamily="34" charset="-34"/>
              </a:rPr>
              <a:t>ประกอบด้วย</a:t>
            </a:r>
            <a:r>
              <a:rPr lang="th-TH" sz="2400" b="1" dirty="0" err="1">
                <a:ea typeface="Times New Roman" panose="02020603050405020304" pitchFamily="18" charset="0"/>
                <a:cs typeface="TH SarabunIT๙" panose="020B0500040200020003" pitchFamily="34" charset="-34"/>
              </a:rPr>
              <a:t>การจัด</a:t>
            </a:r>
            <a:r>
              <a:rPr lang="th-TH" sz="2400" b="1" dirty="0">
                <a:ea typeface="Times New Roman" panose="02020603050405020304" pitchFamily="18" charset="0"/>
                <a:cs typeface="TH SarabunIT๙" panose="020B0500040200020003" pitchFamily="34" charset="-34"/>
              </a:rPr>
              <a:t>สถานที่ทำงานให้เป็นระเบียบเรียบร้อย ปลอดภัย ก่อให้เกิดสภาพการทำงานที่ดี นำไปสู่การเพิ่มผลผลิต และจะช่วยสร้างสภาพแวดล้อมที่ดีในที่ทำงานให้เกิดบรรยากาศที่น่าทำงาน </a:t>
            </a:r>
            <a:r>
              <a:rPr lang="th-TH" sz="2400" b="1" dirty="0" smtClean="0">
                <a:ea typeface="Times New Roman" panose="02020603050405020304" pitchFamily="18" charset="0"/>
                <a:cs typeface="TH SarabunIT๙" panose="020B0500040200020003" pitchFamily="34" charset="-34"/>
              </a:rPr>
              <a:t/>
            </a:r>
            <a:br>
              <a:rPr lang="th-TH" sz="2400" b="1" dirty="0" smtClean="0">
                <a:ea typeface="Times New Roman" panose="02020603050405020304" pitchFamily="18" charset="0"/>
                <a:cs typeface="TH SarabunIT๙" panose="020B0500040200020003" pitchFamily="34" charset="-34"/>
              </a:rPr>
            </a:br>
            <a:r>
              <a:rPr lang="th-TH" sz="2400" b="1" dirty="0" smtClean="0">
                <a:ea typeface="Times New Roman" panose="02020603050405020304" pitchFamily="18" charset="0"/>
                <a:cs typeface="TH SarabunIT๙" panose="020B0500040200020003" pitchFamily="34" charset="-34"/>
              </a:rPr>
              <a:t>เกิด</a:t>
            </a:r>
            <a:r>
              <a:rPr lang="th-TH" sz="2400" b="1" dirty="0">
                <a:ea typeface="Times New Roman" panose="02020603050405020304" pitchFamily="18" charset="0"/>
                <a:cs typeface="TH SarabunIT๙" panose="020B0500040200020003" pitchFamily="34" charset="-34"/>
              </a:rPr>
              <a:t>ความสะอาดเรียบร้อยในหน่วยงาน ถูกสุขลักษณะ ทำให้ข้าราชการสามารถใช้ศักยภาพของตนเองได้อย่างเต็มความสามารถ </a:t>
            </a:r>
            <a:r>
              <a:rPr lang="th-TH" sz="2400" b="1" dirty="0" smtClean="0">
                <a:ea typeface="Times New Roman" panose="02020603050405020304" pitchFamily="18" charset="0"/>
                <a:cs typeface="TH SarabunIT๙" panose="020B0500040200020003" pitchFamily="34" charset="-34"/>
              </a:rPr>
              <a:t/>
            </a:r>
            <a:br>
              <a:rPr lang="th-TH" sz="2400" b="1" dirty="0" smtClean="0">
                <a:ea typeface="Times New Roman" panose="02020603050405020304" pitchFamily="18" charset="0"/>
                <a:cs typeface="TH SarabunIT๙" panose="020B0500040200020003" pitchFamily="34" charset="-34"/>
              </a:rPr>
            </a:br>
            <a:r>
              <a:rPr lang="th-TH" sz="2400" b="1" dirty="0" smtClean="0">
                <a:ea typeface="Times New Roman" panose="02020603050405020304" pitchFamily="18" charset="0"/>
                <a:cs typeface="TH SarabunIT๙" panose="020B0500040200020003" pitchFamily="34" charset="-34"/>
              </a:rPr>
              <a:t>สร้าง</a:t>
            </a:r>
            <a:r>
              <a:rPr lang="th-TH" sz="2400" b="1" dirty="0">
                <a:ea typeface="Times New Roman" panose="02020603050405020304" pitchFamily="18" charset="0"/>
                <a:cs typeface="TH SarabunIT๙" panose="020B0500040200020003" pitchFamily="34" charset="-34"/>
              </a:rPr>
              <a:t>ทัศนคติที่ดีของข้าราชการต่อหน่วยงาน เกิดความร่วมมือ ร่วมใจ และข้าราชการจะมีระเบียบวินัยมากขึ้นและรักหน่วยงาน </a:t>
            </a:r>
            <a:r>
              <a:rPr lang="th-TH" sz="2400" b="1" dirty="0" smtClean="0">
                <a:ea typeface="Times New Roman" panose="02020603050405020304" pitchFamily="18" charset="0"/>
                <a:cs typeface="TH SarabunIT๙" panose="020B0500040200020003" pitchFamily="34" charset="-34"/>
              </a:rPr>
              <a:t/>
            </a:r>
            <a:br>
              <a:rPr lang="th-TH" sz="2400" b="1" dirty="0" smtClean="0">
                <a:ea typeface="Times New Roman" panose="02020603050405020304" pitchFamily="18" charset="0"/>
                <a:cs typeface="TH SarabunIT๙" panose="020B0500040200020003" pitchFamily="34" charset="-34"/>
              </a:rPr>
            </a:br>
            <a:r>
              <a:rPr lang="th-TH" sz="2400" b="1" dirty="0" smtClean="0">
                <a:ea typeface="Times New Roman" panose="02020603050405020304" pitchFamily="18" charset="0"/>
                <a:cs typeface="TH SarabunIT๙" panose="020B0500040200020003" pitchFamily="34" charset="-34"/>
              </a:rPr>
              <a:t>โดย</a:t>
            </a:r>
            <a:r>
              <a:rPr lang="th-TH" sz="2400" b="1" dirty="0">
                <a:ea typeface="Times New Roman" panose="02020603050405020304" pitchFamily="18" charset="0"/>
                <a:cs typeface="TH SarabunIT๙" panose="020B0500040200020003" pitchFamily="34" charset="-34"/>
              </a:rPr>
              <a:t>ใช้หลักการจัดกิจกรรม ๕ ส </a:t>
            </a:r>
            <a:endParaRPr lang="th-TH" sz="2400" b="1" dirty="0"/>
          </a:p>
        </p:txBody>
      </p:sp>
      <p:pic>
        <p:nvPicPr>
          <p:cNvPr id="15" name="รูปภาพ 14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8"/>
          <a:stretch/>
        </p:blipFill>
        <p:spPr bwMode="auto">
          <a:xfrm>
            <a:off x="7163250" y="1265210"/>
            <a:ext cx="4466216" cy="2076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558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8"/>
          <p:cNvSpPr/>
          <p:nvPr/>
        </p:nvSpPr>
        <p:spPr>
          <a:xfrm>
            <a:off x="217712" y="1409421"/>
            <a:ext cx="5400000" cy="54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วงรี 7"/>
          <p:cNvSpPr/>
          <p:nvPr/>
        </p:nvSpPr>
        <p:spPr>
          <a:xfrm>
            <a:off x="746609" y="1914861"/>
            <a:ext cx="4314713" cy="4389120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516367" y="150607"/>
            <a:ext cx="11058861" cy="9036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48958" y="149972"/>
            <a:ext cx="10515600" cy="979581"/>
          </a:xfrm>
        </p:spPr>
        <p:txBody>
          <a:bodyPr/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มิติที่ 5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ด้านการรักษาสิ่งแวดล้อมในสถานที่ทำงาน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8992" y="0"/>
            <a:ext cx="1013008" cy="1213423"/>
          </a:xfrm>
          <a:prstGeom prst="rect">
            <a:avLst/>
          </a:prstGeom>
        </p:spPr>
      </p:pic>
      <p:graphicFrame>
        <p:nvGraphicFramePr>
          <p:cNvPr id="5" name="ไดอะแกรม 4"/>
          <p:cNvGraphicFramePr/>
          <p:nvPr>
            <p:extLst>
              <p:ext uri="{D42A27DB-BD31-4B8C-83A1-F6EECF244321}">
                <p14:modId xmlns:p14="http://schemas.microsoft.com/office/powerpoint/2010/main" val="653378820"/>
              </p:ext>
            </p:extLst>
          </p:nvPr>
        </p:nvGraphicFramePr>
        <p:xfrm>
          <a:off x="-883323" y="1213423"/>
          <a:ext cx="7574579" cy="5418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วงรี 6"/>
          <p:cNvSpPr/>
          <p:nvPr/>
        </p:nvSpPr>
        <p:spPr>
          <a:xfrm>
            <a:off x="1639942" y="2850776"/>
            <a:ext cx="2555540" cy="251729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พช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b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ใสสะอาด</a:t>
            </a:r>
            <a:b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จังหวัดยโสธร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วงรี 9"/>
          <p:cNvSpPr/>
          <p:nvPr/>
        </p:nvSpPr>
        <p:spPr>
          <a:xfrm>
            <a:off x="5775654" y="2029743"/>
            <a:ext cx="2464150" cy="417396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</a:t>
            </a:r>
            <a:b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วงรี 11"/>
          <p:cNvSpPr/>
          <p:nvPr/>
        </p:nvSpPr>
        <p:spPr>
          <a:xfrm>
            <a:off x="6792502" y="1318103"/>
            <a:ext cx="1447302" cy="107170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</a:t>
            </a:r>
            <a: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 1 </a:t>
            </a:r>
            <a:b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(2 คะแนน)</a:t>
            </a:r>
            <a:endParaRPr lang="th-TH" sz="20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50" name="Picture 2" descr="Index of /Home_files/Division/Environment/เกี่ยวกับงานนี้ทั้งหมด/7-10-2559  งานใหม่หัวหน้า/ลูกศร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352" y="1518710"/>
            <a:ext cx="3126756" cy="100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ndex of /Home_files/Division/Environment/เกี่ยวกับงานนี้ทั้งหมด/7-10-2559  งานใหม่หัวหน้า/ลูกศร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6805" flipV="1">
            <a:off x="4124198" y="5267796"/>
            <a:ext cx="2713321" cy="68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วงรี 21"/>
          <p:cNvSpPr/>
          <p:nvPr/>
        </p:nvSpPr>
        <p:spPr>
          <a:xfrm>
            <a:off x="7672571" y="2291580"/>
            <a:ext cx="1441124" cy="104726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</a:t>
            </a:r>
            <a: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 2 </a:t>
            </a:r>
            <a:b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(4 คะแนน)</a:t>
            </a:r>
            <a:endParaRPr lang="th-TH" sz="20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วงรี 22"/>
          <p:cNvSpPr/>
          <p:nvPr/>
        </p:nvSpPr>
        <p:spPr>
          <a:xfrm>
            <a:off x="7672572" y="3414149"/>
            <a:ext cx="1441124" cy="1060598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</a:t>
            </a:r>
            <a: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 3 </a:t>
            </a:r>
            <a:b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(6 คะแนน)</a:t>
            </a:r>
            <a:endParaRPr lang="th-TH" sz="20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วงรี 23"/>
          <p:cNvSpPr/>
          <p:nvPr/>
        </p:nvSpPr>
        <p:spPr>
          <a:xfrm>
            <a:off x="7846980" y="4623976"/>
            <a:ext cx="1447302" cy="1089663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</a:t>
            </a:r>
            <a: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 4 </a:t>
            </a:r>
            <a:b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(8 คะแนน)</a:t>
            </a:r>
            <a:endParaRPr lang="th-TH" sz="20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วงรี 24"/>
          <p:cNvSpPr/>
          <p:nvPr/>
        </p:nvSpPr>
        <p:spPr>
          <a:xfrm>
            <a:off x="6764312" y="5509649"/>
            <a:ext cx="1590161" cy="103811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</a:t>
            </a:r>
            <a: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 5 </a:t>
            </a:r>
            <a:b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(10 คะแนน)</a:t>
            </a:r>
            <a:endParaRPr lang="th-TH" sz="20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คำบรรยายภาพแบบสี่เหลี่ยม 25"/>
          <p:cNvSpPr/>
          <p:nvPr/>
        </p:nvSpPr>
        <p:spPr>
          <a:xfrm>
            <a:off x="8639962" y="1119668"/>
            <a:ext cx="3364904" cy="802590"/>
          </a:xfrm>
          <a:prstGeom prst="wedgeRectCallout">
            <a:avLst>
              <a:gd name="adj1" fmla="val -73977"/>
              <a:gd name="adj2" fmla="val -854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ผู้บริหารมีนโยบาย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มาตรการจัดกิจกรรม/มี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แต่งตั้งคณะทำงาน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ด้านการรักษาสิ่งแวดล้อมในสถานที่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ทำงาน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คำบรรยายภาพแบบสี่เหลี่ยม 28"/>
          <p:cNvSpPr/>
          <p:nvPr/>
        </p:nvSpPr>
        <p:spPr>
          <a:xfrm>
            <a:off x="9535831" y="2010337"/>
            <a:ext cx="2469036" cy="868009"/>
          </a:xfrm>
          <a:prstGeom prst="wedgeRectCallout">
            <a:avLst>
              <a:gd name="adj1" fmla="val -80421"/>
              <a:gd name="adj2" fmla="val -47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มีมาตรการและแผนปฏิบัติการต้านการรักษา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สิ่งแวดล้อม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ในสถานที่ทำงาน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ด้วย</a:t>
            </a:r>
            <a:r>
              <a:rPr lang="th-TH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๕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คำบรรยายภาพแบบสี่เหลี่ยม 29"/>
          <p:cNvSpPr/>
          <p:nvPr/>
        </p:nvSpPr>
        <p:spPr>
          <a:xfrm>
            <a:off x="9154896" y="3081742"/>
            <a:ext cx="2910861" cy="1420695"/>
          </a:xfrm>
          <a:prstGeom prst="wedgeRectCallout">
            <a:avLst>
              <a:gd name="adj1" fmla="val -62523"/>
              <a:gd name="adj2" fmla="val 28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ได้แจ้งมาตรการและแผนปฏิบัติการต้านการรักษา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สิ่งแวดล้อม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บุคลากรทราบ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อย่างทั่วถึง</a:t>
            </a:r>
          </a:p>
          <a:p>
            <a:pPr algn="ctr"/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บุคลากร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ปฏิบัติตาม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แผนปฏิบัติ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 บุคลากรปฏิบัติตามมาตรการ ๕ ส อย่างเคร่งครัด </a:t>
            </a:r>
          </a:p>
        </p:txBody>
      </p:sp>
      <p:sp>
        <p:nvSpPr>
          <p:cNvPr id="31" name="คำบรรยายภาพแบบสี่เหลี่ยม 30"/>
          <p:cNvSpPr/>
          <p:nvPr/>
        </p:nvSpPr>
        <p:spPr>
          <a:xfrm>
            <a:off x="8303515" y="6203710"/>
            <a:ext cx="3701351" cy="569967"/>
          </a:xfrm>
          <a:prstGeom prst="wedgeRectCallout">
            <a:avLst>
              <a:gd name="adj1" fmla="val -66984"/>
              <a:gd name="adj2" fmla="val 454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ประเมินผลและรายงานการ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ตำเนินงานตามมาตรการและแผนปฏิบัติ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การรักษาสิ่งแวดล้อม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คำบรรยายภาพแบบสี่เหลี่ยม 31"/>
          <p:cNvSpPr/>
          <p:nvPr/>
        </p:nvSpPr>
        <p:spPr>
          <a:xfrm>
            <a:off x="9321775" y="4623976"/>
            <a:ext cx="2743982" cy="1477656"/>
          </a:xfrm>
          <a:prstGeom prst="wedgeRectCallout">
            <a:avLst>
              <a:gd name="adj1" fmla="val -65608"/>
              <a:gd name="adj2" fmla="val -1410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รณรงค์ส่งเสริมการใช้ถุงผ้า ทั้งในหน่วยงานและภาคี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เครือข่าย งดใช้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โฟมบรรจุ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 โดย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ใช้ตะกร้า ถุงผ้า ปิ่นโต ภาชนะหรือบรรจุ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ภัณฑ์  ที่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เป็นมิตรกับสิ่งแวดล้อม</a:t>
            </a:r>
          </a:p>
        </p:txBody>
      </p:sp>
    </p:spTree>
    <p:extLst>
      <p:ext uri="{BB962C8B-B14F-4D97-AF65-F5344CB8AC3E}">
        <p14:creationId xmlns:p14="http://schemas.microsoft.com/office/powerpoint/2010/main" val="379325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สี่เหลี่ยมผืนผ้า 2047"/>
          <p:cNvSpPr/>
          <p:nvPr/>
        </p:nvSpPr>
        <p:spPr>
          <a:xfrm>
            <a:off x="623944" y="839096"/>
            <a:ext cx="11123381" cy="554205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3" name="สี่เหลี่ยมผืนผ้า 62"/>
          <p:cNvSpPr/>
          <p:nvPr/>
        </p:nvSpPr>
        <p:spPr>
          <a:xfrm>
            <a:off x="417399" y="1050459"/>
            <a:ext cx="11179345" cy="5199733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0" y="6488734"/>
            <a:ext cx="12192000" cy="369266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479" l="2128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325" y="6488734"/>
            <a:ext cx="366505" cy="369266"/>
          </a:xfrm>
          <a:prstGeom prst="rect">
            <a:avLst/>
          </a:prstGeom>
        </p:spPr>
      </p:pic>
      <p:sp>
        <p:nvSpPr>
          <p:cNvPr id="24" name="สี่เหลี่ยมผืนผ้า 23"/>
          <p:cNvSpPr/>
          <p:nvPr/>
        </p:nvSpPr>
        <p:spPr>
          <a:xfrm>
            <a:off x="630276" y="6565775"/>
            <a:ext cx="2436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สำนักงานพัฒนาชุมชนจังหวัดยโสธร</a:t>
            </a:r>
          </a:p>
        </p:txBody>
      </p:sp>
      <p:sp>
        <p:nvSpPr>
          <p:cNvPr id="25" name="แผนผังลำดับงาน: หน่วงเวลา 24"/>
          <p:cNvSpPr/>
          <p:nvPr/>
        </p:nvSpPr>
        <p:spPr>
          <a:xfrm>
            <a:off x="6157" y="6499492"/>
            <a:ext cx="617787" cy="369266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Group 14"/>
          <p:cNvGrpSpPr/>
          <p:nvPr/>
        </p:nvGrpSpPr>
        <p:grpSpPr>
          <a:xfrm>
            <a:off x="77037" y="6510250"/>
            <a:ext cx="345141" cy="337300"/>
            <a:chOff x="6925244" y="258228"/>
            <a:chExt cx="1875361" cy="1850572"/>
          </a:xfrm>
        </p:grpSpPr>
        <p:sp>
          <p:nvSpPr>
            <p:cNvPr id="20" name="Oval 17"/>
            <p:cNvSpPr/>
            <p:nvPr/>
          </p:nvSpPr>
          <p:spPr>
            <a:xfrm>
              <a:off x="6925244" y="258228"/>
              <a:ext cx="1875361" cy="18505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21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289019"/>
              <a:ext cx="1826372" cy="1788990"/>
            </a:xfrm>
            <a:prstGeom prst="rect">
              <a:avLst/>
            </a:prstGeom>
          </p:spPr>
        </p:pic>
      </p:grpSp>
      <p:grpSp>
        <p:nvGrpSpPr>
          <p:cNvPr id="27" name="กลุ่ม 14"/>
          <p:cNvGrpSpPr>
            <a:grpSpLocks/>
          </p:cNvGrpSpPr>
          <p:nvPr/>
        </p:nvGrpSpPr>
        <p:grpSpPr bwMode="auto">
          <a:xfrm>
            <a:off x="1769660" y="1050459"/>
            <a:ext cx="8630536" cy="1089168"/>
            <a:chOff x="500034" y="306934"/>
            <a:chExt cx="6572296" cy="1246495"/>
          </a:xfrm>
        </p:grpSpPr>
        <p:sp>
          <p:nvSpPr>
            <p:cNvPr id="28" name="สี่เหลี่ยมผืนผ้า 27"/>
            <p:cNvSpPr/>
            <p:nvPr/>
          </p:nvSpPr>
          <p:spPr>
            <a:xfrm>
              <a:off x="500034" y="571480"/>
              <a:ext cx="6572296" cy="785818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dirty="0"/>
            </a:p>
          </p:txBody>
        </p:sp>
        <p:sp>
          <p:nvSpPr>
            <p:cNvPr id="29" name="TextBox 11"/>
            <p:cNvSpPr txBox="1">
              <a:spLocks noChangeArrowheads="1"/>
            </p:cNvSpPr>
            <p:nvPr/>
          </p:nvSpPr>
          <p:spPr bwMode="auto">
            <a:xfrm>
              <a:off x="625322" y="306934"/>
              <a:ext cx="2100255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9pPr>
            </a:lstStyle>
            <a:p>
              <a:pPr eaLnBrk="1" hangingPunct="1"/>
              <a:r>
                <a:rPr lang="th-TH" sz="7500" b="1" i="1" dirty="0">
                  <a:solidFill>
                    <a:schemeClr val="bg1"/>
                  </a:solidFill>
                  <a:latin typeface="TH Niramit AS" pitchFamily="2" charset="-34"/>
                  <a:cs typeface="TH Niramit AS" pitchFamily="2" charset="-34"/>
                </a:rPr>
                <a:t>สะสาง</a:t>
              </a:r>
            </a:p>
          </p:txBody>
        </p:sp>
      </p:grpSp>
      <p:grpSp>
        <p:nvGrpSpPr>
          <p:cNvPr id="30" name="กลุ่ม 15"/>
          <p:cNvGrpSpPr>
            <a:grpSpLocks/>
          </p:cNvGrpSpPr>
          <p:nvPr/>
        </p:nvGrpSpPr>
        <p:grpSpPr bwMode="auto">
          <a:xfrm>
            <a:off x="1211848" y="2077435"/>
            <a:ext cx="8905825" cy="1022570"/>
            <a:chOff x="500034" y="310090"/>
            <a:chExt cx="6572296" cy="1169551"/>
          </a:xfrm>
        </p:grpSpPr>
        <p:sp>
          <p:nvSpPr>
            <p:cNvPr id="31" name="สี่เหลี่ยมผืนผ้า 30"/>
            <p:cNvSpPr/>
            <p:nvPr/>
          </p:nvSpPr>
          <p:spPr>
            <a:xfrm>
              <a:off x="500034" y="571480"/>
              <a:ext cx="6572296" cy="78581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dirty="0"/>
            </a:p>
          </p:txBody>
        </p:sp>
        <p:sp>
          <p:nvSpPr>
            <p:cNvPr id="32" name="TextBox 19"/>
            <p:cNvSpPr txBox="1">
              <a:spLocks noChangeArrowheads="1"/>
            </p:cNvSpPr>
            <p:nvPr/>
          </p:nvSpPr>
          <p:spPr bwMode="auto">
            <a:xfrm>
              <a:off x="605062" y="310090"/>
              <a:ext cx="2098651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9pPr>
            </a:lstStyle>
            <a:p>
              <a:pPr eaLnBrk="1" hangingPunct="1"/>
              <a:r>
                <a:rPr lang="th-TH" sz="7000" b="1" i="1" dirty="0">
                  <a:solidFill>
                    <a:schemeClr val="bg1"/>
                  </a:solidFill>
                  <a:latin typeface="TH Niramit AS" pitchFamily="2" charset="-34"/>
                  <a:cs typeface="TH Niramit AS" pitchFamily="2" charset="-34"/>
                </a:rPr>
                <a:t>สะดวก</a:t>
              </a:r>
            </a:p>
          </p:txBody>
        </p:sp>
      </p:grpSp>
      <p:grpSp>
        <p:nvGrpSpPr>
          <p:cNvPr id="33" name="กลุ่ม 22"/>
          <p:cNvGrpSpPr>
            <a:grpSpLocks/>
          </p:cNvGrpSpPr>
          <p:nvPr/>
        </p:nvGrpSpPr>
        <p:grpSpPr bwMode="auto">
          <a:xfrm>
            <a:off x="2118893" y="3087887"/>
            <a:ext cx="8348016" cy="1062807"/>
            <a:chOff x="500034" y="277992"/>
            <a:chExt cx="6572296" cy="1215717"/>
          </a:xfrm>
        </p:grpSpPr>
        <p:sp>
          <p:nvSpPr>
            <p:cNvPr id="34" name="สี่เหลี่ยมผืนผ้า 33"/>
            <p:cNvSpPr/>
            <p:nvPr/>
          </p:nvSpPr>
          <p:spPr>
            <a:xfrm>
              <a:off x="500034" y="571480"/>
              <a:ext cx="6572296" cy="78581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dirty="0"/>
            </a:p>
          </p:txBody>
        </p:sp>
        <p:sp>
          <p:nvSpPr>
            <p:cNvPr id="35" name="TextBox 26"/>
            <p:cNvSpPr txBox="1">
              <a:spLocks noChangeArrowheads="1"/>
            </p:cNvSpPr>
            <p:nvPr/>
          </p:nvSpPr>
          <p:spPr bwMode="auto">
            <a:xfrm>
              <a:off x="603200" y="277992"/>
              <a:ext cx="2164375" cy="1215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9pPr>
            </a:lstStyle>
            <a:p>
              <a:pPr eaLnBrk="1" hangingPunct="1"/>
              <a:r>
                <a:rPr lang="th-TH" sz="7300" b="1" i="1" dirty="0">
                  <a:solidFill>
                    <a:schemeClr val="bg1"/>
                  </a:solidFill>
                  <a:latin typeface="TH Niramit AS" pitchFamily="2" charset="-34"/>
                  <a:cs typeface="TH Niramit AS" pitchFamily="2" charset="-34"/>
                </a:rPr>
                <a:t>สะอาด</a:t>
              </a:r>
            </a:p>
          </p:txBody>
        </p:sp>
      </p:grpSp>
      <p:grpSp>
        <p:nvGrpSpPr>
          <p:cNvPr id="36" name="กลุ่ม 29"/>
          <p:cNvGrpSpPr>
            <a:grpSpLocks/>
          </p:cNvGrpSpPr>
          <p:nvPr/>
        </p:nvGrpSpPr>
        <p:grpSpPr bwMode="auto">
          <a:xfrm>
            <a:off x="1121588" y="4317679"/>
            <a:ext cx="8348013" cy="923330"/>
            <a:chOff x="500034" y="464144"/>
            <a:chExt cx="6572296" cy="1056438"/>
          </a:xfrm>
        </p:grpSpPr>
        <p:sp>
          <p:nvSpPr>
            <p:cNvPr id="37" name="สี่เหลี่ยมผืนผ้า 36"/>
            <p:cNvSpPr/>
            <p:nvPr/>
          </p:nvSpPr>
          <p:spPr>
            <a:xfrm>
              <a:off x="500034" y="571480"/>
              <a:ext cx="6572296" cy="78581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dirty="0"/>
            </a:p>
          </p:txBody>
        </p:sp>
        <p:sp>
          <p:nvSpPr>
            <p:cNvPr id="38" name="TextBox 33"/>
            <p:cNvSpPr txBox="1">
              <a:spLocks noChangeArrowheads="1"/>
            </p:cNvSpPr>
            <p:nvPr/>
          </p:nvSpPr>
          <p:spPr bwMode="auto">
            <a:xfrm>
              <a:off x="714087" y="464144"/>
              <a:ext cx="2150745" cy="1056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9pPr>
            </a:lstStyle>
            <a:p>
              <a:pPr eaLnBrk="1" hangingPunct="1"/>
              <a:r>
                <a:rPr lang="th-TH" sz="5400" b="1" i="1" dirty="0">
                  <a:solidFill>
                    <a:schemeClr val="bg1"/>
                  </a:solidFill>
                  <a:latin typeface="TH Niramit AS" pitchFamily="2" charset="-34"/>
                  <a:cs typeface="TH Niramit AS" pitchFamily="2" charset="-34"/>
                </a:rPr>
                <a:t>สุขลักษณะ</a:t>
              </a:r>
            </a:p>
          </p:txBody>
        </p:sp>
      </p:grpSp>
      <p:grpSp>
        <p:nvGrpSpPr>
          <p:cNvPr id="39" name="กลุ่ม 36"/>
          <p:cNvGrpSpPr>
            <a:grpSpLocks/>
          </p:cNvGrpSpPr>
          <p:nvPr/>
        </p:nvGrpSpPr>
        <p:grpSpPr bwMode="auto">
          <a:xfrm>
            <a:off x="2129700" y="5388181"/>
            <a:ext cx="8348013" cy="753400"/>
            <a:chOff x="500034" y="512598"/>
            <a:chExt cx="6572296" cy="861774"/>
          </a:xfrm>
        </p:grpSpPr>
        <p:sp>
          <p:nvSpPr>
            <p:cNvPr id="40" name="สี่เหลี่ยมผืนผ้า 39"/>
            <p:cNvSpPr/>
            <p:nvPr/>
          </p:nvSpPr>
          <p:spPr>
            <a:xfrm>
              <a:off x="500034" y="571480"/>
              <a:ext cx="6572296" cy="785818"/>
            </a:xfrm>
            <a:prstGeom prst="rect">
              <a:avLst/>
            </a:prstGeom>
            <a:solidFill>
              <a:srgbClr val="CC66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dirty="0"/>
            </a:p>
          </p:txBody>
        </p:sp>
        <p:sp>
          <p:nvSpPr>
            <p:cNvPr id="41" name="TextBox 40"/>
            <p:cNvSpPr txBox="1">
              <a:spLocks noChangeArrowheads="1"/>
            </p:cNvSpPr>
            <p:nvPr/>
          </p:nvSpPr>
          <p:spPr bwMode="auto">
            <a:xfrm>
              <a:off x="817033" y="512598"/>
              <a:ext cx="2058577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9pPr>
            </a:lstStyle>
            <a:p>
              <a:pPr eaLnBrk="1" hangingPunct="1"/>
              <a:r>
                <a:rPr lang="th-TH" sz="5000" b="1" i="1" dirty="0">
                  <a:solidFill>
                    <a:schemeClr val="bg1"/>
                  </a:solidFill>
                  <a:latin typeface="TH Niramit AS" pitchFamily="2" charset="-34"/>
                  <a:cs typeface="TH Niramit AS" pitchFamily="2" charset="-34"/>
                </a:rPr>
                <a:t>สร้างนิสัย</a:t>
              </a:r>
            </a:p>
          </p:txBody>
        </p:sp>
      </p:grpSp>
      <p:pic>
        <p:nvPicPr>
          <p:cNvPr id="51" name="Picture 4" descr="http://training-nakhonnayok.cdd.go.th/wp-content/uploads/sites/148/2017/06/Logo2D-%E0%B8%81%E0%B8%A3%E0%B8%A1%E0%B8%81%E0%B8%B2%E0%B8%A3%E0%B8%9E%E0%B8%B1%E0%B8%92%E0%B8%99%E0%B8%B2%E0%B8%8A%E0%B8%B8%E0%B8%A1%E0%B8%8A%E0%B8%992560-byWasa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4" y="38807"/>
            <a:ext cx="1386643" cy="133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11"/>
          <p:cNvSpPr txBox="1">
            <a:spLocks noChangeArrowheads="1"/>
          </p:cNvSpPr>
          <p:nvPr/>
        </p:nvSpPr>
        <p:spPr bwMode="auto">
          <a:xfrm>
            <a:off x="4446253" y="1371410"/>
            <a:ext cx="47527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  <a:sym typeface="Wingdings" panose="05000000000000000000" pitchFamily="2" charset="2"/>
              </a:rPr>
              <a:t></a:t>
            </a:r>
            <a:r>
              <a:rPr lang="en-US" sz="3600" b="1" dirty="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</a:t>
            </a:r>
            <a:r>
              <a:rPr lang="th-TH" sz="3600" b="1" dirty="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มั่นใจว่ามีแต่ของที่จำเป็นเท่านั้น</a:t>
            </a:r>
            <a:endParaRPr lang="th-TH" sz="3600" b="1" i="1" dirty="0">
              <a:solidFill>
                <a:schemeClr val="bg1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53" name="TextBox 11"/>
          <p:cNvSpPr txBox="1">
            <a:spLocks noChangeArrowheads="1"/>
          </p:cNvSpPr>
          <p:nvPr/>
        </p:nvSpPr>
        <p:spPr bwMode="auto">
          <a:xfrm>
            <a:off x="3704368" y="2359384"/>
            <a:ext cx="63002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r>
              <a:rPr lang="en-US" sz="3200" b="1" dirty="0" smtClean="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  <a:sym typeface="Wingdings" panose="05000000000000000000" pitchFamily="2" charset="2"/>
              </a:rPr>
              <a:t></a:t>
            </a:r>
            <a:r>
              <a:rPr lang="en-US" sz="3200" b="1" dirty="0" smtClean="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</a:t>
            </a:r>
            <a:r>
              <a:rPr lang="th-TH" sz="3200" b="1" dirty="0" smtClean="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</a:t>
            </a:r>
            <a:r>
              <a:rPr lang="th-TH" sz="3200" b="1" dirty="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ที่สำหรับของทุกสิ่งและของทุกสิ่งอยู่ในที่</a:t>
            </a:r>
            <a:r>
              <a:rPr lang="th-TH" sz="3200" b="1" dirty="0" smtClean="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ของมัน</a:t>
            </a:r>
            <a:endParaRPr lang="en-US" sz="3200" dirty="0">
              <a:solidFill>
                <a:srgbClr val="0000CC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54" name="TextBox 11"/>
          <p:cNvSpPr txBox="1">
            <a:spLocks noChangeArrowheads="1"/>
          </p:cNvSpPr>
          <p:nvPr/>
        </p:nvSpPr>
        <p:spPr bwMode="auto">
          <a:xfrm>
            <a:off x="4197955" y="4456135"/>
            <a:ext cx="5249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r>
              <a:rPr lang="en-US" b="1" dirty="0" smtClean="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  <a:sym typeface="Wingdings" panose="05000000000000000000" pitchFamily="2" charset="2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  <a:sym typeface="Wingdings" panose="05000000000000000000" pitchFamily="2" charset="2"/>
              </a:rPr>
              <a:t></a:t>
            </a:r>
            <a:r>
              <a:rPr lang="en-US" sz="3200" b="1" dirty="0" smtClean="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</a:t>
            </a:r>
            <a:r>
              <a:rPr lang="th-TH" sz="3200" b="1" dirty="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กำหนดมาตรฐานและปรับปรุงให้ดีขึ้น</a:t>
            </a:r>
            <a:endParaRPr lang="en-US" sz="3200" dirty="0">
              <a:solidFill>
                <a:srgbClr val="0000CC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55" name="TextBox 11"/>
          <p:cNvSpPr txBox="1">
            <a:spLocks noChangeArrowheads="1"/>
          </p:cNvSpPr>
          <p:nvPr/>
        </p:nvSpPr>
        <p:spPr bwMode="auto">
          <a:xfrm>
            <a:off x="4816201" y="5517148"/>
            <a:ext cx="57280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r>
              <a:rPr lang="en-US" b="1" dirty="0" smtClean="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  <a:sym typeface="Wingdings" panose="05000000000000000000" pitchFamily="2" charset="2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  <a:sym typeface="Wingdings" panose="05000000000000000000" pitchFamily="2" charset="2"/>
              </a:rPr>
              <a:t></a:t>
            </a:r>
            <a:r>
              <a:rPr lang="en-US" sz="3200" b="1" dirty="0" smtClean="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</a:t>
            </a:r>
            <a:r>
              <a:rPr lang="th-TH" sz="3200" b="1" dirty="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การมีทัศนคติที่ดี เพื่อการทำงานเป็นทีม</a:t>
            </a:r>
            <a:endParaRPr lang="th-TH" sz="3200" dirty="0">
              <a:solidFill>
                <a:srgbClr val="0000CC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56" name="TextBox 11"/>
          <p:cNvSpPr txBox="1">
            <a:spLocks noChangeArrowheads="1"/>
          </p:cNvSpPr>
          <p:nvPr/>
        </p:nvSpPr>
        <p:spPr bwMode="auto">
          <a:xfrm>
            <a:off x="4682478" y="3376437"/>
            <a:ext cx="58053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r>
              <a:rPr lang="en-US" b="1" dirty="0" smtClean="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  <a:sym typeface="Wingdings" panose="05000000000000000000" pitchFamily="2" charset="2"/>
              </a:rPr>
              <a:t>   </a:t>
            </a:r>
            <a:r>
              <a:rPr lang="en-US" sz="3200" b="1" dirty="0" smtClean="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  <a:sym typeface="Wingdings" panose="05000000000000000000" pitchFamily="2" charset="2"/>
              </a:rPr>
              <a:t></a:t>
            </a:r>
            <a:r>
              <a:rPr lang="en-US" sz="3200" b="1" dirty="0" smtClean="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</a:t>
            </a:r>
            <a:r>
              <a:rPr lang="th-TH" sz="3200" b="1" dirty="0">
                <a:solidFill>
                  <a:srgbClr val="00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การทำความสะอาด คือ การตรวจสอบ</a:t>
            </a:r>
            <a:endParaRPr lang="en-US" sz="3200" dirty="0">
              <a:solidFill>
                <a:srgbClr val="0000CC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57" name="หัวใจ 56"/>
          <p:cNvSpPr/>
          <p:nvPr/>
        </p:nvSpPr>
        <p:spPr>
          <a:xfrm flipH="1">
            <a:off x="8670664" y="138769"/>
            <a:ext cx="2162926" cy="1797370"/>
          </a:xfrm>
          <a:prstGeom prst="heart">
            <a:avLst/>
          </a:prstGeom>
          <a:solidFill>
            <a:srgbClr val="FF99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หัวใจ 5 ส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3590" y="0"/>
            <a:ext cx="1347129" cy="1613647"/>
          </a:xfrm>
          <a:prstGeom prst="rect">
            <a:avLst/>
          </a:prstGeom>
        </p:spPr>
      </p:pic>
      <p:pic>
        <p:nvPicPr>
          <p:cNvPr id="2049" name="รูปภาพ 204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6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38" y="2211833"/>
            <a:ext cx="650548" cy="738248"/>
          </a:xfrm>
          <a:prstGeom prst="rect">
            <a:avLst/>
          </a:prstGeom>
        </p:spPr>
      </p:pic>
      <p:pic>
        <p:nvPicPr>
          <p:cNvPr id="2051" name="รูปภาพ 205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5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851" y="3239427"/>
            <a:ext cx="705896" cy="902143"/>
          </a:xfrm>
          <a:prstGeom prst="rect">
            <a:avLst/>
          </a:prstGeom>
        </p:spPr>
      </p:pic>
      <p:pic>
        <p:nvPicPr>
          <p:cNvPr id="2052" name="รูปภาพ 205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1" y="4313924"/>
            <a:ext cx="802120" cy="881939"/>
          </a:xfrm>
          <a:prstGeom prst="rect">
            <a:avLst/>
          </a:prstGeom>
        </p:spPr>
      </p:pic>
      <p:pic>
        <p:nvPicPr>
          <p:cNvPr id="2053" name="รูปภาพ 205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68" b="100000" l="0" r="98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36" y="5342927"/>
            <a:ext cx="790901" cy="828369"/>
          </a:xfrm>
          <a:prstGeom prst="rect">
            <a:avLst/>
          </a:prstGeom>
        </p:spPr>
      </p:pic>
      <p:pic>
        <p:nvPicPr>
          <p:cNvPr id="2055" name="รูปภาพ 205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13" b="100000" l="0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800" y="1172583"/>
            <a:ext cx="775787" cy="904779"/>
          </a:xfrm>
          <a:prstGeom prst="rect">
            <a:avLst/>
          </a:prstGeom>
        </p:spPr>
      </p:pic>
      <p:sp>
        <p:nvSpPr>
          <p:cNvPr id="2" name="ปุ่มปฏิบัติการ: หน้าแรก 1">
            <a:hlinkClick r:id="rId17" action="ppaction://hlinksldjump" highlightClick="1"/>
          </p:cNvPr>
          <p:cNvSpPr/>
          <p:nvPr/>
        </p:nvSpPr>
        <p:spPr>
          <a:xfrm>
            <a:off x="10544213" y="6510251"/>
            <a:ext cx="428587" cy="35850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162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สี่เหลี่ยมผืนผ้ามุมมน 207"/>
          <p:cNvSpPr/>
          <p:nvPr/>
        </p:nvSpPr>
        <p:spPr>
          <a:xfrm>
            <a:off x="1629986" y="3948962"/>
            <a:ext cx="4445865" cy="236755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210" name="สี่เหลี่ยมผืนผ้ามุมมน 209"/>
          <p:cNvSpPr/>
          <p:nvPr/>
        </p:nvSpPr>
        <p:spPr>
          <a:xfrm>
            <a:off x="1629987" y="1232907"/>
            <a:ext cx="4608912" cy="225901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209" name="สี่เหลี่ยมผืนผ้ามุมมน 208"/>
          <p:cNvSpPr/>
          <p:nvPr/>
        </p:nvSpPr>
        <p:spPr>
          <a:xfrm>
            <a:off x="6442956" y="3958572"/>
            <a:ext cx="4615902" cy="23579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6711003" y="1295121"/>
            <a:ext cx="4334652" cy="219035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4" name="TextBox 46"/>
          <p:cNvSpPr txBox="1"/>
          <p:nvPr/>
        </p:nvSpPr>
        <p:spPr>
          <a:xfrm>
            <a:off x="2669597" y="243639"/>
            <a:ext cx="76113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กำหนด</a:t>
            </a:r>
            <a:r>
              <a:rPr lang="th-TH" sz="40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มาตรการที่ข้าราชการ</a:t>
            </a:r>
            <a:r>
              <a:rPr lang="th-TH" sz="4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และ</a:t>
            </a:r>
            <a:r>
              <a:rPr lang="th-TH" sz="40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เจ้าหน้าที่ต้องปฏิบัติ</a:t>
            </a:r>
            <a:endParaRPr lang="th-TH" sz="40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grpSp>
        <p:nvGrpSpPr>
          <p:cNvPr id="22" name="กลุ่ม 21"/>
          <p:cNvGrpSpPr/>
          <p:nvPr/>
        </p:nvGrpSpPr>
        <p:grpSpPr>
          <a:xfrm>
            <a:off x="1525150" y="1117212"/>
            <a:ext cx="10304574" cy="5373446"/>
            <a:chOff x="1585048" y="488239"/>
            <a:chExt cx="8339210" cy="5373446"/>
          </a:xfrm>
        </p:grpSpPr>
        <p:grpSp>
          <p:nvGrpSpPr>
            <p:cNvPr id="23" name="กลุ่ม 22"/>
            <p:cNvGrpSpPr/>
            <p:nvPr/>
          </p:nvGrpSpPr>
          <p:grpSpPr>
            <a:xfrm>
              <a:off x="1599188" y="524925"/>
              <a:ext cx="3885508" cy="2463178"/>
              <a:chOff x="734001" y="439828"/>
              <a:chExt cx="4952178" cy="3154524"/>
            </a:xfrm>
          </p:grpSpPr>
          <p:grpSp>
            <p:nvGrpSpPr>
              <p:cNvPr id="175" name="กลุ่ม 174"/>
              <p:cNvGrpSpPr/>
              <p:nvPr/>
            </p:nvGrpSpPr>
            <p:grpSpPr>
              <a:xfrm>
                <a:off x="4099027" y="819910"/>
                <a:ext cx="1275678" cy="755239"/>
                <a:chOff x="7342988" y="199511"/>
                <a:chExt cx="1450620" cy="963967"/>
              </a:xfrm>
            </p:grpSpPr>
            <p:grpSp>
              <p:nvGrpSpPr>
                <p:cNvPr id="181" name="กลุ่ม 180"/>
                <p:cNvGrpSpPr/>
                <p:nvPr/>
              </p:nvGrpSpPr>
              <p:grpSpPr>
                <a:xfrm rot="20007141">
                  <a:off x="7616794" y="263394"/>
                  <a:ext cx="919089" cy="900084"/>
                  <a:chOff x="1656106" y="58214"/>
                  <a:chExt cx="6137182" cy="4940108"/>
                </a:xfrm>
              </p:grpSpPr>
              <p:grpSp>
                <p:nvGrpSpPr>
                  <p:cNvPr id="188" name="กลุ่ม 187"/>
                  <p:cNvGrpSpPr/>
                  <p:nvPr/>
                </p:nvGrpSpPr>
                <p:grpSpPr>
                  <a:xfrm>
                    <a:off x="3602679" y="1998854"/>
                    <a:ext cx="4005892" cy="1742041"/>
                    <a:chOff x="3800272" y="1076047"/>
                    <a:chExt cx="4005892" cy="1742041"/>
                  </a:xfrm>
                </p:grpSpPr>
                <p:sp>
                  <p:nvSpPr>
                    <p:cNvPr id="205" name="สามเหลี่ยมหน้าจั่ว 204"/>
                    <p:cNvSpPr/>
                    <p:nvPr/>
                  </p:nvSpPr>
                  <p:spPr>
                    <a:xfrm rot="13877308">
                      <a:off x="5139697" y="-263378"/>
                      <a:ext cx="841055" cy="3519906"/>
                    </a:xfrm>
                    <a:prstGeom prst="triangl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206" name="สามเหลี่ยมหน้าจั่ว 205"/>
                    <p:cNvSpPr/>
                    <p:nvPr/>
                  </p:nvSpPr>
                  <p:spPr>
                    <a:xfrm rot="14432775">
                      <a:off x="5447180" y="210969"/>
                      <a:ext cx="841055" cy="3553912"/>
                    </a:xfrm>
                    <a:prstGeom prst="triangle">
                      <a:avLst>
                        <a:gd name="adj" fmla="val 81719"/>
                      </a:avLst>
                    </a:prstGeom>
                    <a:solidFill>
                      <a:srgbClr val="92D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207" name="สามเหลี่ยมหน้าจั่ว 206"/>
                    <p:cNvSpPr/>
                    <p:nvPr/>
                  </p:nvSpPr>
                  <p:spPr>
                    <a:xfrm rot="15295422">
                      <a:off x="5556053" y="567978"/>
                      <a:ext cx="841055" cy="3659166"/>
                    </a:xfrm>
                    <a:prstGeom prst="triangle">
                      <a:avLst>
                        <a:gd name="adj" fmla="val 81719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</p:grpSp>
              <p:grpSp>
                <p:nvGrpSpPr>
                  <p:cNvPr id="189" name="กลุ่ม 188"/>
                  <p:cNvGrpSpPr/>
                  <p:nvPr/>
                </p:nvGrpSpPr>
                <p:grpSpPr>
                  <a:xfrm rot="2429112">
                    <a:off x="3614703" y="3256281"/>
                    <a:ext cx="4178585" cy="1742041"/>
                    <a:chOff x="5020213" y="3279222"/>
                    <a:chExt cx="4005892" cy="1742041"/>
                  </a:xfrm>
                </p:grpSpPr>
                <p:sp>
                  <p:nvSpPr>
                    <p:cNvPr id="202" name="สามเหลี่ยมหน้าจั่ว 201"/>
                    <p:cNvSpPr/>
                    <p:nvPr/>
                  </p:nvSpPr>
                  <p:spPr>
                    <a:xfrm rot="13877308">
                      <a:off x="6359638" y="1939797"/>
                      <a:ext cx="841055" cy="3519906"/>
                    </a:xfrm>
                    <a:prstGeom prst="triangl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203" name="สามเหลี่ยมหน้าจั่ว 202"/>
                    <p:cNvSpPr/>
                    <p:nvPr/>
                  </p:nvSpPr>
                  <p:spPr>
                    <a:xfrm rot="14432775">
                      <a:off x="6667121" y="2414144"/>
                      <a:ext cx="841055" cy="3553912"/>
                    </a:xfrm>
                    <a:prstGeom prst="triangle">
                      <a:avLst>
                        <a:gd name="adj" fmla="val 81719"/>
                      </a:avLst>
                    </a:prstGeom>
                    <a:solidFill>
                      <a:srgbClr val="92D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204" name="สามเหลี่ยมหน้าจั่ว 203"/>
                    <p:cNvSpPr/>
                    <p:nvPr/>
                  </p:nvSpPr>
                  <p:spPr>
                    <a:xfrm rot="15295422">
                      <a:off x="6775994" y="2771153"/>
                      <a:ext cx="841055" cy="3659166"/>
                    </a:xfrm>
                    <a:prstGeom prst="triangle">
                      <a:avLst>
                        <a:gd name="adj" fmla="val 81719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</p:grpSp>
              <p:grpSp>
                <p:nvGrpSpPr>
                  <p:cNvPr id="190" name="กลุ่ม 189"/>
                  <p:cNvGrpSpPr/>
                  <p:nvPr/>
                </p:nvGrpSpPr>
                <p:grpSpPr>
                  <a:xfrm rot="14273802">
                    <a:off x="716034" y="1772894"/>
                    <a:ext cx="3622186" cy="1742041"/>
                    <a:chOff x="3952672" y="1228447"/>
                    <a:chExt cx="4005892" cy="1742041"/>
                  </a:xfrm>
                </p:grpSpPr>
                <p:sp>
                  <p:nvSpPr>
                    <p:cNvPr id="199" name="สามเหลี่ยมหน้าจั่ว 198"/>
                    <p:cNvSpPr/>
                    <p:nvPr/>
                  </p:nvSpPr>
                  <p:spPr>
                    <a:xfrm rot="13877308">
                      <a:off x="5292097" y="-110978"/>
                      <a:ext cx="841055" cy="3519906"/>
                    </a:xfrm>
                    <a:prstGeom prst="triangl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200" name="สามเหลี่ยมหน้าจั่ว 199"/>
                    <p:cNvSpPr/>
                    <p:nvPr/>
                  </p:nvSpPr>
                  <p:spPr>
                    <a:xfrm rot="14432775">
                      <a:off x="5599580" y="363369"/>
                      <a:ext cx="841055" cy="3553912"/>
                    </a:xfrm>
                    <a:prstGeom prst="triangle">
                      <a:avLst>
                        <a:gd name="adj" fmla="val 81719"/>
                      </a:avLst>
                    </a:prstGeom>
                    <a:solidFill>
                      <a:srgbClr val="92D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201" name="สามเหลี่ยมหน้าจั่ว 200"/>
                    <p:cNvSpPr/>
                    <p:nvPr/>
                  </p:nvSpPr>
                  <p:spPr>
                    <a:xfrm rot="15295422">
                      <a:off x="5708453" y="720378"/>
                      <a:ext cx="841055" cy="3659166"/>
                    </a:xfrm>
                    <a:prstGeom prst="triangle">
                      <a:avLst>
                        <a:gd name="adj" fmla="val 81719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</p:grpSp>
              <p:grpSp>
                <p:nvGrpSpPr>
                  <p:cNvPr id="191" name="กลุ่ม 190"/>
                  <p:cNvGrpSpPr/>
                  <p:nvPr/>
                </p:nvGrpSpPr>
                <p:grpSpPr>
                  <a:xfrm rot="19115142">
                    <a:off x="2778008" y="1125885"/>
                    <a:ext cx="3827987" cy="1742041"/>
                    <a:chOff x="3800272" y="1076047"/>
                    <a:chExt cx="4005892" cy="1742041"/>
                  </a:xfrm>
                </p:grpSpPr>
                <p:sp>
                  <p:nvSpPr>
                    <p:cNvPr id="196" name="สามเหลี่ยมหน้าจั่ว 195"/>
                    <p:cNvSpPr/>
                    <p:nvPr/>
                  </p:nvSpPr>
                  <p:spPr>
                    <a:xfrm rot="13877308">
                      <a:off x="5139697" y="-263378"/>
                      <a:ext cx="841055" cy="3519906"/>
                    </a:xfrm>
                    <a:prstGeom prst="triangl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197" name="สามเหลี่ยมหน้าจั่ว 196"/>
                    <p:cNvSpPr/>
                    <p:nvPr/>
                  </p:nvSpPr>
                  <p:spPr>
                    <a:xfrm rot="14432775">
                      <a:off x="5447180" y="210969"/>
                      <a:ext cx="841055" cy="3553912"/>
                    </a:xfrm>
                    <a:prstGeom prst="triangle">
                      <a:avLst>
                        <a:gd name="adj" fmla="val 81719"/>
                      </a:avLst>
                    </a:prstGeom>
                    <a:solidFill>
                      <a:srgbClr val="92D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198" name="สามเหลี่ยมหน้าจั่ว 197"/>
                    <p:cNvSpPr/>
                    <p:nvPr/>
                  </p:nvSpPr>
                  <p:spPr>
                    <a:xfrm rot="15295422">
                      <a:off x="5556053" y="567978"/>
                      <a:ext cx="841055" cy="3659166"/>
                    </a:xfrm>
                    <a:prstGeom prst="triangle">
                      <a:avLst>
                        <a:gd name="adj" fmla="val 81719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</p:grpSp>
              <p:grpSp>
                <p:nvGrpSpPr>
                  <p:cNvPr id="192" name="กลุ่ม 191"/>
                  <p:cNvGrpSpPr/>
                  <p:nvPr/>
                </p:nvGrpSpPr>
                <p:grpSpPr>
                  <a:xfrm rot="16668398">
                    <a:off x="1606637" y="1065171"/>
                    <a:ext cx="3755955" cy="1742041"/>
                    <a:chOff x="3800272" y="1076047"/>
                    <a:chExt cx="4005892" cy="1742041"/>
                  </a:xfrm>
                </p:grpSpPr>
                <p:sp>
                  <p:nvSpPr>
                    <p:cNvPr id="193" name="สามเหลี่ยมหน้าจั่ว 192"/>
                    <p:cNvSpPr/>
                    <p:nvPr/>
                  </p:nvSpPr>
                  <p:spPr>
                    <a:xfrm rot="13877308">
                      <a:off x="5139697" y="-263378"/>
                      <a:ext cx="841055" cy="3519906"/>
                    </a:xfrm>
                    <a:prstGeom prst="triangl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194" name="สามเหลี่ยมหน้าจั่ว 193"/>
                    <p:cNvSpPr/>
                    <p:nvPr/>
                  </p:nvSpPr>
                  <p:spPr>
                    <a:xfrm rot="14432775">
                      <a:off x="5447180" y="210969"/>
                      <a:ext cx="841055" cy="3553912"/>
                    </a:xfrm>
                    <a:prstGeom prst="triangle">
                      <a:avLst>
                        <a:gd name="adj" fmla="val 81719"/>
                      </a:avLst>
                    </a:prstGeom>
                    <a:solidFill>
                      <a:srgbClr val="92D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195" name="สามเหลี่ยมหน้าจั่ว 194"/>
                    <p:cNvSpPr/>
                    <p:nvPr/>
                  </p:nvSpPr>
                  <p:spPr>
                    <a:xfrm rot="15295422">
                      <a:off x="5556053" y="567978"/>
                      <a:ext cx="841055" cy="3659166"/>
                    </a:xfrm>
                    <a:prstGeom prst="triangle">
                      <a:avLst>
                        <a:gd name="adj" fmla="val 81719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</p:grpSp>
            </p:grpSp>
            <p:sp>
              <p:nvSpPr>
                <p:cNvPr id="182" name="TextBox 56"/>
                <p:cNvSpPr txBox="1"/>
                <p:nvPr/>
              </p:nvSpPr>
              <p:spPr>
                <a:xfrm>
                  <a:off x="7678099" y="386085"/>
                  <a:ext cx="1115509" cy="7426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b="1" dirty="0">
                      <a:solidFill>
                        <a:srgbClr val="0000CC"/>
                      </a:solidFill>
                      <a:latin typeface="Angsana New" pitchFamily="18" charset="-34"/>
                      <a:cs typeface="Angsana New" pitchFamily="18" charset="-34"/>
                    </a:rPr>
                    <a:t>๕ ส</a:t>
                  </a:r>
                  <a:r>
                    <a:rPr lang="th-TH" dirty="0">
                      <a:solidFill>
                        <a:srgbClr val="0000CC"/>
                      </a:solidFill>
                      <a:latin typeface="Wingdings 3" pitchFamily="18" charset="2"/>
                    </a:rPr>
                    <a:t>.</a:t>
                  </a:r>
                </a:p>
              </p:txBody>
            </p:sp>
            <p:sp>
              <p:nvSpPr>
                <p:cNvPr id="183" name="ดาว 5 แฉก 182"/>
                <p:cNvSpPr/>
                <p:nvPr/>
              </p:nvSpPr>
              <p:spPr>
                <a:xfrm>
                  <a:off x="7482437" y="361200"/>
                  <a:ext cx="142042" cy="155981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4" name="ดาว 5 แฉก 183"/>
                <p:cNvSpPr/>
                <p:nvPr/>
              </p:nvSpPr>
              <p:spPr>
                <a:xfrm>
                  <a:off x="8389345" y="341510"/>
                  <a:ext cx="142042" cy="155981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5" name="ดาว 5 แฉก 184"/>
                <p:cNvSpPr/>
                <p:nvPr/>
              </p:nvSpPr>
              <p:spPr>
                <a:xfrm>
                  <a:off x="8639715" y="694901"/>
                  <a:ext cx="142042" cy="155981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6" name="ดาว 5 แฉก 185"/>
                <p:cNvSpPr/>
                <p:nvPr/>
              </p:nvSpPr>
              <p:spPr>
                <a:xfrm>
                  <a:off x="7342988" y="772892"/>
                  <a:ext cx="142042" cy="155981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7" name="ดาว 5 แฉก 186"/>
                <p:cNvSpPr/>
                <p:nvPr/>
              </p:nvSpPr>
              <p:spPr>
                <a:xfrm>
                  <a:off x="7944029" y="199511"/>
                  <a:ext cx="142042" cy="155981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76" name="สี่เหลี่ยมผืนผ้า 175"/>
              <p:cNvSpPr/>
              <p:nvPr/>
            </p:nvSpPr>
            <p:spPr>
              <a:xfrm>
                <a:off x="734001" y="439828"/>
                <a:ext cx="4952178" cy="3154524"/>
              </a:xfrm>
              <a:prstGeom prst="rect">
                <a:avLst/>
              </a:prstGeom>
              <a:noFill/>
              <a:ln w="69850" cmpd="sng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th-TH"/>
              </a:p>
            </p:txBody>
          </p:sp>
        </p:grpSp>
        <p:sp>
          <p:nvSpPr>
            <p:cNvPr id="24" name="สี่เหลี่ยมผืนผ้า 23"/>
            <p:cNvSpPr/>
            <p:nvPr/>
          </p:nvSpPr>
          <p:spPr>
            <a:xfrm>
              <a:off x="1817456" y="521798"/>
              <a:ext cx="3631616" cy="2185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th-TH" sz="4400" b="1" dirty="0">
                <a:latin typeface="TH SarabunIT๙" pitchFamily="34" charset="-34"/>
                <a:cs typeface="TH SarabunIT๙" pitchFamily="34" charset="-34"/>
              </a:endParaRPr>
            </a:p>
            <a:p>
              <a:pPr>
                <a:defRPr/>
              </a:pPr>
              <a:r>
                <a:rPr lang="th-TH" sz="2400" b="1" dirty="0" smtClean="0">
                  <a:solidFill>
                    <a:srgbClr val="7030A0"/>
                  </a:solidFill>
                  <a:latin typeface="TH SarabunIT๙" pitchFamily="34" charset="-34"/>
                  <a:cs typeface="TH SarabunIT๙" pitchFamily="34" charset="-34"/>
                </a:rPr>
                <a:t>  </a:t>
              </a:r>
              <a:r>
                <a:rPr lang="th-TH" sz="1700" b="1" dirty="0" smtClean="0">
                  <a:solidFill>
                    <a:srgbClr val="7030A0"/>
                  </a:solidFill>
                  <a:latin typeface="TH SarabunIT๙" pitchFamily="34" charset="-34"/>
                  <a:cs typeface="TH SarabunIT๙" pitchFamily="34" charset="-34"/>
                </a:rPr>
                <a:t>คือ การ</a:t>
              </a:r>
              <a:r>
                <a:rPr lang="th-TH" sz="1700" b="1" dirty="0">
                  <a:solidFill>
                    <a:srgbClr val="7030A0"/>
                  </a:solidFill>
                  <a:latin typeface="TH SarabunIT๙" pitchFamily="34" charset="-34"/>
                  <a:cs typeface="TH SarabunIT๙" pitchFamily="34" charset="-34"/>
                </a:rPr>
                <a:t>สร้างนิสัยในการมีจิตสำนึก ทัศนคติที่</a:t>
              </a:r>
              <a:r>
                <a:rPr lang="th-TH" sz="1700" b="1" dirty="0" smtClean="0">
                  <a:solidFill>
                    <a:srgbClr val="7030A0"/>
                  </a:solidFill>
                  <a:latin typeface="TH SarabunIT๙" pitchFamily="34" charset="-34"/>
                  <a:cs typeface="TH SarabunIT๙" pitchFamily="34" charset="-34"/>
                </a:rPr>
                <a:t>ดีในการปฏิบัติงาน</a:t>
              </a:r>
              <a:r>
                <a:rPr lang="th-TH" sz="1700" b="1" dirty="0">
                  <a:solidFill>
                    <a:srgbClr val="7030A0"/>
                  </a:solidFill>
                  <a:latin typeface="TH SarabunIT๙" pitchFamily="34" charset="-34"/>
                  <a:cs typeface="TH SarabunIT๙" pitchFamily="34" charset="-34"/>
                </a:rPr>
                <a:t>ตามระเบียบและข้อบังคับอย่างเคร่งครัด </a:t>
              </a:r>
              <a:r>
                <a:rPr lang="th-TH" sz="1700" b="1" dirty="0" smtClean="0">
                  <a:solidFill>
                    <a:srgbClr val="7030A0"/>
                  </a:solidFill>
                  <a:latin typeface="TH SarabunIT๙" pitchFamily="34" charset="-34"/>
                  <a:cs typeface="TH SarabunIT๙" pitchFamily="34" charset="-34"/>
                </a:rPr>
                <a:t>รวมทั้ง</a:t>
              </a:r>
            </a:p>
            <a:p>
              <a:pPr>
                <a:defRPr/>
              </a:pPr>
              <a:r>
                <a:rPr lang="th-TH" sz="1700" b="1" dirty="0" smtClean="0">
                  <a:solidFill>
                    <a:srgbClr val="7030A0"/>
                  </a:solidFill>
                  <a:latin typeface="TH SarabunIT๙" pitchFamily="34" charset="-34"/>
                  <a:cs typeface="TH SarabunIT๙" pitchFamily="34" charset="-34"/>
                </a:rPr>
                <a:t>อบรมให้ปรับปรุงสถานที่ทำงาน</a:t>
              </a:r>
              <a:endParaRPr lang="th-TH" sz="1700" b="1" dirty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endParaRPr>
            </a:p>
            <a:p>
              <a:pPr>
                <a:defRPr/>
              </a:pPr>
              <a:r>
                <a:rPr lang="en-US" sz="1700" b="1" dirty="0" smtClean="0">
                  <a:solidFill>
                    <a:srgbClr val="7030A0"/>
                  </a:solidFill>
                  <a:latin typeface="TH SarabunIT๙" pitchFamily="34" charset="-34"/>
                  <a:cs typeface="TH SarabunIT๙" pitchFamily="34" charset="-34"/>
                </a:rPr>
                <a:t>   1</a:t>
              </a:r>
              <a:r>
                <a:rPr lang="en-US" sz="1700" b="1" dirty="0">
                  <a:solidFill>
                    <a:srgbClr val="7030A0"/>
                  </a:solidFill>
                  <a:latin typeface="TH SarabunIT๙" pitchFamily="34" charset="-34"/>
                  <a:cs typeface="TH SarabunIT๙" pitchFamily="34" charset="-34"/>
                </a:rPr>
                <a:t>. </a:t>
              </a:r>
              <a:r>
                <a:rPr lang="th-TH" sz="1700" b="1" dirty="0" smtClean="0">
                  <a:solidFill>
                    <a:srgbClr val="7030A0"/>
                  </a:solidFill>
                  <a:latin typeface="TH SarabunIT๙" pitchFamily="34" charset="-34"/>
                  <a:cs typeface="TH SarabunIT๙" pitchFamily="34" charset="-34"/>
                </a:rPr>
                <a:t>วัดประสิทธิผล</a:t>
              </a:r>
              <a:r>
                <a:rPr lang="th-TH" sz="1700" b="1" dirty="0" err="1" smtClean="0">
                  <a:solidFill>
                    <a:srgbClr val="7030A0"/>
                  </a:solidFill>
                  <a:latin typeface="TH SarabunIT๙" pitchFamily="34" charset="-34"/>
                  <a:cs typeface="TH SarabunIT๙" pitchFamily="34" charset="-34"/>
                </a:rPr>
                <a:t>การ</a:t>
              </a:r>
              <a:r>
                <a:rPr lang="th-TH" sz="1700" b="1" dirty="0" err="1">
                  <a:solidFill>
                    <a:srgbClr val="7030A0"/>
                  </a:solidFill>
                  <a:latin typeface="TH SarabunIT๙" pitchFamily="34" charset="-34"/>
                  <a:cs typeface="TH SarabunIT๙" pitchFamily="34" charset="-34"/>
                </a:rPr>
                <a:t>ทำ</a:t>
              </a:r>
              <a:r>
                <a:rPr lang="th-TH" sz="1700" b="1" dirty="0">
                  <a:solidFill>
                    <a:srgbClr val="7030A0"/>
                  </a:solidFill>
                  <a:latin typeface="TH SarabunIT๙" pitchFamily="34" charset="-34"/>
                  <a:cs typeface="TH SarabunIT๙" pitchFamily="34" charset="-34"/>
                </a:rPr>
                <a:t> </a:t>
              </a:r>
              <a:r>
                <a:rPr lang="th-TH" sz="1700" b="1" dirty="0" smtClean="0">
                  <a:solidFill>
                    <a:srgbClr val="7030A0"/>
                  </a:solidFill>
                  <a:latin typeface="TH SarabunIT๙" pitchFamily="34" charset="-34"/>
                  <a:cs typeface="TH SarabunIT๙" pitchFamily="34" charset="-34"/>
                </a:rPr>
                <a:t>5 ส</a:t>
              </a:r>
              <a:endParaRPr lang="th-TH" sz="1700" b="1" dirty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endParaRPr>
            </a:p>
            <a:p>
              <a:pPr>
                <a:defRPr/>
              </a:pPr>
              <a:r>
                <a:rPr lang="th-TH" sz="1700" b="1" dirty="0">
                  <a:solidFill>
                    <a:srgbClr val="7030A0"/>
                  </a:solidFill>
                  <a:latin typeface="TH SarabunIT๙" pitchFamily="34" charset="-34"/>
                  <a:cs typeface="TH SarabunIT๙" pitchFamily="34" charset="-34"/>
                </a:rPr>
                <a:t>   </a:t>
              </a:r>
              <a:r>
                <a:rPr lang="th-TH" sz="1700" b="1" dirty="0" smtClean="0">
                  <a:solidFill>
                    <a:srgbClr val="7030A0"/>
                  </a:solidFill>
                  <a:latin typeface="TH SarabunIT๙" pitchFamily="34" charset="-34"/>
                  <a:cs typeface="TH SarabunIT๙" pitchFamily="34" charset="-34"/>
                </a:rPr>
                <a:t>2. เปรียบเทียบภาพก่อนทำ</a:t>
              </a:r>
              <a:r>
                <a:rPr lang="th-TH" sz="1700" b="1" dirty="0">
                  <a:solidFill>
                    <a:srgbClr val="7030A0"/>
                  </a:solidFill>
                  <a:latin typeface="TH SarabunIT๙" pitchFamily="34" charset="-34"/>
                  <a:cs typeface="TH SarabunIT๙" pitchFamily="34" charset="-34"/>
                </a:rPr>
                <a:t>-</a:t>
              </a:r>
              <a:r>
                <a:rPr lang="th-TH" sz="1700" b="1" dirty="0" smtClean="0">
                  <a:solidFill>
                    <a:srgbClr val="7030A0"/>
                  </a:solidFill>
                  <a:latin typeface="TH SarabunIT๙" pitchFamily="34" charset="-34"/>
                  <a:cs typeface="TH SarabunIT๙" pitchFamily="34" charset="-34"/>
                </a:rPr>
                <a:t>หลังทำ 5 ส</a:t>
              </a:r>
              <a:endParaRPr lang="th-TH" sz="17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IT๙" pitchFamily="34" charset="-34"/>
                <a:cs typeface="TH SarabunIT๙" pitchFamily="34" charset="-34"/>
              </a:endParaRPr>
            </a:p>
          </p:txBody>
        </p:sp>
        <p:sp>
          <p:nvSpPr>
            <p:cNvPr id="25" name="กล่องข้อความ 24"/>
            <p:cNvSpPr txBox="1"/>
            <p:nvPr/>
          </p:nvSpPr>
          <p:spPr>
            <a:xfrm>
              <a:off x="1921030" y="528468"/>
              <a:ext cx="218681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60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H SarabunIT๙" pitchFamily="34" charset="-34"/>
                  <a:cs typeface="TH SarabunIT๙" pitchFamily="34" charset="-34"/>
                </a:rPr>
                <a:t>สร้างนิสัย</a:t>
              </a:r>
              <a:endParaRPr lang="th-TH" sz="5400" dirty="0"/>
            </a:p>
          </p:txBody>
        </p:sp>
        <p:grpSp>
          <p:nvGrpSpPr>
            <p:cNvPr id="26" name="กลุ่ม 25"/>
            <p:cNvGrpSpPr/>
            <p:nvPr/>
          </p:nvGrpSpPr>
          <p:grpSpPr>
            <a:xfrm>
              <a:off x="5475236" y="3190339"/>
              <a:ext cx="3965881" cy="2671345"/>
              <a:chOff x="5683806" y="3706513"/>
              <a:chExt cx="4608512" cy="3275716"/>
            </a:xfrm>
          </p:grpSpPr>
          <p:grpSp>
            <p:nvGrpSpPr>
              <p:cNvPr id="139" name="กลุ่ม 138"/>
              <p:cNvGrpSpPr/>
              <p:nvPr/>
            </p:nvGrpSpPr>
            <p:grpSpPr>
              <a:xfrm>
                <a:off x="5683806" y="3706513"/>
                <a:ext cx="4608512" cy="3275716"/>
                <a:chOff x="611560" y="620687"/>
                <a:chExt cx="4952178" cy="3275716"/>
              </a:xfrm>
            </p:grpSpPr>
            <p:grpSp>
              <p:nvGrpSpPr>
                <p:cNvPr id="142" name="กลุ่ม 141"/>
                <p:cNvGrpSpPr/>
                <p:nvPr/>
              </p:nvGrpSpPr>
              <p:grpSpPr>
                <a:xfrm>
                  <a:off x="4099027" y="819910"/>
                  <a:ext cx="1275678" cy="755239"/>
                  <a:chOff x="7342988" y="199511"/>
                  <a:chExt cx="1450620" cy="963967"/>
                </a:xfrm>
              </p:grpSpPr>
              <p:grpSp>
                <p:nvGrpSpPr>
                  <p:cNvPr id="148" name="กลุ่ม 147"/>
                  <p:cNvGrpSpPr/>
                  <p:nvPr/>
                </p:nvGrpSpPr>
                <p:grpSpPr>
                  <a:xfrm rot="20007141">
                    <a:off x="7616794" y="263394"/>
                    <a:ext cx="919089" cy="900084"/>
                    <a:chOff x="1656106" y="58214"/>
                    <a:chExt cx="6137182" cy="4940108"/>
                  </a:xfrm>
                </p:grpSpPr>
                <p:grpSp>
                  <p:nvGrpSpPr>
                    <p:cNvPr id="155" name="กลุ่ม 154"/>
                    <p:cNvGrpSpPr/>
                    <p:nvPr/>
                  </p:nvGrpSpPr>
                  <p:grpSpPr>
                    <a:xfrm>
                      <a:off x="3602679" y="1998854"/>
                      <a:ext cx="4005892" cy="1742041"/>
                      <a:chOff x="3800272" y="1076047"/>
                      <a:chExt cx="4005892" cy="1742041"/>
                    </a:xfrm>
                  </p:grpSpPr>
                  <p:sp>
                    <p:nvSpPr>
                      <p:cNvPr id="172" name="สามเหลี่ยมหน้าจั่ว 171"/>
                      <p:cNvSpPr/>
                      <p:nvPr/>
                    </p:nvSpPr>
                    <p:spPr>
                      <a:xfrm rot="13877308">
                        <a:off x="5139697" y="-263378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173" name="สามเหลี่ยมหน้าจั่ว 172"/>
                      <p:cNvSpPr/>
                      <p:nvPr/>
                    </p:nvSpPr>
                    <p:spPr>
                      <a:xfrm rot="14432775">
                        <a:off x="5447180" y="210969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174" name="สามเหลี่ยมหน้าจั่ว 173"/>
                      <p:cNvSpPr/>
                      <p:nvPr/>
                    </p:nvSpPr>
                    <p:spPr>
                      <a:xfrm rot="15295422">
                        <a:off x="5556053" y="567978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156" name="กลุ่ม 155"/>
                    <p:cNvGrpSpPr/>
                    <p:nvPr/>
                  </p:nvGrpSpPr>
                  <p:grpSpPr>
                    <a:xfrm rot="2429112">
                      <a:off x="3614703" y="3256281"/>
                      <a:ext cx="4178585" cy="1742041"/>
                      <a:chOff x="5020213" y="3279222"/>
                      <a:chExt cx="4005892" cy="1742041"/>
                    </a:xfrm>
                  </p:grpSpPr>
                  <p:sp>
                    <p:nvSpPr>
                      <p:cNvPr id="169" name="สามเหลี่ยมหน้าจั่ว 168"/>
                      <p:cNvSpPr/>
                      <p:nvPr/>
                    </p:nvSpPr>
                    <p:spPr>
                      <a:xfrm rot="13877308">
                        <a:off x="6359638" y="1939797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170" name="สามเหลี่ยมหน้าจั่ว 169"/>
                      <p:cNvSpPr/>
                      <p:nvPr/>
                    </p:nvSpPr>
                    <p:spPr>
                      <a:xfrm rot="14432775">
                        <a:off x="6667121" y="2414144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171" name="สามเหลี่ยมหน้าจั่ว 170"/>
                      <p:cNvSpPr/>
                      <p:nvPr/>
                    </p:nvSpPr>
                    <p:spPr>
                      <a:xfrm rot="15295422">
                        <a:off x="6775994" y="2771153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157" name="กลุ่ม 156"/>
                    <p:cNvGrpSpPr/>
                    <p:nvPr/>
                  </p:nvGrpSpPr>
                  <p:grpSpPr>
                    <a:xfrm rot="14273802">
                      <a:off x="716034" y="1772894"/>
                      <a:ext cx="3622186" cy="1742041"/>
                      <a:chOff x="3952672" y="1228447"/>
                      <a:chExt cx="4005892" cy="1742041"/>
                    </a:xfrm>
                  </p:grpSpPr>
                  <p:sp>
                    <p:nvSpPr>
                      <p:cNvPr id="166" name="สามเหลี่ยมหน้าจั่ว 165"/>
                      <p:cNvSpPr/>
                      <p:nvPr/>
                    </p:nvSpPr>
                    <p:spPr>
                      <a:xfrm rot="13877308">
                        <a:off x="5292097" y="-110978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167" name="สามเหลี่ยมหน้าจั่ว 166"/>
                      <p:cNvSpPr/>
                      <p:nvPr/>
                    </p:nvSpPr>
                    <p:spPr>
                      <a:xfrm rot="14432775">
                        <a:off x="5599580" y="363369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168" name="สามเหลี่ยมหน้าจั่ว 167"/>
                      <p:cNvSpPr/>
                      <p:nvPr/>
                    </p:nvSpPr>
                    <p:spPr>
                      <a:xfrm rot="15295422">
                        <a:off x="5708453" y="720378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158" name="กลุ่ม 157"/>
                    <p:cNvGrpSpPr/>
                    <p:nvPr/>
                  </p:nvGrpSpPr>
                  <p:grpSpPr>
                    <a:xfrm rot="19115142">
                      <a:off x="2778008" y="1125885"/>
                      <a:ext cx="3827987" cy="1742041"/>
                      <a:chOff x="3800272" y="1076047"/>
                      <a:chExt cx="4005892" cy="1742041"/>
                    </a:xfrm>
                  </p:grpSpPr>
                  <p:sp>
                    <p:nvSpPr>
                      <p:cNvPr id="163" name="สามเหลี่ยมหน้าจั่ว 162"/>
                      <p:cNvSpPr/>
                      <p:nvPr/>
                    </p:nvSpPr>
                    <p:spPr>
                      <a:xfrm rot="13877308">
                        <a:off x="5139697" y="-263378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164" name="สามเหลี่ยมหน้าจั่ว 163"/>
                      <p:cNvSpPr/>
                      <p:nvPr/>
                    </p:nvSpPr>
                    <p:spPr>
                      <a:xfrm rot="14432775">
                        <a:off x="5447180" y="210969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165" name="สามเหลี่ยมหน้าจั่ว 164"/>
                      <p:cNvSpPr/>
                      <p:nvPr/>
                    </p:nvSpPr>
                    <p:spPr>
                      <a:xfrm rot="15295422">
                        <a:off x="5556053" y="567978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159" name="กลุ่ม 158"/>
                    <p:cNvGrpSpPr/>
                    <p:nvPr/>
                  </p:nvGrpSpPr>
                  <p:grpSpPr>
                    <a:xfrm rot="16668398">
                      <a:off x="1606637" y="1065171"/>
                      <a:ext cx="3755955" cy="1742041"/>
                      <a:chOff x="3800272" y="1076047"/>
                      <a:chExt cx="4005892" cy="1742041"/>
                    </a:xfrm>
                  </p:grpSpPr>
                  <p:sp>
                    <p:nvSpPr>
                      <p:cNvPr id="160" name="สามเหลี่ยมหน้าจั่ว 159"/>
                      <p:cNvSpPr/>
                      <p:nvPr/>
                    </p:nvSpPr>
                    <p:spPr>
                      <a:xfrm rot="13877308">
                        <a:off x="5139697" y="-263378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161" name="สามเหลี่ยมหน้าจั่ว 160"/>
                      <p:cNvSpPr/>
                      <p:nvPr/>
                    </p:nvSpPr>
                    <p:spPr>
                      <a:xfrm rot="14432775">
                        <a:off x="5447180" y="210969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162" name="สามเหลี่ยมหน้าจั่ว 161"/>
                      <p:cNvSpPr/>
                      <p:nvPr/>
                    </p:nvSpPr>
                    <p:spPr>
                      <a:xfrm rot="15295422">
                        <a:off x="5556053" y="567978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</p:grpSp>
              <p:sp>
                <p:nvSpPr>
                  <p:cNvPr id="149" name="TextBox 56"/>
                  <p:cNvSpPr txBox="1"/>
                  <p:nvPr/>
                </p:nvSpPr>
                <p:spPr>
                  <a:xfrm>
                    <a:off x="7678099" y="386084"/>
                    <a:ext cx="1115509" cy="753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th-TH" sz="2400" b="1" dirty="0" smtClean="0">
                        <a:solidFill>
                          <a:srgbClr val="0000CC"/>
                        </a:solidFill>
                        <a:latin typeface="Angsana New" pitchFamily="18" charset="-34"/>
                        <a:cs typeface="Angsana New" pitchFamily="18" charset="-34"/>
                      </a:rPr>
                      <a:t>๕ ส</a:t>
                    </a:r>
                    <a:r>
                      <a:rPr lang="th-TH" sz="2400" dirty="0" smtClean="0">
                        <a:solidFill>
                          <a:srgbClr val="0000CC"/>
                        </a:solidFill>
                        <a:latin typeface="Wingdings 3" pitchFamily="18" charset="2"/>
                      </a:rPr>
                      <a:t>.</a:t>
                    </a:r>
                    <a:endParaRPr lang="th-TH" sz="2400" dirty="0">
                      <a:solidFill>
                        <a:srgbClr val="0000CC"/>
                      </a:solidFill>
                      <a:latin typeface="Wingdings 3" pitchFamily="18" charset="2"/>
                    </a:endParaRPr>
                  </a:p>
                </p:txBody>
              </p:sp>
              <p:sp>
                <p:nvSpPr>
                  <p:cNvPr id="150" name="ดาว 5 แฉก 149"/>
                  <p:cNvSpPr/>
                  <p:nvPr/>
                </p:nvSpPr>
                <p:spPr>
                  <a:xfrm>
                    <a:off x="7482437" y="361200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1" name="ดาว 5 แฉก 150"/>
                  <p:cNvSpPr/>
                  <p:nvPr/>
                </p:nvSpPr>
                <p:spPr>
                  <a:xfrm>
                    <a:off x="8389345" y="341510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2" name="ดาว 5 แฉก 151"/>
                  <p:cNvSpPr/>
                  <p:nvPr/>
                </p:nvSpPr>
                <p:spPr>
                  <a:xfrm>
                    <a:off x="8639715" y="694901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3" name="ดาว 5 แฉก 152"/>
                  <p:cNvSpPr/>
                  <p:nvPr/>
                </p:nvSpPr>
                <p:spPr>
                  <a:xfrm>
                    <a:off x="7342988" y="772892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4" name="ดาว 5 แฉก 153"/>
                  <p:cNvSpPr/>
                  <p:nvPr/>
                </p:nvSpPr>
                <p:spPr>
                  <a:xfrm>
                    <a:off x="7944029" y="199511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143" name="สี่เหลี่ยมผืนผ้า 142"/>
                <p:cNvSpPr/>
                <p:nvPr/>
              </p:nvSpPr>
              <p:spPr>
                <a:xfrm>
                  <a:off x="611560" y="620687"/>
                  <a:ext cx="4952178" cy="3275716"/>
                </a:xfrm>
                <a:prstGeom prst="rect">
                  <a:avLst/>
                </a:prstGeom>
                <a:noFill/>
                <a:ln w="69850" cmpd="sng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140" name="สี่เหลี่ยมผืนผ้า 139"/>
              <p:cNvSpPr/>
              <p:nvPr/>
            </p:nvSpPr>
            <p:spPr>
              <a:xfrm>
                <a:off x="5814243" y="4515409"/>
                <a:ext cx="4464496" cy="19781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th-TH" sz="1800" b="1" dirty="0" smtClean="0">
                    <a:solidFill>
                      <a:srgbClr val="0000CC"/>
                    </a:solidFill>
                    <a:latin typeface="TH SarabunIT๙" pitchFamily="34" charset="-34"/>
                    <a:cs typeface="TH SarabunIT๙" pitchFamily="34" charset="-34"/>
                  </a:rPr>
                  <a:t> </a:t>
                </a:r>
                <a:r>
                  <a:rPr lang="th-TH" sz="1600" b="1" dirty="0" smtClean="0">
                    <a:solidFill>
                      <a:srgbClr val="0000CC"/>
                    </a:solidFill>
                    <a:latin typeface="TH SarabunIT๙" pitchFamily="34" charset="-34"/>
                    <a:cs typeface="TH SarabunIT๙" pitchFamily="34" charset="-34"/>
                  </a:rPr>
                  <a:t>คือ การ</a:t>
                </a:r>
                <a:r>
                  <a:rPr lang="th-TH" sz="1600" b="1" dirty="0">
                    <a:solidFill>
                      <a:srgbClr val="0000CC"/>
                    </a:solidFill>
                    <a:latin typeface="TH SarabunIT๙" pitchFamily="34" charset="-34"/>
                    <a:cs typeface="TH SarabunIT๙" pitchFamily="34" charset="-34"/>
                  </a:rPr>
                  <a:t>ทำความ</a:t>
                </a:r>
                <a:r>
                  <a:rPr lang="th-TH" sz="1600" b="1" dirty="0" smtClean="0">
                    <a:solidFill>
                      <a:srgbClr val="0000CC"/>
                    </a:solidFill>
                    <a:latin typeface="TH SarabunIT๙" pitchFamily="34" charset="-34"/>
                    <a:cs typeface="TH SarabunIT๙" pitchFamily="34" charset="-34"/>
                  </a:rPr>
                  <a:t>สะอาด(</a:t>
                </a:r>
                <a:r>
                  <a:rPr lang="th-TH" sz="1600" b="1" dirty="0">
                    <a:solidFill>
                      <a:srgbClr val="0000CC"/>
                    </a:solidFill>
                    <a:latin typeface="TH SarabunIT๙" pitchFamily="34" charset="-34"/>
                    <a:cs typeface="TH SarabunIT๙" pitchFamily="34" charset="-34"/>
                  </a:rPr>
                  <a:t>ปัด กวาด เช็ด ถู) </a:t>
                </a:r>
                <a:r>
                  <a:rPr lang="th-TH" sz="1600" b="1" dirty="0" smtClean="0">
                    <a:solidFill>
                      <a:srgbClr val="0000CC"/>
                    </a:solidFill>
                    <a:latin typeface="TH SarabunIT๙" pitchFamily="34" charset="-34"/>
                    <a:cs typeface="TH SarabunIT๙" pitchFamily="34" charset="-34"/>
                  </a:rPr>
                  <a:t>เครื่องมือ </a:t>
                </a:r>
                <a:r>
                  <a:rPr lang="th-TH" sz="1600" b="1" dirty="0">
                    <a:solidFill>
                      <a:srgbClr val="0000CC"/>
                    </a:solidFill>
                    <a:latin typeface="TH SarabunIT๙" pitchFamily="34" charset="-34"/>
                    <a:cs typeface="TH SarabunIT๙" pitchFamily="34" charset="-34"/>
                  </a:rPr>
                  <a:t>เครื่องจักร </a:t>
                </a:r>
                <a:r>
                  <a:rPr lang="th-TH" sz="1600" b="1" dirty="0" smtClean="0">
                    <a:solidFill>
                      <a:srgbClr val="0000CC"/>
                    </a:solidFill>
                    <a:latin typeface="TH SarabunIT๙" pitchFamily="34" charset="-34"/>
                    <a:cs typeface="TH SarabunIT๙" pitchFamily="34" charset="-34"/>
                  </a:rPr>
                  <a:t>อุปกรณ์ สถานที่</a:t>
                </a:r>
                <a:r>
                  <a:rPr lang="th-TH" sz="1600" b="1" dirty="0">
                    <a:solidFill>
                      <a:srgbClr val="0000CC"/>
                    </a:solidFill>
                    <a:latin typeface="TH SarabunIT๙" pitchFamily="34" charset="-34"/>
                    <a:cs typeface="TH SarabunIT๙" pitchFamily="34" charset="-34"/>
                  </a:rPr>
                  <a:t>และใช้ เป็นการตรวจสอบและบำรุงรักษาไปด้วย </a:t>
                </a:r>
                <a:r>
                  <a:rPr lang="th-TH" sz="1600" b="1" dirty="0" smtClean="0">
                    <a:solidFill>
                      <a:srgbClr val="0000CC"/>
                    </a:solidFill>
                    <a:latin typeface="TH SarabunIT๙" pitchFamily="34" charset="-34"/>
                    <a:cs typeface="TH SarabunIT๙" pitchFamily="34" charset="-34"/>
                  </a:rPr>
                  <a:t>โดย</a:t>
                </a:r>
                <a:r>
                  <a:rPr lang="th-TH" sz="1600" b="1" dirty="0">
                    <a:solidFill>
                      <a:srgbClr val="0000CC"/>
                    </a:solidFill>
                    <a:latin typeface="TH SarabunIT๙" pitchFamily="34" charset="-34"/>
                    <a:cs typeface="TH SarabunIT๙" pitchFamily="34" charset="-34"/>
                  </a:rPr>
                  <a:t>กำหนดขั้นตอนไว้ 4 </a:t>
                </a:r>
                <a:r>
                  <a:rPr lang="th-TH" sz="1600" b="1" dirty="0" smtClean="0">
                    <a:solidFill>
                      <a:srgbClr val="0000CC"/>
                    </a:solidFill>
                    <a:latin typeface="TH SarabunIT๙" pitchFamily="34" charset="-34"/>
                    <a:cs typeface="TH SarabunIT๙" pitchFamily="34" charset="-34"/>
                  </a:rPr>
                  <a:t>ขั้นตอน  ประกอบด้วย  </a:t>
                </a:r>
              </a:p>
              <a:p>
                <a:pPr>
                  <a:defRPr/>
                </a:pPr>
                <a:r>
                  <a:rPr lang="th-TH" sz="1600" b="1" dirty="0">
                    <a:solidFill>
                      <a:srgbClr val="0000CC"/>
                    </a:solidFill>
                    <a:latin typeface="TH SarabunIT๙" pitchFamily="34" charset="-34"/>
                    <a:cs typeface="TH SarabunIT๙" pitchFamily="34" charset="-34"/>
                  </a:rPr>
                  <a:t> </a:t>
                </a:r>
                <a:r>
                  <a:rPr lang="th-TH" sz="1600" b="1" dirty="0" smtClean="0">
                    <a:solidFill>
                      <a:srgbClr val="0000CC"/>
                    </a:solidFill>
                    <a:latin typeface="TH SarabunIT๙" pitchFamily="34" charset="-34"/>
                    <a:cs typeface="TH SarabunIT๙" pitchFamily="34" charset="-34"/>
                  </a:rPr>
                  <a:t>                  1. กำหนด</a:t>
                </a:r>
                <a:r>
                  <a:rPr lang="th-TH" sz="1600" b="1" dirty="0">
                    <a:solidFill>
                      <a:srgbClr val="0000CC"/>
                    </a:solidFill>
                    <a:latin typeface="TH SarabunIT๙" pitchFamily="34" charset="-34"/>
                    <a:cs typeface="TH SarabunIT๙" pitchFamily="34" charset="-34"/>
                  </a:rPr>
                  <a:t>พื้นที่รับผิดชอบ  </a:t>
                </a:r>
              </a:p>
              <a:p>
                <a:pPr>
                  <a:defRPr/>
                </a:pPr>
                <a:r>
                  <a:rPr lang="th-TH" sz="1600" b="1" dirty="0">
                    <a:solidFill>
                      <a:srgbClr val="0000CC"/>
                    </a:solidFill>
                    <a:latin typeface="TH SarabunIT๙" pitchFamily="34" charset="-34"/>
                    <a:cs typeface="TH SarabunIT๙" pitchFamily="34" charset="-34"/>
                  </a:rPr>
                  <a:t> </a:t>
                </a:r>
                <a:r>
                  <a:rPr lang="th-TH" sz="1600" b="1" dirty="0" smtClean="0">
                    <a:solidFill>
                      <a:srgbClr val="0000CC"/>
                    </a:solidFill>
                    <a:latin typeface="TH SarabunIT๙" pitchFamily="34" charset="-34"/>
                    <a:cs typeface="TH SarabunIT๙" pitchFamily="34" charset="-34"/>
                  </a:rPr>
                  <a:t>                  2. ขจัด</a:t>
                </a:r>
                <a:r>
                  <a:rPr lang="th-TH" sz="1600" b="1" dirty="0">
                    <a:solidFill>
                      <a:srgbClr val="0000CC"/>
                    </a:solidFill>
                    <a:latin typeface="TH SarabunIT๙" pitchFamily="34" charset="-34"/>
                    <a:cs typeface="TH SarabunIT๙" pitchFamily="34" charset="-34"/>
                  </a:rPr>
                  <a:t>ต้นเหตุของความสกปรก</a:t>
                </a:r>
              </a:p>
              <a:p>
                <a:pPr>
                  <a:defRPr/>
                </a:pPr>
                <a:r>
                  <a:rPr lang="th-TH" sz="1600" b="1" dirty="0">
                    <a:solidFill>
                      <a:srgbClr val="0000CC"/>
                    </a:solidFill>
                    <a:latin typeface="TH SarabunIT๙" pitchFamily="34" charset="-34"/>
                    <a:cs typeface="TH SarabunIT๙" pitchFamily="34" charset="-34"/>
                  </a:rPr>
                  <a:t> </a:t>
                </a:r>
                <a:r>
                  <a:rPr lang="th-TH" sz="1600" b="1" dirty="0" smtClean="0">
                    <a:solidFill>
                      <a:srgbClr val="0000CC"/>
                    </a:solidFill>
                    <a:latin typeface="TH SarabunIT๙" pitchFamily="34" charset="-34"/>
                    <a:cs typeface="TH SarabunIT๙" pitchFamily="34" charset="-34"/>
                  </a:rPr>
                  <a:t>                  3. ทำ</a:t>
                </a:r>
                <a:r>
                  <a:rPr lang="th-TH" sz="1600" b="1" dirty="0">
                    <a:solidFill>
                      <a:srgbClr val="0000CC"/>
                    </a:solidFill>
                    <a:latin typeface="TH SarabunIT๙" pitchFamily="34" charset="-34"/>
                    <a:cs typeface="TH SarabunIT๙" pitchFamily="34" charset="-34"/>
                  </a:rPr>
                  <a:t>ความสะอาดแม้แต่จุดเล็กๆ   </a:t>
                </a:r>
              </a:p>
              <a:p>
                <a:pPr>
                  <a:defRPr/>
                </a:pPr>
                <a:r>
                  <a:rPr lang="th-TH" sz="1600" b="1" dirty="0">
                    <a:solidFill>
                      <a:srgbClr val="0000CC"/>
                    </a:solidFill>
                    <a:latin typeface="TH SarabunIT๙" pitchFamily="34" charset="-34"/>
                    <a:cs typeface="TH SarabunIT๙" pitchFamily="34" charset="-34"/>
                  </a:rPr>
                  <a:t> </a:t>
                </a:r>
                <a:r>
                  <a:rPr lang="th-TH" sz="1600" b="1" dirty="0" smtClean="0">
                    <a:solidFill>
                      <a:srgbClr val="0000CC"/>
                    </a:solidFill>
                    <a:latin typeface="TH SarabunIT๙" pitchFamily="34" charset="-34"/>
                    <a:cs typeface="TH SarabunIT๙" pitchFamily="34" charset="-34"/>
                  </a:rPr>
                  <a:t>                  4. ปัด </a:t>
                </a:r>
                <a:r>
                  <a:rPr lang="th-TH" sz="1600" b="1" dirty="0">
                    <a:solidFill>
                      <a:srgbClr val="0000CC"/>
                    </a:solidFill>
                    <a:latin typeface="TH SarabunIT๙" pitchFamily="34" charset="-34"/>
                    <a:cs typeface="TH SarabunIT๙" pitchFamily="34" charset="-34"/>
                  </a:rPr>
                  <a:t>กวาด เช็ด ถู พื้นให้สะอาด</a:t>
                </a:r>
                <a:endParaRPr lang="th-TH" sz="1600" b="1" dirty="0">
                  <a:ln w="1905"/>
                  <a:solidFill>
                    <a:srgbClr val="0000CC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sp>
            <p:nvSpPr>
              <p:cNvPr id="141" name="กล่องข้อความ 140"/>
              <p:cNvSpPr txBox="1"/>
              <p:nvPr/>
            </p:nvSpPr>
            <p:spPr>
              <a:xfrm>
                <a:off x="7462820" y="3791540"/>
                <a:ext cx="1838975" cy="1181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5400" b="1" dirty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H SarabunIT๙" pitchFamily="34" charset="-34"/>
                    <a:cs typeface="TH SarabunIT๙" pitchFamily="34" charset="-34"/>
                  </a:rPr>
                  <a:t>สะอาด</a:t>
                </a:r>
                <a:endParaRPr lang="th-TH" sz="4800" dirty="0"/>
              </a:p>
            </p:txBody>
          </p:sp>
        </p:grpSp>
        <p:grpSp>
          <p:nvGrpSpPr>
            <p:cNvPr id="27" name="กลุ่ม 26"/>
            <p:cNvGrpSpPr/>
            <p:nvPr/>
          </p:nvGrpSpPr>
          <p:grpSpPr>
            <a:xfrm>
              <a:off x="1585048" y="3202891"/>
              <a:ext cx="3769089" cy="2658794"/>
              <a:chOff x="716916" y="495992"/>
              <a:chExt cx="4846823" cy="3279219"/>
            </a:xfrm>
          </p:grpSpPr>
          <p:grpSp>
            <p:nvGrpSpPr>
              <p:cNvPr id="106" name="กลุ่ม 105"/>
              <p:cNvGrpSpPr/>
              <p:nvPr/>
            </p:nvGrpSpPr>
            <p:grpSpPr>
              <a:xfrm>
                <a:off x="4099027" y="819910"/>
                <a:ext cx="1275678" cy="755239"/>
                <a:chOff x="7342988" y="199511"/>
                <a:chExt cx="1450620" cy="963967"/>
              </a:xfrm>
            </p:grpSpPr>
            <p:grpSp>
              <p:nvGrpSpPr>
                <p:cNvPr id="112" name="กลุ่ม 111"/>
                <p:cNvGrpSpPr/>
                <p:nvPr/>
              </p:nvGrpSpPr>
              <p:grpSpPr>
                <a:xfrm rot="20007141">
                  <a:off x="7616794" y="263394"/>
                  <a:ext cx="919089" cy="900084"/>
                  <a:chOff x="1656106" y="58214"/>
                  <a:chExt cx="6137182" cy="4940108"/>
                </a:xfrm>
              </p:grpSpPr>
              <p:grpSp>
                <p:nvGrpSpPr>
                  <p:cNvPr id="119" name="กลุ่ม 118"/>
                  <p:cNvGrpSpPr/>
                  <p:nvPr/>
                </p:nvGrpSpPr>
                <p:grpSpPr>
                  <a:xfrm>
                    <a:off x="3602679" y="1998854"/>
                    <a:ext cx="4005892" cy="1742041"/>
                    <a:chOff x="3800272" y="1076047"/>
                    <a:chExt cx="4005892" cy="1742041"/>
                  </a:xfrm>
                </p:grpSpPr>
                <p:sp>
                  <p:nvSpPr>
                    <p:cNvPr id="136" name="สามเหลี่ยมหน้าจั่ว 135"/>
                    <p:cNvSpPr/>
                    <p:nvPr/>
                  </p:nvSpPr>
                  <p:spPr>
                    <a:xfrm rot="13877308">
                      <a:off x="5139697" y="-263378"/>
                      <a:ext cx="841055" cy="3519906"/>
                    </a:xfrm>
                    <a:prstGeom prst="triangl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137" name="สามเหลี่ยมหน้าจั่ว 136"/>
                    <p:cNvSpPr/>
                    <p:nvPr/>
                  </p:nvSpPr>
                  <p:spPr>
                    <a:xfrm rot="14432775">
                      <a:off x="5447180" y="210969"/>
                      <a:ext cx="841055" cy="3553912"/>
                    </a:xfrm>
                    <a:prstGeom prst="triangle">
                      <a:avLst>
                        <a:gd name="adj" fmla="val 81719"/>
                      </a:avLst>
                    </a:prstGeom>
                    <a:solidFill>
                      <a:srgbClr val="92D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138" name="สามเหลี่ยมหน้าจั่ว 137"/>
                    <p:cNvSpPr/>
                    <p:nvPr/>
                  </p:nvSpPr>
                  <p:spPr>
                    <a:xfrm rot="15295422">
                      <a:off x="5556053" y="567978"/>
                      <a:ext cx="841055" cy="3659166"/>
                    </a:xfrm>
                    <a:prstGeom prst="triangle">
                      <a:avLst>
                        <a:gd name="adj" fmla="val 81719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</p:grpSp>
              <p:grpSp>
                <p:nvGrpSpPr>
                  <p:cNvPr id="120" name="กลุ่ม 119"/>
                  <p:cNvGrpSpPr/>
                  <p:nvPr/>
                </p:nvGrpSpPr>
                <p:grpSpPr>
                  <a:xfrm rot="2429112">
                    <a:off x="3614703" y="3256281"/>
                    <a:ext cx="4178585" cy="1742041"/>
                    <a:chOff x="5020213" y="3279222"/>
                    <a:chExt cx="4005892" cy="1742041"/>
                  </a:xfrm>
                </p:grpSpPr>
                <p:sp>
                  <p:nvSpPr>
                    <p:cNvPr id="133" name="สามเหลี่ยมหน้าจั่ว 132"/>
                    <p:cNvSpPr/>
                    <p:nvPr/>
                  </p:nvSpPr>
                  <p:spPr>
                    <a:xfrm rot="13877308">
                      <a:off x="6359638" y="1939797"/>
                      <a:ext cx="841055" cy="3519906"/>
                    </a:xfrm>
                    <a:prstGeom prst="triangl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134" name="สามเหลี่ยมหน้าจั่ว 133"/>
                    <p:cNvSpPr/>
                    <p:nvPr/>
                  </p:nvSpPr>
                  <p:spPr>
                    <a:xfrm rot="14432775">
                      <a:off x="6667121" y="2414144"/>
                      <a:ext cx="841055" cy="3553912"/>
                    </a:xfrm>
                    <a:prstGeom prst="triangle">
                      <a:avLst>
                        <a:gd name="adj" fmla="val 81719"/>
                      </a:avLst>
                    </a:prstGeom>
                    <a:solidFill>
                      <a:srgbClr val="92D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135" name="สามเหลี่ยมหน้าจั่ว 134"/>
                    <p:cNvSpPr/>
                    <p:nvPr/>
                  </p:nvSpPr>
                  <p:spPr>
                    <a:xfrm rot="15295422">
                      <a:off x="6775994" y="2771153"/>
                      <a:ext cx="841055" cy="3659166"/>
                    </a:xfrm>
                    <a:prstGeom prst="triangle">
                      <a:avLst>
                        <a:gd name="adj" fmla="val 81719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</p:grpSp>
              <p:grpSp>
                <p:nvGrpSpPr>
                  <p:cNvPr id="121" name="กลุ่ม 120"/>
                  <p:cNvGrpSpPr/>
                  <p:nvPr/>
                </p:nvGrpSpPr>
                <p:grpSpPr>
                  <a:xfrm rot="14273802">
                    <a:off x="716034" y="1772894"/>
                    <a:ext cx="3622186" cy="1742041"/>
                    <a:chOff x="3952672" y="1228447"/>
                    <a:chExt cx="4005892" cy="1742041"/>
                  </a:xfrm>
                </p:grpSpPr>
                <p:sp>
                  <p:nvSpPr>
                    <p:cNvPr id="130" name="สามเหลี่ยมหน้าจั่ว 129"/>
                    <p:cNvSpPr/>
                    <p:nvPr/>
                  </p:nvSpPr>
                  <p:spPr>
                    <a:xfrm rot="13877308">
                      <a:off x="5292097" y="-110978"/>
                      <a:ext cx="841055" cy="3519906"/>
                    </a:xfrm>
                    <a:prstGeom prst="triangl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131" name="สามเหลี่ยมหน้าจั่ว 130"/>
                    <p:cNvSpPr/>
                    <p:nvPr/>
                  </p:nvSpPr>
                  <p:spPr>
                    <a:xfrm rot="14432775">
                      <a:off x="5599580" y="363369"/>
                      <a:ext cx="841055" cy="3553912"/>
                    </a:xfrm>
                    <a:prstGeom prst="triangle">
                      <a:avLst>
                        <a:gd name="adj" fmla="val 81719"/>
                      </a:avLst>
                    </a:prstGeom>
                    <a:solidFill>
                      <a:srgbClr val="92D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132" name="สามเหลี่ยมหน้าจั่ว 131"/>
                    <p:cNvSpPr/>
                    <p:nvPr/>
                  </p:nvSpPr>
                  <p:spPr>
                    <a:xfrm rot="15295422">
                      <a:off x="5708453" y="720378"/>
                      <a:ext cx="841055" cy="3659166"/>
                    </a:xfrm>
                    <a:prstGeom prst="triangle">
                      <a:avLst>
                        <a:gd name="adj" fmla="val 81719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</p:grpSp>
              <p:grpSp>
                <p:nvGrpSpPr>
                  <p:cNvPr id="122" name="กลุ่ม 121"/>
                  <p:cNvGrpSpPr/>
                  <p:nvPr/>
                </p:nvGrpSpPr>
                <p:grpSpPr>
                  <a:xfrm rot="19115142">
                    <a:off x="2778008" y="1125885"/>
                    <a:ext cx="3827987" cy="1742041"/>
                    <a:chOff x="3800272" y="1076047"/>
                    <a:chExt cx="4005892" cy="1742041"/>
                  </a:xfrm>
                </p:grpSpPr>
                <p:sp>
                  <p:nvSpPr>
                    <p:cNvPr id="127" name="สามเหลี่ยมหน้าจั่ว 126"/>
                    <p:cNvSpPr/>
                    <p:nvPr/>
                  </p:nvSpPr>
                  <p:spPr>
                    <a:xfrm rot="13877308">
                      <a:off x="5139697" y="-263378"/>
                      <a:ext cx="841055" cy="3519906"/>
                    </a:xfrm>
                    <a:prstGeom prst="triangl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128" name="สามเหลี่ยมหน้าจั่ว 127"/>
                    <p:cNvSpPr/>
                    <p:nvPr/>
                  </p:nvSpPr>
                  <p:spPr>
                    <a:xfrm rot="14432775">
                      <a:off x="5447180" y="210969"/>
                      <a:ext cx="841055" cy="3553912"/>
                    </a:xfrm>
                    <a:prstGeom prst="triangle">
                      <a:avLst>
                        <a:gd name="adj" fmla="val 81719"/>
                      </a:avLst>
                    </a:prstGeom>
                    <a:solidFill>
                      <a:srgbClr val="92D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129" name="สามเหลี่ยมหน้าจั่ว 128"/>
                    <p:cNvSpPr/>
                    <p:nvPr/>
                  </p:nvSpPr>
                  <p:spPr>
                    <a:xfrm rot="15295422">
                      <a:off x="5556053" y="567978"/>
                      <a:ext cx="841055" cy="3659166"/>
                    </a:xfrm>
                    <a:prstGeom prst="triangle">
                      <a:avLst>
                        <a:gd name="adj" fmla="val 81719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</p:grpSp>
              <p:grpSp>
                <p:nvGrpSpPr>
                  <p:cNvPr id="123" name="กลุ่ม 122"/>
                  <p:cNvGrpSpPr/>
                  <p:nvPr/>
                </p:nvGrpSpPr>
                <p:grpSpPr>
                  <a:xfrm rot="16668398">
                    <a:off x="1606637" y="1065171"/>
                    <a:ext cx="3755955" cy="1742041"/>
                    <a:chOff x="3800272" y="1076047"/>
                    <a:chExt cx="4005892" cy="1742041"/>
                  </a:xfrm>
                </p:grpSpPr>
                <p:sp>
                  <p:nvSpPr>
                    <p:cNvPr id="124" name="สามเหลี่ยมหน้าจั่ว 123"/>
                    <p:cNvSpPr/>
                    <p:nvPr/>
                  </p:nvSpPr>
                  <p:spPr>
                    <a:xfrm rot="13877308">
                      <a:off x="5139697" y="-263378"/>
                      <a:ext cx="841055" cy="3519906"/>
                    </a:xfrm>
                    <a:prstGeom prst="triangl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125" name="สามเหลี่ยมหน้าจั่ว 124"/>
                    <p:cNvSpPr/>
                    <p:nvPr/>
                  </p:nvSpPr>
                  <p:spPr>
                    <a:xfrm rot="14432775">
                      <a:off x="5447180" y="210969"/>
                      <a:ext cx="841055" cy="3553912"/>
                    </a:xfrm>
                    <a:prstGeom prst="triangle">
                      <a:avLst>
                        <a:gd name="adj" fmla="val 81719"/>
                      </a:avLst>
                    </a:prstGeom>
                    <a:solidFill>
                      <a:srgbClr val="92D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126" name="สามเหลี่ยมหน้าจั่ว 125"/>
                    <p:cNvSpPr/>
                    <p:nvPr/>
                  </p:nvSpPr>
                  <p:spPr>
                    <a:xfrm rot="15295422">
                      <a:off x="5556053" y="567978"/>
                      <a:ext cx="841055" cy="3659166"/>
                    </a:xfrm>
                    <a:prstGeom prst="triangle">
                      <a:avLst>
                        <a:gd name="adj" fmla="val 81719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</p:grpSp>
            </p:grpSp>
            <p:sp>
              <p:nvSpPr>
                <p:cNvPr id="113" name="TextBox 56"/>
                <p:cNvSpPr txBox="1"/>
                <p:nvPr/>
              </p:nvSpPr>
              <p:spPr>
                <a:xfrm>
                  <a:off x="7678099" y="386085"/>
                  <a:ext cx="1115509" cy="7426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b="1" dirty="0">
                      <a:solidFill>
                        <a:srgbClr val="0000CC"/>
                      </a:solidFill>
                      <a:latin typeface="Angsana New" pitchFamily="18" charset="-34"/>
                      <a:cs typeface="Angsana New" pitchFamily="18" charset="-34"/>
                    </a:rPr>
                    <a:t>๕ ส</a:t>
                  </a:r>
                  <a:r>
                    <a:rPr lang="th-TH" dirty="0">
                      <a:solidFill>
                        <a:srgbClr val="0000CC"/>
                      </a:solidFill>
                      <a:latin typeface="Wingdings 3" pitchFamily="18" charset="2"/>
                    </a:rPr>
                    <a:t>.</a:t>
                  </a:r>
                </a:p>
              </p:txBody>
            </p:sp>
            <p:sp>
              <p:nvSpPr>
                <p:cNvPr id="114" name="ดาว 5 แฉก 113"/>
                <p:cNvSpPr/>
                <p:nvPr/>
              </p:nvSpPr>
              <p:spPr>
                <a:xfrm>
                  <a:off x="7482437" y="361200"/>
                  <a:ext cx="142042" cy="155981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5" name="ดาว 5 แฉก 114"/>
                <p:cNvSpPr/>
                <p:nvPr/>
              </p:nvSpPr>
              <p:spPr>
                <a:xfrm>
                  <a:off x="8389345" y="341510"/>
                  <a:ext cx="142042" cy="155981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6" name="ดาว 5 แฉก 115"/>
                <p:cNvSpPr/>
                <p:nvPr/>
              </p:nvSpPr>
              <p:spPr>
                <a:xfrm>
                  <a:off x="8639715" y="694901"/>
                  <a:ext cx="142042" cy="155981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7" name="ดาว 5 แฉก 116"/>
                <p:cNvSpPr/>
                <p:nvPr/>
              </p:nvSpPr>
              <p:spPr>
                <a:xfrm>
                  <a:off x="7342988" y="772892"/>
                  <a:ext cx="142042" cy="155981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8" name="ดาว 5 แฉก 117"/>
                <p:cNvSpPr/>
                <p:nvPr/>
              </p:nvSpPr>
              <p:spPr>
                <a:xfrm>
                  <a:off x="7944029" y="199511"/>
                  <a:ext cx="142042" cy="155981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07" name="สี่เหลี่ยมผืนผ้า 106"/>
              <p:cNvSpPr/>
              <p:nvPr/>
            </p:nvSpPr>
            <p:spPr>
              <a:xfrm>
                <a:off x="716916" y="495992"/>
                <a:ext cx="4846823" cy="3279219"/>
              </a:xfrm>
              <a:prstGeom prst="rect">
                <a:avLst/>
              </a:prstGeom>
              <a:noFill/>
              <a:ln w="69850" cmpd="sng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th-TH"/>
              </a:p>
            </p:txBody>
          </p:sp>
        </p:grpSp>
        <p:sp>
          <p:nvSpPr>
            <p:cNvPr id="28" name="สี่เหลี่ยมผืนผ้า 27"/>
            <p:cNvSpPr/>
            <p:nvPr/>
          </p:nvSpPr>
          <p:spPr>
            <a:xfrm>
              <a:off x="1765754" y="3317739"/>
              <a:ext cx="3376188" cy="2369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th-TH" sz="1800" b="1" dirty="0" smtClean="0">
                <a:solidFill>
                  <a:srgbClr val="008000"/>
                </a:solidFill>
                <a:latin typeface="TH SarabunIT๙" pitchFamily="34" charset="-34"/>
                <a:cs typeface="TH SarabunIT๙" pitchFamily="34" charset="-34"/>
              </a:endParaRPr>
            </a:p>
            <a:p>
              <a:pPr>
                <a:defRPr/>
              </a:pPr>
              <a:endParaRPr lang="th-TH" sz="1800" b="1" dirty="0">
                <a:solidFill>
                  <a:srgbClr val="008000"/>
                </a:solidFill>
                <a:latin typeface="TH SarabunIT๙" pitchFamily="34" charset="-34"/>
                <a:cs typeface="TH SarabunIT๙" pitchFamily="34" charset="-34"/>
              </a:endParaRPr>
            </a:p>
            <a:p>
              <a:pPr>
                <a:defRPr/>
              </a:pPr>
              <a:r>
                <a:rPr lang="th-TH" sz="1600" b="1" dirty="0" smtClean="0">
                  <a:solidFill>
                    <a:srgbClr val="008000"/>
                  </a:solidFill>
                  <a:latin typeface="TH SarabunIT๙" pitchFamily="34" charset="-34"/>
                  <a:cs typeface="TH SarabunIT๙" pitchFamily="34" charset="-34"/>
                </a:rPr>
                <a:t>คือ การ</a:t>
              </a:r>
              <a:r>
                <a:rPr lang="th-TH" sz="1600" b="1" dirty="0">
                  <a:solidFill>
                    <a:srgbClr val="008000"/>
                  </a:solidFill>
                  <a:latin typeface="TH SarabunIT๙" pitchFamily="34" charset="-34"/>
                  <a:cs typeface="TH SarabunIT๙" pitchFamily="34" charset="-34"/>
                </a:rPr>
                <a:t>จัดวางหรือ</a:t>
              </a:r>
              <a:r>
                <a:rPr lang="th-TH" sz="1600" b="1" dirty="0" smtClean="0">
                  <a:solidFill>
                    <a:srgbClr val="008000"/>
                  </a:solidFill>
                  <a:latin typeface="TH SarabunIT๙" pitchFamily="34" charset="-34"/>
                  <a:cs typeface="TH SarabunIT๙" pitchFamily="34" charset="-34"/>
                </a:rPr>
                <a:t>จัดเก็บสิ่งของต่างๆ  ในสถานที่</a:t>
              </a:r>
              <a:r>
                <a:rPr lang="th-TH" sz="1600" b="1" dirty="0">
                  <a:solidFill>
                    <a:srgbClr val="008000"/>
                  </a:solidFill>
                  <a:latin typeface="TH SarabunIT๙" pitchFamily="34" charset="-34"/>
                  <a:cs typeface="TH SarabunIT๙" pitchFamily="34" charset="-34"/>
                </a:rPr>
                <a:t>ทำงานอย่างเป็นระบบ </a:t>
              </a:r>
              <a:r>
                <a:rPr lang="th-TH" sz="1600" b="1" dirty="0" smtClean="0">
                  <a:solidFill>
                    <a:srgbClr val="008000"/>
                  </a:solidFill>
                  <a:latin typeface="TH SarabunIT๙" pitchFamily="34" charset="-34"/>
                  <a:cs typeface="TH SarabunIT๙" pitchFamily="34" charset="-34"/>
                </a:rPr>
                <a:t>เพื่อ</a:t>
              </a:r>
              <a:r>
                <a:rPr lang="th-TH" sz="1600" b="1" dirty="0">
                  <a:solidFill>
                    <a:srgbClr val="008000"/>
                  </a:solidFill>
                  <a:latin typeface="TH SarabunIT๙" pitchFamily="34" charset="-34"/>
                  <a:cs typeface="TH SarabunIT๙" pitchFamily="34" charset="-34"/>
                </a:rPr>
                <a:t>ความสะดวกปลอดภัย </a:t>
              </a:r>
              <a:r>
                <a:rPr lang="th-TH" sz="1600" b="1" dirty="0" smtClean="0">
                  <a:solidFill>
                    <a:srgbClr val="008000"/>
                  </a:solidFill>
                  <a:latin typeface="TH SarabunIT๙" pitchFamily="34" charset="-34"/>
                  <a:cs typeface="TH SarabunIT๙" pitchFamily="34" charset="-34"/>
                </a:rPr>
                <a:t>และ</a:t>
              </a:r>
              <a:r>
                <a:rPr lang="th-TH" sz="1600" b="1" dirty="0">
                  <a:solidFill>
                    <a:srgbClr val="008000"/>
                  </a:solidFill>
                  <a:latin typeface="TH SarabunIT๙" pitchFamily="34" charset="-34"/>
                  <a:cs typeface="TH SarabunIT๙" pitchFamily="34" charset="-34"/>
                </a:rPr>
                <a:t>คงไว้ซึ่งคุณภาพ ประสิทธิภาพในการทำงานโดย</a:t>
              </a:r>
              <a:r>
                <a:rPr lang="th-TH" sz="1600" b="1" dirty="0" smtClean="0">
                  <a:solidFill>
                    <a:srgbClr val="008000"/>
                  </a:solidFill>
                  <a:latin typeface="TH SarabunIT๙" pitchFamily="34" charset="-34"/>
                  <a:cs typeface="TH SarabunIT๙" pitchFamily="34" charset="-34"/>
                </a:rPr>
                <a:t>กำหนด ขั้นตอน</a:t>
              </a:r>
              <a:r>
                <a:rPr lang="th-TH" sz="1600" b="1" dirty="0">
                  <a:solidFill>
                    <a:srgbClr val="008000"/>
                  </a:solidFill>
                  <a:latin typeface="TH SarabunIT๙" pitchFamily="34" charset="-34"/>
                  <a:cs typeface="TH SarabunIT๙" pitchFamily="34" charset="-34"/>
                </a:rPr>
                <a:t>ไว้ 4 ขั้นตอน ประกอบด้วย </a:t>
              </a:r>
              <a:r>
                <a:rPr lang="th-TH" sz="1600" b="1" dirty="0" smtClean="0">
                  <a:solidFill>
                    <a:srgbClr val="008000"/>
                  </a:solidFill>
                  <a:latin typeface="TH SarabunIT๙" pitchFamily="34" charset="-34"/>
                  <a:cs typeface="TH SarabunIT๙" pitchFamily="34" charset="-34"/>
                </a:rPr>
                <a:t>1</a:t>
              </a:r>
              <a:r>
                <a:rPr lang="th-TH" sz="1600" b="1" dirty="0">
                  <a:solidFill>
                    <a:srgbClr val="008000"/>
                  </a:solidFill>
                  <a:latin typeface="TH SarabunIT๙" pitchFamily="34" charset="-34"/>
                  <a:cs typeface="TH SarabunIT๙" pitchFamily="34" charset="-34"/>
                </a:rPr>
                <a:t>. กำหนดของที่จำเป็น     </a:t>
              </a:r>
            </a:p>
            <a:p>
              <a:pPr>
                <a:defRPr/>
              </a:pPr>
              <a:r>
                <a:rPr lang="th-TH" sz="1600" b="1" dirty="0">
                  <a:solidFill>
                    <a:srgbClr val="008000"/>
                  </a:solidFill>
                  <a:latin typeface="TH SarabunIT๙" pitchFamily="34" charset="-34"/>
                  <a:cs typeface="TH SarabunIT๙" pitchFamily="34" charset="-34"/>
                </a:rPr>
                <a:t>        </a:t>
              </a:r>
              <a:r>
                <a:rPr lang="th-TH" sz="1600" b="1" dirty="0" smtClean="0">
                  <a:solidFill>
                    <a:srgbClr val="008000"/>
                  </a:solidFill>
                  <a:latin typeface="TH SarabunIT๙" pitchFamily="34" charset="-34"/>
                  <a:cs typeface="TH SarabunIT๙" pitchFamily="34" charset="-34"/>
                </a:rPr>
                <a:t>	2</a:t>
              </a:r>
              <a:r>
                <a:rPr lang="th-TH" sz="1600" b="1" dirty="0">
                  <a:solidFill>
                    <a:srgbClr val="008000"/>
                  </a:solidFill>
                  <a:latin typeface="TH SarabunIT๙" pitchFamily="34" charset="-34"/>
                  <a:cs typeface="TH SarabunIT๙" pitchFamily="34" charset="-34"/>
                </a:rPr>
                <a:t>. แบ่งหมวดหมู่  </a:t>
              </a:r>
            </a:p>
            <a:p>
              <a:pPr>
                <a:defRPr/>
              </a:pPr>
              <a:r>
                <a:rPr lang="th-TH" sz="1600" b="1" dirty="0">
                  <a:solidFill>
                    <a:srgbClr val="008000"/>
                  </a:solidFill>
                  <a:latin typeface="TH SarabunIT๙" pitchFamily="34" charset="-34"/>
                  <a:cs typeface="TH SarabunIT๙" pitchFamily="34" charset="-34"/>
                </a:rPr>
                <a:t>         </a:t>
              </a:r>
              <a:r>
                <a:rPr lang="th-TH" sz="1600" b="1" dirty="0" smtClean="0">
                  <a:solidFill>
                    <a:srgbClr val="008000"/>
                  </a:solidFill>
                  <a:latin typeface="TH SarabunIT๙" pitchFamily="34" charset="-34"/>
                  <a:cs typeface="TH SarabunIT๙" pitchFamily="34" charset="-34"/>
                </a:rPr>
                <a:t>	3</a:t>
              </a:r>
              <a:r>
                <a:rPr lang="th-TH" sz="1600" b="1" dirty="0">
                  <a:solidFill>
                    <a:srgbClr val="008000"/>
                  </a:solidFill>
                  <a:latin typeface="TH SarabunIT๙" pitchFamily="34" charset="-34"/>
                  <a:cs typeface="TH SarabunIT๙" pitchFamily="34" charset="-34"/>
                </a:rPr>
                <a:t>. จัดเก็บให้เป็นระบบมีระเบียบ  </a:t>
              </a:r>
            </a:p>
            <a:p>
              <a:pPr>
                <a:defRPr/>
              </a:pPr>
              <a:r>
                <a:rPr lang="th-TH" sz="1600" b="1" dirty="0">
                  <a:solidFill>
                    <a:srgbClr val="008000"/>
                  </a:solidFill>
                  <a:latin typeface="TH SarabunIT๙" pitchFamily="34" charset="-34"/>
                  <a:cs typeface="TH SarabunIT๙" pitchFamily="34" charset="-34"/>
                </a:rPr>
                <a:t>         </a:t>
              </a:r>
              <a:r>
                <a:rPr lang="th-TH" sz="1600" b="1" dirty="0" smtClean="0">
                  <a:solidFill>
                    <a:srgbClr val="008000"/>
                  </a:solidFill>
                  <a:latin typeface="TH SarabunIT๙" pitchFamily="34" charset="-34"/>
                  <a:cs typeface="TH SarabunIT๙" pitchFamily="34" charset="-34"/>
                </a:rPr>
                <a:t>	4</a:t>
              </a:r>
              <a:r>
                <a:rPr lang="th-TH" sz="1600" b="1" dirty="0">
                  <a:solidFill>
                    <a:srgbClr val="008000"/>
                  </a:solidFill>
                  <a:latin typeface="TH SarabunIT๙" pitchFamily="34" charset="-34"/>
                  <a:cs typeface="TH SarabunIT๙" pitchFamily="34" charset="-34"/>
                </a:rPr>
                <a:t>. บ่อยอยู่ใกล้ นานๆใช้อยู่ไกล</a:t>
              </a:r>
              <a:endParaRPr lang="th-TH" sz="1600" dirty="0"/>
            </a:p>
          </p:txBody>
        </p:sp>
        <p:sp>
          <p:nvSpPr>
            <p:cNvPr id="29" name="กล่องข้อความ 28"/>
            <p:cNvSpPr txBox="1"/>
            <p:nvPr/>
          </p:nvSpPr>
          <p:spPr>
            <a:xfrm>
              <a:off x="1822882" y="3078143"/>
              <a:ext cx="1454368" cy="865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66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H SarabunIT๙" pitchFamily="34" charset="-34"/>
                  <a:cs typeface="TH SarabunIT๙" pitchFamily="34" charset="-34"/>
                </a:rPr>
                <a:t>สะดวก</a:t>
              </a:r>
              <a:endParaRPr lang="th-TH" sz="5400" dirty="0"/>
            </a:p>
          </p:txBody>
        </p:sp>
        <p:grpSp>
          <p:nvGrpSpPr>
            <p:cNvPr id="30" name="กลุ่ม 29"/>
            <p:cNvGrpSpPr/>
            <p:nvPr/>
          </p:nvGrpSpPr>
          <p:grpSpPr>
            <a:xfrm>
              <a:off x="5697270" y="488239"/>
              <a:ext cx="4226988" cy="2513170"/>
              <a:chOff x="5864718" y="337059"/>
              <a:chExt cx="5246944" cy="3215786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5864718" y="398322"/>
                <a:ext cx="4647222" cy="3154523"/>
                <a:chOff x="820555" y="551541"/>
                <a:chExt cx="4993775" cy="3154523"/>
              </a:xfrm>
            </p:grpSpPr>
            <p:sp>
              <p:nvSpPr>
                <p:cNvPr id="74" name="สี่เหลี่ยมผืนผ้า 73"/>
                <p:cNvSpPr/>
                <p:nvPr/>
              </p:nvSpPr>
              <p:spPr>
                <a:xfrm>
                  <a:off x="820555" y="551541"/>
                  <a:ext cx="4993775" cy="3154523"/>
                </a:xfrm>
                <a:prstGeom prst="rect">
                  <a:avLst/>
                </a:prstGeom>
                <a:noFill/>
                <a:ln w="69850" cmpd="sng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/>
                </a:p>
              </p:txBody>
            </p:sp>
            <p:grpSp>
              <p:nvGrpSpPr>
                <p:cNvPr id="73" name="กลุ่ม 72"/>
                <p:cNvGrpSpPr/>
                <p:nvPr/>
              </p:nvGrpSpPr>
              <p:grpSpPr>
                <a:xfrm>
                  <a:off x="4099026" y="819910"/>
                  <a:ext cx="1297435" cy="755239"/>
                  <a:chOff x="7342988" y="199511"/>
                  <a:chExt cx="1475361" cy="963967"/>
                </a:xfrm>
              </p:grpSpPr>
              <p:grpSp>
                <p:nvGrpSpPr>
                  <p:cNvPr id="79" name="กลุ่ม 78"/>
                  <p:cNvGrpSpPr/>
                  <p:nvPr/>
                </p:nvGrpSpPr>
                <p:grpSpPr>
                  <a:xfrm rot="20007141">
                    <a:off x="7616794" y="263394"/>
                    <a:ext cx="919089" cy="900084"/>
                    <a:chOff x="1656106" y="58214"/>
                    <a:chExt cx="6137182" cy="4940108"/>
                  </a:xfrm>
                </p:grpSpPr>
                <p:grpSp>
                  <p:nvGrpSpPr>
                    <p:cNvPr id="86" name="กลุ่ม 85"/>
                    <p:cNvGrpSpPr/>
                    <p:nvPr/>
                  </p:nvGrpSpPr>
                  <p:grpSpPr>
                    <a:xfrm>
                      <a:off x="3602679" y="1998854"/>
                      <a:ext cx="4005892" cy="1742041"/>
                      <a:chOff x="3800272" y="1076047"/>
                      <a:chExt cx="4005892" cy="1742041"/>
                    </a:xfrm>
                  </p:grpSpPr>
                  <p:sp>
                    <p:nvSpPr>
                      <p:cNvPr id="103" name="สามเหลี่ยมหน้าจั่ว 102"/>
                      <p:cNvSpPr/>
                      <p:nvPr/>
                    </p:nvSpPr>
                    <p:spPr>
                      <a:xfrm rot="13877308">
                        <a:off x="5139697" y="-263378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104" name="สามเหลี่ยมหน้าจั่ว 103"/>
                      <p:cNvSpPr/>
                      <p:nvPr/>
                    </p:nvSpPr>
                    <p:spPr>
                      <a:xfrm rot="14432775">
                        <a:off x="5447180" y="210969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105" name="สามเหลี่ยมหน้าจั่ว 104"/>
                      <p:cNvSpPr/>
                      <p:nvPr/>
                    </p:nvSpPr>
                    <p:spPr>
                      <a:xfrm rot="15295422">
                        <a:off x="5556053" y="567978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87" name="กลุ่ม 86"/>
                    <p:cNvGrpSpPr/>
                    <p:nvPr/>
                  </p:nvGrpSpPr>
                  <p:grpSpPr>
                    <a:xfrm rot="2429112">
                      <a:off x="3614703" y="3256281"/>
                      <a:ext cx="4178585" cy="1742041"/>
                      <a:chOff x="5020213" y="3279222"/>
                      <a:chExt cx="4005892" cy="1742041"/>
                    </a:xfrm>
                  </p:grpSpPr>
                  <p:sp>
                    <p:nvSpPr>
                      <p:cNvPr id="100" name="สามเหลี่ยมหน้าจั่ว 99"/>
                      <p:cNvSpPr/>
                      <p:nvPr/>
                    </p:nvSpPr>
                    <p:spPr>
                      <a:xfrm rot="13877308">
                        <a:off x="6359638" y="1939797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101" name="สามเหลี่ยมหน้าจั่ว 100"/>
                      <p:cNvSpPr/>
                      <p:nvPr/>
                    </p:nvSpPr>
                    <p:spPr>
                      <a:xfrm rot="14432775">
                        <a:off x="6667121" y="2414144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102" name="สามเหลี่ยมหน้าจั่ว 101"/>
                      <p:cNvSpPr/>
                      <p:nvPr/>
                    </p:nvSpPr>
                    <p:spPr>
                      <a:xfrm rot="15295422">
                        <a:off x="6775994" y="2771153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88" name="กลุ่ม 87"/>
                    <p:cNvGrpSpPr/>
                    <p:nvPr/>
                  </p:nvGrpSpPr>
                  <p:grpSpPr>
                    <a:xfrm rot="14273802">
                      <a:off x="716034" y="1772894"/>
                      <a:ext cx="3622186" cy="1742041"/>
                      <a:chOff x="3952672" y="1228447"/>
                      <a:chExt cx="4005892" cy="1742041"/>
                    </a:xfrm>
                  </p:grpSpPr>
                  <p:sp>
                    <p:nvSpPr>
                      <p:cNvPr id="97" name="สามเหลี่ยมหน้าจั่ว 96"/>
                      <p:cNvSpPr/>
                      <p:nvPr/>
                    </p:nvSpPr>
                    <p:spPr>
                      <a:xfrm rot="13877308">
                        <a:off x="5292097" y="-110978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98" name="สามเหลี่ยมหน้าจั่ว 97"/>
                      <p:cNvSpPr/>
                      <p:nvPr/>
                    </p:nvSpPr>
                    <p:spPr>
                      <a:xfrm rot="14432775">
                        <a:off x="5599580" y="363369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99" name="สามเหลี่ยมหน้าจั่ว 98"/>
                      <p:cNvSpPr/>
                      <p:nvPr/>
                    </p:nvSpPr>
                    <p:spPr>
                      <a:xfrm rot="15295422">
                        <a:off x="5708453" y="720378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89" name="กลุ่ม 88"/>
                    <p:cNvGrpSpPr/>
                    <p:nvPr/>
                  </p:nvGrpSpPr>
                  <p:grpSpPr>
                    <a:xfrm rot="19115142">
                      <a:off x="2778008" y="1125885"/>
                      <a:ext cx="3827987" cy="1742041"/>
                      <a:chOff x="3800272" y="1076047"/>
                      <a:chExt cx="4005892" cy="1742041"/>
                    </a:xfrm>
                  </p:grpSpPr>
                  <p:sp>
                    <p:nvSpPr>
                      <p:cNvPr id="94" name="สามเหลี่ยมหน้าจั่ว 93"/>
                      <p:cNvSpPr/>
                      <p:nvPr/>
                    </p:nvSpPr>
                    <p:spPr>
                      <a:xfrm rot="13877308">
                        <a:off x="5139697" y="-263378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95" name="สามเหลี่ยมหน้าจั่ว 94"/>
                      <p:cNvSpPr/>
                      <p:nvPr/>
                    </p:nvSpPr>
                    <p:spPr>
                      <a:xfrm rot="14432775">
                        <a:off x="5447180" y="210969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96" name="สามเหลี่ยมหน้าจั่ว 95"/>
                      <p:cNvSpPr/>
                      <p:nvPr/>
                    </p:nvSpPr>
                    <p:spPr>
                      <a:xfrm rot="15295422">
                        <a:off x="5556053" y="567978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90" name="กลุ่ม 89"/>
                    <p:cNvGrpSpPr/>
                    <p:nvPr/>
                  </p:nvGrpSpPr>
                  <p:grpSpPr>
                    <a:xfrm rot="16668398">
                      <a:off x="1606637" y="1065171"/>
                      <a:ext cx="3755955" cy="1742041"/>
                      <a:chOff x="3800272" y="1076047"/>
                      <a:chExt cx="4005892" cy="1742041"/>
                    </a:xfrm>
                  </p:grpSpPr>
                  <p:sp>
                    <p:nvSpPr>
                      <p:cNvPr id="91" name="สามเหลี่ยมหน้าจั่ว 90"/>
                      <p:cNvSpPr/>
                      <p:nvPr/>
                    </p:nvSpPr>
                    <p:spPr>
                      <a:xfrm rot="13877308">
                        <a:off x="5139697" y="-263378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92" name="สามเหลี่ยมหน้าจั่ว 91"/>
                      <p:cNvSpPr/>
                      <p:nvPr/>
                    </p:nvSpPr>
                    <p:spPr>
                      <a:xfrm rot="14432775">
                        <a:off x="5447180" y="210969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93" name="สามเหลี่ยมหน้าจั่ว 92"/>
                      <p:cNvSpPr/>
                      <p:nvPr/>
                    </p:nvSpPr>
                    <p:spPr>
                      <a:xfrm rot="15295422">
                        <a:off x="5556053" y="567978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</p:grpSp>
              <p:sp>
                <p:nvSpPr>
                  <p:cNvPr id="80" name="TextBox 56"/>
                  <p:cNvSpPr txBox="1"/>
                  <p:nvPr/>
                </p:nvSpPr>
                <p:spPr>
                  <a:xfrm>
                    <a:off x="7702840" y="298672"/>
                    <a:ext cx="1115509" cy="7539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th-TH" sz="2400" b="1" dirty="0">
                        <a:solidFill>
                          <a:srgbClr val="0000CC"/>
                        </a:solidFill>
                        <a:latin typeface="Angsana New" pitchFamily="18" charset="-34"/>
                        <a:cs typeface="Angsana New" pitchFamily="18" charset="-34"/>
                      </a:rPr>
                      <a:t>๕ ส</a:t>
                    </a:r>
                    <a:r>
                      <a:rPr lang="th-TH" sz="2400" dirty="0">
                        <a:solidFill>
                          <a:srgbClr val="0000CC"/>
                        </a:solidFill>
                        <a:latin typeface="Wingdings 3" pitchFamily="18" charset="2"/>
                      </a:rPr>
                      <a:t>.</a:t>
                    </a:r>
                  </a:p>
                </p:txBody>
              </p:sp>
              <p:sp>
                <p:nvSpPr>
                  <p:cNvPr id="81" name="ดาว 5 แฉก 80"/>
                  <p:cNvSpPr/>
                  <p:nvPr/>
                </p:nvSpPr>
                <p:spPr>
                  <a:xfrm>
                    <a:off x="7482437" y="361200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82" name="ดาว 5 แฉก 81"/>
                  <p:cNvSpPr/>
                  <p:nvPr/>
                </p:nvSpPr>
                <p:spPr>
                  <a:xfrm>
                    <a:off x="8389345" y="341510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83" name="ดาว 5 แฉก 82"/>
                  <p:cNvSpPr/>
                  <p:nvPr/>
                </p:nvSpPr>
                <p:spPr>
                  <a:xfrm>
                    <a:off x="8639715" y="694901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84" name="ดาว 5 แฉก 83"/>
                  <p:cNvSpPr/>
                  <p:nvPr/>
                </p:nvSpPr>
                <p:spPr>
                  <a:xfrm>
                    <a:off x="7342988" y="772892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85" name="ดาว 5 แฉก 84"/>
                  <p:cNvSpPr/>
                  <p:nvPr/>
                </p:nvSpPr>
                <p:spPr>
                  <a:xfrm>
                    <a:off x="7944029" y="199511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sp>
            <p:nvSpPr>
              <p:cNvPr id="71" name="สี่เหลี่ยมผืนผ้า 70"/>
              <p:cNvSpPr/>
              <p:nvPr/>
            </p:nvSpPr>
            <p:spPr>
              <a:xfrm>
                <a:off x="6816456" y="1199717"/>
                <a:ext cx="4295206" cy="22447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th-TH" sz="1800" b="1" dirty="0" smtClean="0">
                    <a:ln w="1905"/>
                    <a:solidFill>
                      <a:srgbClr val="00B05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H SarabunIT๙" pitchFamily="34" charset="-34"/>
                    <a:cs typeface="TH SarabunIT๙" pitchFamily="34" charset="-34"/>
                  </a:rPr>
                  <a:t>คือ การแยกของที่</a:t>
                </a:r>
                <a:r>
                  <a:rPr lang="th-TH" sz="1800" b="1" dirty="0">
                    <a:ln w="1905"/>
                    <a:solidFill>
                      <a:srgbClr val="00B05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H SarabunIT๙" pitchFamily="34" charset="-34"/>
                    <a:cs typeface="TH SarabunIT๙" pitchFamily="34" charset="-34"/>
                  </a:rPr>
                  <a:t>จำเป็นออก</a:t>
                </a:r>
                <a:r>
                  <a:rPr lang="th-TH" sz="1800" b="1" dirty="0" smtClean="0">
                    <a:ln w="1905"/>
                    <a:solidFill>
                      <a:srgbClr val="00B05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H SarabunIT๙" pitchFamily="34" charset="-34"/>
                    <a:cs typeface="TH SarabunIT๙" pitchFamily="34" charset="-34"/>
                  </a:rPr>
                  <a:t>จากของที่</a:t>
                </a:r>
              </a:p>
              <a:p>
                <a:pPr>
                  <a:defRPr/>
                </a:pPr>
                <a:r>
                  <a:rPr lang="th-TH" sz="1800" b="1" dirty="0" smtClean="0">
                    <a:ln w="1905"/>
                    <a:solidFill>
                      <a:srgbClr val="00B05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H SarabunIT๙" pitchFamily="34" charset="-34"/>
                    <a:cs typeface="TH SarabunIT๙" pitchFamily="34" charset="-34"/>
                  </a:rPr>
                  <a:t>ไม่</a:t>
                </a:r>
                <a:r>
                  <a:rPr lang="th-TH" sz="1800" b="1" dirty="0">
                    <a:ln w="1905"/>
                    <a:solidFill>
                      <a:srgbClr val="00B05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H SarabunIT๙" pitchFamily="34" charset="-34"/>
                    <a:cs typeface="TH SarabunIT๙" pitchFamily="34" charset="-34"/>
                  </a:rPr>
                  <a:t>จำเป็น และขจัด</a:t>
                </a:r>
                <a:r>
                  <a:rPr lang="th-TH" sz="1800" b="1" dirty="0" smtClean="0">
                    <a:ln w="1905"/>
                    <a:solidFill>
                      <a:srgbClr val="00B05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H SarabunIT๙" pitchFamily="34" charset="-34"/>
                    <a:cs typeface="TH SarabunIT๙" pitchFamily="34" charset="-34"/>
                  </a:rPr>
                  <a:t>ของที่ไม่</a:t>
                </a:r>
                <a:r>
                  <a:rPr lang="th-TH" sz="1800" b="1" dirty="0">
                    <a:ln w="1905"/>
                    <a:solidFill>
                      <a:srgbClr val="00B05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H SarabunIT๙" pitchFamily="34" charset="-34"/>
                    <a:cs typeface="TH SarabunIT๙" pitchFamily="34" charset="-34"/>
                  </a:rPr>
                  <a:t>จำเป็นออกไป </a:t>
                </a:r>
                <a:r>
                  <a:rPr lang="th-TH" sz="1800" b="1" dirty="0" smtClean="0">
                    <a:ln w="1905"/>
                    <a:solidFill>
                      <a:srgbClr val="00B05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H SarabunIT๙" pitchFamily="34" charset="-34"/>
                    <a:cs typeface="TH SarabunIT๙" pitchFamily="34" charset="-34"/>
                  </a:rPr>
                  <a:t>โดยกำหนด</a:t>
                </a:r>
              </a:p>
              <a:p>
                <a:pPr>
                  <a:defRPr/>
                </a:pPr>
                <a:r>
                  <a:rPr lang="th-TH" sz="1800" b="1" dirty="0">
                    <a:ln w="1905"/>
                    <a:solidFill>
                      <a:srgbClr val="00B05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H SarabunIT๙" pitchFamily="34" charset="-34"/>
                    <a:cs typeface="TH SarabunIT๙" pitchFamily="34" charset="-34"/>
                  </a:rPr>
                  <a:t>	</a:t>
                </a:r>
                <a:r>
                  <a:rPr lang="th-TH" sz="1800" b="1" dirty="0" smtClean="0">
                    <a:ln w="1905"/>
                    <a:solidFill>
                      <a:srgbClr val="00B05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H SarabunIT๙" pitchFamily="34" charset="-34"/>
                    <a:cs typeface="TH SarabunIT๙" pitchFamily="34" charset="-34"/>
                  </a:rPr>
                  <a:t>ขั้นตอนไว้ 3 ขั้นตอน</a:t>
                </a:r>
              </a:p>
              <a:p>
                <a:pPr>
                  <a:defRPr/>
                </a:pPr>
                <a:r>
                  <a:rPr lang="th-TH" sz="1800" b="1" dirty="0" smtClean="0">
                    <a:ln w="1905"/>
                    <a:solidFill>
                      <a:srgbClr val="00B05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H SarabunIT๙" pitchFamily="34" charset="-34"/>
                    <a:cs typeface="TH SarabunIT๙" pitchFamily="34" charset="-34"/>
                  </a:rPr>
                  <a:t>	             1. สำรวจ </a:t>
                </a:r>
              </a:p>
              <a:p>
                <a:pPr>
                  <a:defRPr/>
                </a:pPr>
                <a:r>
                  <a:rPr lang="th-TH" sz="1800" b="1" dirty="0">
                    <a:ln w="1905"/>
                    <a:solidFill>
                      <a:srgbClr val="00B05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H SarabunIT๙" pitchFamily="34" charset="-34"/>
                    <a:cs typeface="TH SarabunIT๙" pitchFamily="34" charset="-34"/>
                  </a:rPr>
                  <a:t>	</a:t>
                </a:r>
                <a:r>
                  <a:rPr lang="th-TH" sz="1800" b="1" dirty="0" smtClean="0">
                    <a:ln w="1905"/>
                    <a:solidFill>
                      <a:srgbClr val="00B05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H SarabunIT๙" pitchFamily="34" charset="-34"/>
                    <a:cs typeface="TH SarabunIT๙" pitchFamily="34" charset="-34"/>
                  </a:rPr>
                  <a:t>             2. แยก		             	             3. ขจัด</a:t>
                </a:r>
                <a:endParaRPr lang="th-TH" sz="1800" b="1" dirty="0">
                  <a:ln w="1905"/>
                  <a:solidFill>
                    <a:srgbClr val="00B05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sp>
            <p:nvSpPr>
              <p:cNvPr id="72" name="กล่องข้อความ 71"/>
              <p:cNvSpPr txBox="1"/>
              <p:nvPr/>
            </p:nvSpPr>
            <p:spPr>
              <a:xfrm>
                <a:off x="6772138" y="337059"/>
                <a:ext cx="1767343" cy="1181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5400" b="1" dirty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H SarabunIT๙" pitchFamily="34" charset="-34"/>
                    <a:cs typeface="TH SarabunIT๙" pitchFamily="34" charset="-34"/>
                  </a:rPr>
                  <a:t>สะสาง</a:t>
                </a:r>
                <a:endParaRPr lang="th-TH" sz="6000" dirty="0"/>
              </a:p>
            </p:txBody>
          </p:sp>
        </p:grpSp>
        <p:grpSp>
          <p:nvGrpSpPr>
            <p:cNvPr id="33" name="กลุ่ม 32"/>
            <p:cNvGrpSpPr/>
            <p:nvPr/>
          </p:nvGrpSpPr>
          <p:grpSpPr>
            <a:xfrm>
              <a:off x="4069192" y="1790969"/>
              <a:ext cx="2976499" cy="1670625"/>
              <a:chOff x="3288018" y="2561350"/>
              <a:chExt cx="4608539" cy="2566206"/>
            </a:xfrm>
          </p:grpSpPr>
          <p:grpSp>
            <p:nvGrpSpPr>
              <p:cNvPr id="35" name="กลุ่ม 34"/>
              <p:cNvGrpSpPr/>
              <p:nvPr/>
            </p:nvGrpSpPr>
            <p:grpSpPr>
              <a:xfrm>
                <a:off x="3288018" y="2570186"/>
                <a:ext cx="4326621" cy="2557370"/>
                <a:chOff x="1146816" y="573543"/>
                <a:chExt cx="4649265" cy="2557370"/>
              </a:xfrm>
            </p:grpSpPr>
            <p:grpSp>
              <p:nvGrpSpPr>
                <p:cNvPr id="38" name="กลุ่ม 37"/>
                <p:cNvGrpSpPr/>
                <p:nvPr/>
              </p:nvGrpSpPr>
              <p:grpSpPr>
                <a:xfrm>
                  <a:off x="4099027" y="819910"/>
                  <a:ext cx="1275678" cy="755239"/>
                  <a:chOff x="7342988" y="199511"/>
                  <a:chExt cx="1450620" cy="963967"/>
                </a:xfrm>
              </p:grpSpPr>
              <p:grpSp>
                <p:nvGrpSpPr>
                  <p:cNvPr id="43" name="กลุ่ม 42"/>
                  <p:cNvGrpSpPr/>
                  <p:nvPr/>
                </p:nvGrpSpPr>
                <p:grpSpPr>
                  <a:xfrm rot="20007141">
                    <a:off x="7616794" y="263394"/>
                    <a:ext cx="919089" cy="900084"/>
                    <a:chOff x="1656106" y="58214"/>
                    <a:chExt cx="6137182" cy="4940108"/>
                  </a:xfrm>
                </p:grpSpPr>
                <p:grpSp>
                  <p:nvGrpSpPr>
                    <p:cNvPr id="50" name="กลุ่ม 49"/>
                    <p:cNvGrpSpPr/>
                    <p:nvPr/>
                  </p:nvGrpSpPr>
                  <p:grpSpPr>
                    <a:xfrm>
                      <a:off x="3602679" y="1998854"/>
                      <a:ext cx="4005892" cy="1742041"/>
                      <a:chOff x="3800272" y="1076047"/>
                      <a:chExt cx="4005892" cy="1742041"/>
                    </a:xfrm>
                  </p:grpSpPr>
                  <p:sp>
                    <p:nvSpPr>
                      <p:cNvPr id="67" name="สามเหลี่ยมหน้าจั่ว 66"/>
                      <p:cNvSpPr/>
                      <p:nvPr/>
                    </p:nvSpPr>
                    <p:spPr>
                      <a:xfrm rot="13877308">
                        <a:off x="5139697" y="-263378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68" name="สามเหลี่ยมหน้าจั่ว 67"/>
                      <p:cNvSpPr/>
                      <p:nvPr/>
                    </p:nvSpPr>
                    <p:spPr>
                      <a:xfrm rot="14432775">
                        <a:off x="5447180" y="210969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69" name="สามเหลี่ยมหน้าจั่ว 68"/>
                      <p:cNvSpPr/>
                      <p:nvPr/>
                    </p:nvSpPr>
                    <p:spPr>
                      <a:xfrm rot="15295422">
                        <a:off x="5556053" y="567978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51" name="กลุ่ม 50"/>
                    <p:cNvGrpSpPr/>
                    <p:nvPr/>
                  </p:nvGrpSpPr>
                  <p:grpSpPr>
                    <a:xfrm rot="2429112">
                      <a:off x="3614703" y="3256281"/>
                      <a:ext cx="4178585" cy="1742041"/>
                      <a:chOff x="5020213" y="3279222"/>
                      <a:chExt cx="4005892" cy="1742041"/>
                    </a:xfrm>
                  </p:grpSpPr>
                  <p:sp>
                    <p:nvSpPr>
                      <p:cNvPr id="64" name="สามเหลี่ยมหน้าจั่ว 63"/>
                      <p:cNvSpPr/>
                      <p:nvPr/>
                    </p:nvSpPr>
                    <p:spPr>
                      <a:xfrm rot="13877308">
                        <a:off x="6359638" y="1939797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65" name="สามเหลี่ยมหน้าจั่ว 64"/>
                      <p:cNvSpPr/>
                      <p:nvPr/>
                    </p:nvSpPr>
                    <p:spPr>
                      <a:xfrm rot="14432775">
                        <a:off x="6667121" y="2414144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66" name="สามเหลี่ยมหน้าจั่ว 65"/>
                      <p:cNvSpPr/>
                      <p:nvPr/>
                    </p:nvSpPr>
                    <p:spPr>
                      <a:xfrm rot="15295422">
                        <a:off x="6775994" y="2771153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52" name="กลุ่ม 51"/>
                    <p:cNvGrpSpPr/>
                    <p:nvPr/>
                  </p:nvGrpSpPr>
                  <p:grpSpPr>
                    <a:xfrm rot="14273802">
                      <a:off x="716034" y="1772894"/>
                      <a:ext cx="3622186" cy="1742041"/>
                      <a:chOff x="3952672" y="1228447"/>
                      <a:chExt cx="4005892" cy="1742041"/>
                    </a:xfrm>
                  </p:grpSpPr>
                  <p:sp>
                    <p:nvSpPr>
                      <p:cNvPr id="61" name="สามเหลี่ยมหน้าจั่ว 60"/>
                      <p:cNvSpPr/>
                      <p:nvPr/>
                    </p:nvSpPr>
                    <p:spPr>
                      <a:xfrm rot="13877308">
                        <a:off x="5292097" y="-110978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62" name="สามเหลี่ยมหน้าจั่ว 61"/>
                      <p:cNvSpPr/>
                      <p:nvPr/>
                    </p:nvSpPr>
                    <p:spPr>
                      <a:xfrm rot="14432775">
                        <a:off x="5599580" y="363369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63" name="สามเหลี่ยมหน้าจั่ว 62"/>
                      <p:cNvSpPr/>
                      <p:nvPr/>
                    </p:nvSpPr>
                    <p:spPr>
                      <a:xfrm rot="15295422">
                        <a:off x="5708453" y="720378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53" name="กลุ่ม 52"/>
                    <p:cNvGrpSpPr/>
                    <p:nvPr/>
                  </p:nvGrpSpPr>
                  <p:grpSpPr>
                    <a:xfrm rot="19115142">
                      <a:off x="2778008" y="1125885"/>
                      <a:ext cx="3827987" cy="1742041"/>
                      <a:chOff x="3800272" y="1076047"/>
                      <a:chExt cx="4005892" cy="1742041"/>
                    </a:xfrm>
                  </p:grpSpPr>
                  <p:sp>
                    <p:nvSpPr>
                      <p:cNvPr id="58" name="สามเหลี่ยมหน้าจั่ว 57"/>
                      <p:cNvSpPr/>
                      <p:nvPr/>
                    </p:nvSpPr>
                    <p:spPr>
                      <a:xfrm rot="13877308">
                        <a:off x="5139697" y="-263378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59" name="สามเหลี่ยมหน้าจั่ว 58"/>
                      <p:cNvSpPr/>
                      <p:nvPr/>
                    </p:nvSpPr>
                    <p:spPr>
                      <a:xfrm rot="14432775">
                        <a:off x="5447180" y="210969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60" name="สามเหลี่ยมหน้าจั่ว 59"/>
                      <p:cNvSpPr/>
                      <p:nvPr/>
                    </p:nvSpPr>
                    <p:spPr>
                      <a:xfrm rot="15295422">
                        <a:off x="5556053" y="567978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54" name="กลุ่ม 53"/>
                    <p:cNvGrpSpPr/>
                    <p:nvPr/>
                  </p:nvGrpSpPr>
                  <p:grpSpPr>
                    <a:xfrm rot="16668398">
                      <a:off x="1606637" y="1065171"/>
                      <a:ext cx="3755955" cy="1742041"/>
                      <a:chOff x="3800272" y="1076047"/>
                      <a:chExt cx="4005892" cy="1742041"/>
                    </a:xfrm>
                  </p:grpSpPr>
                  <p:sp>
                    <p:nvSpPr>
                      <p:cNvPr id="55" name="สามเหลี่ยมหน้าจั่ว 54"/>
                      <p:cNvSpPr/>
                      <p:nvPr/>
                    </p:nvSpPr>
                    <p:spPr>
                      <a:xfrm rot="13877308">
                        <a:off x="5139697" y="-263378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56" name="สามเหลี่ยมหน้าจั่ว 55"/>
                      <p:cNvSpPr/>
                      <p:nvPr/>
                    </p:nvSpPr>
                    <p:spPr>
                      <a:xfrm rot="14432775">
                        <a:off x="5447180" y="210969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57" name="สามเหลี่ยมหน้าจั่ว 56"/>
                      <p:cNvSpPr/>
                      <p:nvPr/>
                    </p:nvSpPr>
                    <p:spPr>
                      <a:xfrm rot="15295422">
                        <a:off x="5556053" y="567978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</p:grpSp>
              <p:sp>
                <p:nvSpPr>
                  <p:cNvPr id="44" name="TextBox 56"/>
                  <p:cNvSpPr txBox="1"/>
                  <p:nvPr/>
                </p:nvSpPr>
                <p:spPr>
                  <a:xfrm>
                    <a:off x="7678099" y="386085"/>
                    <a:ext cx="1115509" cy="7201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th-TH" sz="2400" b="1" dirty="0">
                        <a:solidFill>
                          <a:srgbClr val="0000CC"/>
                        </a:solidFill>
                        <a:latin typeface="Angsana New" pitchFamily="18" charset="-34"/>
                        <a:cs typeface="Angsana New" pitchFamily="18" charset="-34"/>
                      </a:rPr>
                      <a:t>๕ ส</a:t>
                    </a:r>
                    <a:r>
                      <a:rPr lang="th-TH" sz="2400" dirty="0">
                        <a:solidFill>
                          <a:srgbClr val="0000CC"/>
                        </a:solidFill>
                        <a:latin typeface="Wingdings 3" pitchFamily="18" charset="2"/>
                      </a:rPr>
                      <a:t>.</a:t>
                    </a:r>
                  </a:p>
                </p:txBody>
              </p:sp>
              <p:sp>
                <p:nvSpPr>
                  <p:cNvPr id="45" name="ดาว 5 แฉก 44"/>
                  <p:cNvSpPr/>
                  <p:nvPr/>
                </p:nvSpPr>
                <p:spPr>
                  <a:xfrm>
                    <a:off x="7482437" y="361200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6" name="ดาว 5 แฉก 45"/>
                  <p:cNvSpPr/>
                  <p:nvPr/>
                </p:nvSpPr>
                <p:spPr>
                  <a:xfrm>
                    <a:off x="8389345" y="341510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7" name="ดาว 5 แฉก 46"/>
                  <p:cNvSpPr/>
                  <p:nvPr/>
                </p:nvSpPr>
                <p:spPr>
                  <a:xfrm>
                    <a:off x="8639715" y="694901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8" name="ดาว 5 แฉก 47"/>
                  <p:cNvSpPr/>
                  <p:nvPr/>
                </p:nvSpPr>
                <p:spPr>
                  <a:xfrm>
                    <a:off x="7342988" y="772892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9" name="ดาว 5 แฉก 48"/>
                  <p:cNvSpPr/>
                  <p:nvPr/>
                </p:nvSpPr>
                <p:spPr>
                  <a:xfrm>
                    <a:off x="7944029" y="199511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39" name="สี่เหลี่ยมผืนผ้า 38"/>
                <p:cNvSpPr/>
                <p:nvPr/>
              </p:nvSpPr>
              <p:spPr>
                <a:xfrm>
                  <a:off x="1146816" y="573543"/>
                  <a:ext cx="4649265" cy="2557370"/>
                </a:xfrm>
                <a:prstGeom prst="rect">
                  <a:avLst/>
                </a:prstGeom>
                <a:ln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37" name="กล่องข้อความ 36"/>
              <p:cNvSpPr txBox="1"/>
              <p:nvPr/>
            </p:nvSpPr>
            <p:spPr>
              <a:xfrm>
                <a:off x="3684114" y="2561350"/>
                <a:ext cx="2464905" cy="10155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800" b="1" dirty="0" smtClean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H SarabunIT๙" pitchFamily="34" charset="-34"/>
                    <a:cs typeface="TH SarabunIT๙" pitchFamily="34" charset="-34"/>
                  </a:rPr>
                  <a:t>สุขลักษณะ</a:t>
                </a:r>
                <a:endParaRPr lang="th-TH" sz="4800" dirty="0"/>
              </a:p>
            </p:txBody>
          </p:sp>
          <p:sp>
            <p:nvSpPr>
              <p:cNvPr id="36" name="สี่เหลี่ยมผืนผ้า 35"/>
              <p:cNvSpPr/>
              <p:nvPr/>
            </p:nvSpPr>
            <p:spPr>
              <a:xfrm>
                <a:off x="3767635" y="3516807"/>
                <a:ext cx="4128922" cy="15601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th-TH" sz="2000" b="1" dirty="0" smtClean="0">
                    <a:solidFill>
                      <a:srgbClr val="3333FF"/>
                    </a:solidFill>
                    <a:latin typeface="TH SarabunIT๙" pitchFamily="34" charset="-34"/>
                    <a:cs typeface="TH SarabunIT๙" pitchFamily="34" charset="-34"/>
                  </a:rPr>
                  <a:t>  1</a:t>
                </a:r>
                <a:r>
                  <a:rPr lang="th-TH" sz="2000" b="1" dirty="0">
                    <a:solidFill>
                      <a:srgbClr val="3333FF"/>
                    </a:solidFill>
                    <a:latin typeface="TH SarabunIT๙" pitchFamily="34" charset="-34"/>
                    <a:cs typeface="TH SarabunIT๙" pitchFamily="34" charset="-34"/>
                  </a:rPr>
                  <a:t>. ไม่มีสิ่งของไม่จำเป็นอยู่ในพื้นที่</a:t>
                </a:r>
              </a:p>
              <a:p>
                <a:pPr>
                  <a:defRPr/>
                </a:pPr>
                <a:r>
                  <a:rPr lang="th-TH" sz="2000" b="1" dirty="0" smtClean="0">
                    <a:solidFill>
                      <a:srgbClr val="3333FF"/>
                    </a:solidFill>
                    <a:latin typeface="TH SarabunIT๙" pitchFamily="34" charset="-34"/>
                    <a:cs typeface="TH SarabunIT๙" pitchFamily="34" charset="-34"/>
                  </a:rPr>
                  <a:t>  2</a:t>
                </a:r>
                <a:r>
                  <a:rPr lang="th-TH" sz="2000" b="1" dirty="0">
                    <a:solidFill>
                      <a:srgbClr val="3333FF"/>
                    </a:solidFill>
                    <a:latin typeface="TH SarabunIT๙" pitchFamily="34" charset="-34"/>
                    <a:cs typeface="TH SarabunIT๙" pitchFamily="34" charset="-34"/>
                  </a:rPr>
                  <a:t>. ไม่มีสภาพ รกรุงรัง</a:t>
                </a:r>
              </a:p>
              <a:p>
                <a:pPr>
                  <a:defRPr/>
                </a:pPr>
                <a:r>
                  <a:rPr lang="th-TH" sz="2000" b="1" dirty="0">
                    <a:solidFill>
                      <a:srgbClr val="3333FF"/>
                    </a:solidFill>
                    <a:latin typeface="TH SarabunIT๙" pitchFamily="34" charset="-34"/>
                    <a:cs typeface="TH SarabunIT๙" pitchFamily="34" charset="-34"/>
                  </a:rPr>
                  <a:t>  </a:t>
                </a:r>
                <a:r>
                  <a:rPr lang="th-TH" sz="2000" b="1" dirty="0" smtClean="0">
                    <a:solidFill>
                      <a:srgbClr val="3333FF"/>
                    </a:solidFill>
                    <a:latin typeface="TH SarabunIT๙" pitchFamily="34" charset="-34"/>
                    <a:cs typeface="TH SarabunIT๙" pitchFamily="34" charset="-34"/>
                  </a:rPr>
                  <a:t>3</a:t>
                </a:r>
                <a:r>
                  <a:rPr lang="th-TH" sz="2000" b="1" dirty="0">
                    <a:solidFill>
                      <a:srgbClr val="3333FF"/>
                    </a:solidFill>
                    <a:latin typeface="TH SarabunIT๙" pitchFamily="34" charset="-34"/>
                    <a:cs typeface="TH SarabunIT๙" pitchFamily="34" charset="-34"/>
                  </a:rPr>
                  <a:t>. ไม่มีสิ่งสกปรกตกค้าง</a:t>
                </a:r>
                <a:endParaRPr lang="th-TH" sz="2000" b="1" dirty="0">
                  <a:ln w="1905"/>
                  <a:solidFill>
                    <a:srgbClr val="7030A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H SarabunIT๙" pitchFamily="34" charset="-34"/>
                  <a:cs typeface="TH SarabunIT๙" pitchFamily="34" charset="-34"/>
                </a:endParaRPr>
              </a:p>
            </p:txBody>
          </p:sp>
        </p:grpSp>
      </p:grpSp>
      <p:pic>
        <p:nvPicPr>
          <p:cNvPr id="14" name="Picture 4" descr="http://training-nakhonnayok.cdd.go.th/wp-content/uploads/sites/148/2017/06/Logo2D-%E0%B8%81%E0%B8%A3%E0%B8%A1%E0%B8%81%E0%B8%B2%E0%B8%A3%E0%B8%9E%E0%B8%B1%E0%B8%92%E0%B8%99%E0%B8%B2%E0%B8%8A%E0%B8%B8%E0%B8%A1%E0%B8%8A%E0%B8%992560-byWasa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11" y="77268"/>
            <a:ext cx="1297004" cy="129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รูปภาพ 2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8500" y="19852"/>
            <a:ext cx="1694835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7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464004" y="95972"/>
            <a:ext cx="6088828" cy="71438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มาตรการและแนวทางการประหยัดพลังงานไฟฟ้า</a:t>
            </a:r>
            <a:endParaRPr lang="th-TH" sz="3200" dirty="0">
              <a:solidFill>
                <a:srgbClr val="00206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grpSp>
        <p:nvGrpSpPr>
          <p:cNvPr id="14" name="กลุ่ม 13"/>
          <p:cNvGrpSpPr/>
          <p:nvPr/>
        </p:nvGrpSpPr>
        <p:grpSpPr>
          <a:xfrm>
            <a:off x="1247887" y="843746"/>
            <a:ext cx="4100058" cy="3011270"/>
            <a:chOff x="198666" y="133913"/>
            <a:chExt cx="4192471" cy="3249513"/>
          </a:xfrm>
        </p:grpSpPr>
        <p:pic>
          <p:nvPicPr>
            <p:cNvPr id="15" name="Picture 4" descr="http://training-nakhonnayok.cdd.go.th/wp-content/uploads/sites/148/2017/06/Logo2D-%E0%B8%81%E0%B8%A3%E0%B8%A1%E0%B8%81%E0%B8%B2%E0%B8%A3%E0%B8%9E%E0%B8%B1%E0%B8%92%E0%B8%99%E0%B8%B2%E0%B8%8A%E0%B8%B8%E0%B8%A1%E0%B8%8A%E0%B8%992560-byWasan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398" y="393717"/>
              <a:ext cx="1297004" cy="1297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กลุ่ม 15"/>
            <p:cNvGrpSpPr/>
            <p:nvPr/>
          </p:nvGrpSpPr>
          <p:grpSpPr>
            <a:xfrm>
              <a:off x="198666" y="133913"/>
              <a:ext cx="4192471" cy="3249513"/>
              <a:chOff x="194825" y="133913"/>
              <a:chExt cx="4678810" cy="3323331"/>
            </a:xfrm>
          </p:grpSpPr>
          <p:sp>
            <p:nvSpPr>
              <p:cNvPr id="17" name="สี่เหลี่ยมผืนผ้า 16"/>
              <p:cNvSpPr/>
              <p:nvPr/>
            </p:nvSpPr>
            <p:spPr>
              <a:xfrm>
                <a:off x="231775" y="303161"/>
                <a:ext cx="4641860" cy="314690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18" name="กลุ่ม 17"/>
              <p:cNvGrpSpPr/>
              <p:nvPr/>
            </p:nvGrpSpPr>
            <p:grpSpPr>
              <a:xfrm>
                <a:off x="194825" y="133913"/>
                <a:ext cx="4608511" cy="3323331"/>
                <a:chOff x="571855" y="451440"/>
                <a:chExt cx="4952177" cy="3323331"/>
              </a:xfrm>
            </p:grpSpPr>
            <p:grpSp>
              <p:nvGrpSpPr>
                <p:cNvPr id="19" name="กลุ่ม 18"/>
                <p:cNvGrpSpPr/>
                <p:nvPr/>
              </p:nvGrpSpPr>
              <p:grpSpPr>
                <a:xfrm>
                  <a:off x="4099027" y="819910"/>
                  <a:ext cx="1275678" cy="755239"/>
                  <a:chOff x="7342988" y="199511"/>
                  <a:chExt cx="1450620" cy="963967"/>
                </a:xfrm>
              </p:grpSpPr>
              <p:grpSp>
                <p:nvGrpSpPr>
                  <p:cNvPr id="26" name="กลุ่ม 25"/>
                  <p:cNvGrpSpPr/>
                  <p:nvPr/>
                </p:nvGrpSpPr>
                <p:grpSpPr>
                  <a:xfrm rot="20007141">
                    <a:off x="7616794" y="263394"/>
                    <a:ext cx="919089" cy="900084"/>
                    <a:chOff x="1656106" y="58214"/>
                    <a:chExt cx="6137182" cy="4940108"/>
                  </a:xfrm>
                </p:grpSpPr>
                <p:grpSp>
                  <p:nvGrpSpPr>
                    <p:cNvPr id="33" name="กลุ่ม 32"/>
                    <p:cNvGrpSpPr/>
                    <p:nvPr/>
                  </p:nvGrpSpPr>
                  <p:grpSpPr>
                    <a:xfrm>
                      <a:off x="3602679" y="1998854"/>
                      <a:ext cx="4005892" cy="1742041"/>
                      <a:chOff x="3800272" y="1076047"/>
                      <a:chExt cx="4005892" cy="1742041"/>
                    </a:xfrm>
                  </p:grpSpPr>
                  <p:sp>
                    <p:nvSpPr>
                      <p:cNvPr id="50" name="สามเหลี่ยมหน้าจั่ว 49"/>
                      <p:cNvSpPr/>
                      <p:nvPr/>
                    </p:nvSpPr>
                    <p:spPr>
                      <a:xfrm rot="13877308">
                        <a:off x="5139697" y="-263378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51" name="สามเหลี่ยมหน้าจั่ว 50"/>
                      <p:cNvSpPr/>
                      <p:nvPr/>
                    </p:nvSpPr>
                    <p:spPr>
                      <a:xfrm rot="14432775">
                        <a:off x="5447180" y="210969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52" name="สามเหลี่ยมหน้าจั่ว 51"/>
                      <p:cNvSpPr/>
                      <p:nvPr/>
                    </p:nvSpPr>
                    <p:spPr>
                      <a:xfrm rot="15295422">
                        <a:off x="5556053" y="567978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34" name="กลุ่ม 33"/>
                    <p:cNvGrpSpPr/>
                    <p:nvPr/>
                  </p:nvGrpSpPr>
                  <p:grpSpPr>
                    <a:xfrm rot="2429112">
                      <a:off x="3614703" y="3256281"/>
                      <a:ext cx="4178585" cy="1742041"/>
                      <a:chOff x="5020213" y="3279222"/>
                      <a:chExt cx="4005892" cy="1742041"/>
                    </a:xfrm>
                  </p:grpSpPr>
                  <p:sp>
                    <p:nvSpPr>
                      <p:cNvPr id="47" name="สามเหลี่ยมหน้าจั่ว 46"/>
                      <p:cNvSpPr/>
                      <p:nvPr/>
                    </p:nvSpPr>
                    <p:spPr>
                      <a:xfrm rot="13877308">
                        <a:off x="6359638" y="1939797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48" name="สามเหลี่ยมหน้าจั่ว 47"/>
                      <p:cNvSpPr/>
                      <p:nvPr/>
                    </p:nvSpPr>
                    <p:spPr>
                      <a:xfrm rot="14432775">
                        <a:off x="6667121" y="2414144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49" name="สามเหลี่ยมหน้าจั่ว 48"/>
                      <p:cNvSpPr/>
                      <p:nvPr/>
                    </p:nvSpPr>
                    <p:spPr>
                      <a:xfrm rot="15295422">
                        <a:off x="6775994" y="2771153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35" name="กลุ่ม 34"/>
                    <p:cNvGrpSpPr/>
                    <p:nvPr/>
                  </p:nvGrpSpPr>
                  <p:grpSpPr>
                    <a:xfrm rot="14273802">
                      <a:off x="716034" y="1772894"/>
                      <a:ext cx="3622186" cy="1742041"/>
                      <a:chOff x="3952672" y="1228447"/>
                      <a:chExt cx="4005892" cy="1742041"/>
                    </a:xfrm>
                  </p:grpSpPr>
                  <p:sp>
                    <p:nvSpPr>
                      <p:cNvPr id="44" name="สามเหลี่ยมหน้าจั่ว 43"/>
                      <p:cNvSpPr/>
                      <p:nvPr/>
                    </p:nvSpPr>
                    <p:spPr>
                      <a:xfrm rot="13877308">
                        <a:off x="5292097" y="-110978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45" name="สามเหลี่ยมหน้าจั่ว 44"/>
                      <p:cNvSpPr/>
                      <p:nvPr/>
                    </p:nvSpPr>
                    <p:spPr>
                      <a:xfrm rot="14432775">
                        <a:off x="5599580" y="363369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46" name="สามเหลี่ยมหน้าจั่ว 45"/>
                      <p:cNvSpPr/>
                      <p:nvPr/>
                    </p:nvSpPr>
                    <p:spPr>
                      <a:xfrm rot="15295422">
                        <a:off x="5708453" y="720378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36" name="กลุ่ม 35"/>
                    <p:cNvGrpSpPr/>
                    <p:nvPr/>
                  </p:nvGrpSpPr>
                  <p:grpSpPr>
                    <a:xfrm rot="19115142">
                      <a:off x="2778008" y="1125885"/>
                      <a:ext cx="3827987" cy="1742041"/>
                      <a:chOff x="3800272" y="1076047"/>
                      <a:chExt cx="4005892" cy="1742041"/>
                    </a:xfrm>
                  </p:grpSpPr>
                  <p:sp>
                    <p:nvSpPr>
                      <p:cNvPr id="41" name="สามเหลี่ยมหน้าจั่ว 40"/>
                      <p:cNvSpPr/>
                      <p:nvPr/>
                    </p:nvSpPr>
                    <p:spPr>
                      <a:xfrm rot="13877308">
                        <a:off x="5139697" y="-263378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42" name="สามเหลี่ยมหน้าจั่ว 41"/>
                      <p:cNvSpPr/>
                      <p:nvPr/>
                    </p:nvSpPr>
                    <p:spPr>
                      <a:xfrm rot="14432775">
                        <a:off x="5447180" y="210969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43" name="สามเหลี่ยมหน้าจั่ว 42"/>
                      <p:cNvSpPr/>
                      <p:nvPr/>
                    </p:nvSpPr>
                    <p:spPr>
                      <a:xfrm rot="15295422">
                        <a:off x="5556053" y="567978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37" name="กลุ่ม 36"/>
                    <p:cNvGrpSpPr/>
                    <p:nvPr/>
                  </p:nvGrpSpPr>
                  <p:grpSpPr>
                    <a:xfrm rot="16668398">
                      <a:off x="1606637" y="1065171"/>
                      <a:ext cx="3755955" cy="1742041"/>
                      <a:chOff x="3800272" y="1076047"/>
                      <a:chExt cx="4005892" cy="1742041"/>
                    </a:xfrm>
                  </p:grpSpPr>
                  <p:sp>
                    <p:nvSpPr>
                      <p:cNvPr id="38" name="สามเหลี่ยมหน้าจั่ว 37"/>
                      <p:cNvSpPr/>
                      <p:nvPr/>
                    </p:nvSpPr>
                    <p:spPr>
                      <a:xfrm rot="13877308">
                        <a:off x="5139697" y="-263378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39" name="สามเหลี่ยมหน้าจั่ว 38"/>
                      <p:cNvSpPr/>
                      <p:nvPr/>
                    </p:nvSpPr>
                    <p:spPr>
                      <a:xfrm rot="14432775">
                        <a:off x="5447180" y="210969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40" name="สามเหลี่ยมหน้าจั่ว 39"/>
                      <p:cNvSpPr/>
                      <p:nvPr/>
                    </p:nvSpPr>
                    <p:spPr>
                      <a:xfrm rot="15295422">
                        <a:off x="5556053" y="567978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</p:grpSp>
              <p:sp>
                <p:nvSpPr>
                  <p:cNvPr id="27" name="TextBox 56"/>
                  <p:cNvSpPr txBox="1"/>
                  <p:nvPr/>
                </p:nvSpPr>
                <p:spPr>
                  <a:xfrm>
                    <a:off x="7678098" y="386085"/>
                    <a:ext cx="1115510" cy="6311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th-TH" sz="2800" b="1" dirty="0">
                        <a:solidFill>
                          <a:srgbClr val="0000CC"/>
                        </a:solidFill>
                        <a:latin typeface="Angsana New" pitchFamily="18" charset="-34"/>
                        <a:cs typeface="Angsana New" pitchFamily="18" charset="-34"/>
                      </a:rPr>
                      <a:t>๕ ส</a:t>
                    </a:r>
                    <a:r>
                      <a:rPr lang="th-TH" sz="2800" dirty="0">
                        <a:solidFill>
                          <a:srgbClr val="0000CC"/>
                        </a:solidFill>
                        <a:latin typeface="Wingdings 3" pitchFamily="18" charset="2"/>
                      </a:rPr>
                      <a:t>.</a:t>
                    </a:r>
                  </a:p>
                </p:txBody>
              </p:sp>
              <p:sp>
                <p:nvSpPr>
                  <p:cNvPr id="28" name="ดาว 5 แฉก 27"/>
                  <p:cNvSpPr/>
                  <p:nvPr/>
                </p:nvSpPr>
                <p:spPr>
                  <a:xfrm>
                    <a:off x="7482437" y="361200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" name="ดาว 5 แฉก 28"/>
                  <p:cNvSpPr/>
                  <p:nvPr/>
                </p:nvSpPr>
                <p:spPr>
                  <a:xfrm>
                    <a:off x="8389345" y="341510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" name="ดาว 5 แฉก 29"/>
                  <p:cNvSpPr/>
                  <p:nvPr/>
                </p:nvSpPr>
                <p:spPr>
                  <a:xfrm>
                    <a:off x="8639715" y="694901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1" name="ดาว 5 แฉก 30"/>
                  <p:cNvSpPr/>
                  <p:nvPr/>
                </p:nvSpPr>
                <p:spPr>
                  <a:xfrm>
                    <a:off x="7342988" y="772892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2" name="ดาว 5 แฉก 31"/>
                  <p:cNvSpPr/>
                  <p:nvPr/>
                </p:nvSpPr>
                <p:spPr>
                  <a:xfrm>
                    <a:off x="7944029" y="199511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20" name="สี่เหลี่ยมผืนผ้า 19"/>
                <p:cNvSpPr/>
                <p:nvPr/>
              </p:nvSpPr>
              <p:spPr>
                <a:xfrm>
                  <a:off x="624311" y="451440"/>
                  <a:ext cx="4712377" cy="31419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514350" indent="-514350"/>
                  <a:r>
                    <a:rPr lang="th-TH" sz="4400" b="1" dirty="0">
                      <a:solidFill>
                        <a:srgbClr val="FF0000"/>
                      </a:solidFill>
                      <a:latin typeface="TH SarabunIT๙" pitchFamily="34" charset="-34"/>
                      <a:cs typeface="TH SarabunIT๙" pitchFamily="34" charset="-34"/>
                    </a:rPr>
                    <a:t> </a:t>
                  </a:r>
                  <a:r>
                    <a:rPr lang="th-TH" sz="2000" b="1" u="sng" dirty="0">
                      <a:solidFill>
                        <a:srgbClr val="FF0000"/>
                      </a:solidFill>
                      <a:latin typeface="TH SarabunIT๙" pitchFamily="34" charset="-34"/>
                      <a:cs typeface="TH SarabunIT๙" pitchFamily="34" charset="-34"/>
                    </a:rPr>
                    <a:t>มาตรการใช้เครื่องปรับอากาศ</a:t>
                  </a:r>
                  <a:endParaRPr lang="th-TH" sz="1200" b="1" dirty="0">
                    <a:solidFill>
                      <a:srgbClr val="3333FF"/>
                    </a:solidFill>
                    <a:latin typeface="TH SarabunIT๙" pitchFamily="34" charset="-34"/>
                    <a:cs typeface="TH SarabunIT๙" pitchFamily="34" charset="-34"/>
                  </a:endParaRPr>
                </a:p>
                <a:p>
                  <a:pPr marL="514350" indent="-514350"/>
                  <a:r>
                    <a:rPr lang="th-TH" sz="1500" b="1" dirty="0">
                      <a:solidFill>
                        <a:srgbClr val="3333FF"/>
                      </a:solidFill>
                      <a:latin typeface="TH SarabunIT๙" pitchFamily="34" charset="-34"/>
                      <a:cs typeface="TH SarabunIT๙" pitchFamily="34" charset="-34"/>
                    </a:rPr>
                    <a:t>   ๑) ตั้งอุณหภูมิไว้ที่ ๒๕ องศาเซลเซียส</a:t>
                  </a:r>
                </a:p>
                <a:p>
                  <a:pPr marL="514350" indent="-514350"/>
                  <a:r>
                    <a:rPr lang="th-TH" sz="1500" b="1" dirty="0">
                      <a:solidFill>
                        <a:srgbClr val="3333FF"/>
                      </a:solidFill>
                      <a:latin typeface="TH SarabunIT๙" pitchFamily="34" charset="-34"/>
                      <a:cs typeface="TH SarabunIT๙" pitchFamily="34" charset="-34"/>
                    </a:rPr>
                    <a:t>   ๒) การเปิด-ปิดเครื่องปรับอากาศ </a:t>
                  </a:r>
                </a:p>
                <a:p>
                  <a:pPr marL="514350" indent="-514350"/>
                  <a:r>
                    <a:rPr lang="th-TH" sz="1500" b="1" dirty="0">
                      <a:solidFill>
                        <a:srgbClr val="3333FF"/>
                      </a:solidFill>
                      <a:latin typeface="TH SarabunIT๙" pitchFamily="34" charset="-34"/>
                      <a:cs typeface="TH SarabunIT๙" pitchFamily="34" charset="-34"/>
                    </a:rPr>
                    <a:t>       - เวลา </a:t>
                  </a:r>
                  <a:r>
                    <a:rPr lang="th-TH" sz="1500" b="1" dirty="0" smtClean="0">
                      <a:solidFill>
                        <a:srgbClr val="3333FF"/>
                      </a:solidFill>
                      <a:latin typeface="TH SarabunIT๙" pitchFamily="34" charset="-34"/>
                      <a:cs typeface="TH SarabunIT๙" pitchFamily="34" charset="-34"/>
                    </a:rPr>
                    <a:t>10.00 - 11.30 </a:t>
                  </a:r>
                  <a:r>
                    <a:rPr lang="th-TH" sz="1500" b="1" dirty="0">
                      <a:solidFill>
                        <a:srgbClr val="3333FF"/>
                      </a:solidFill>
                      <a:latin typeface="TH SarabunIT๙" pitchFamily="34" charset="-34"/>
                      <a:cs typeface="TH SarabunIT๙" pitchFamily="34" charset="-34"/>
                    </a:rPr>
                    <a:t>น. และ </a:t>
                  </a:r>
                  <a:r>
                    <a:rPr lang="th-TH" sz="1500" b="1" dirty="0" smtClean="0">
                      <a:solidFill>
                        <a:srgbClr val="3333FF"/>
                      </a:solidFill>
                      <a:latin typeface="TH SarabunIT๙" pitchFamily="34" charset="-34"/>
                      <a:cs typeface="TH SarabunIT๙" pitchFamily="34" charset="-34"/>
                    </a:rPr>
                    <a:t>13.00 - 16.00 </a:t>
                  </a:r>
                  <a:r>
                    <a:rPr lang="th-TH" sz="1500" b="1" dirty="0">
                      <a:solidFill>
                        <a:srgbClr val="3333FF"/>
                      </a:solidFill>
                      <a:latin typeface="TH SarabunIT๙" pitchFamily="34" charset="-34"/>
                      <a:cs typeface="TH SarabunIT๙" pitchFamily="34" charset="-34"/>
                    </a:rPr>
                    <a:t>น.</a:t>
                  </a:r>
                </a:p>
                <a:p>
                  <a:pPr marL="514350" indent="-514350"/>
                  <a:r>
                    <a:rPr lang="th-TH" sz="1500" b="1" dirty="0">
                      <a:solidFill>
                        <a:srgbClr val="3333FF"/>
                      </a:solidFill>
                      <a:latin typeface="TH SarabunIT๙" pitchFamily="34" charset="-34"/>
                      <a:cs typeface="TH SarabunIT๙" pitchFamily="34" charset="-34"/>
                    </a:rPr>
                    <a:t>   ๓) การบำรุงรักษาเครื่องปรับอากาศ</a:t>
                  </a:r>
                </a:p>
                <a:p>
                  <a:pPr marL="514350" indent="-514350"/>
                  <a:r>
                    <a:rPr lang="th-TH" sz="1500" b="1" dirty="0">
                      <a:solidFill>
                        <a:srgbClr val="3333FF"/>
                      </a:solidFill>
                      <a:latin typeface="TH SarabunIT๙" pitchFamily="34" charset="-34"/>
                      <a:cs typeface="TH SarabunIT๙" pitchFamily="34" charset="-34"/>
                    </a:rPr>
                    <a:t>       - ทำความสะอาดแผ่นกรองอากาศ 6 เดือน/ครั้ง </a:t>
                  </a:r>
                </a:p>
                <a:p>
                  <a:pPr marL="514350" indent="-514350"/>
                  <a:r>
                    <a:rPr lang="th-TH" sz="1500" b="1" dirty="0">
                      <a:solidFill>
                        <a:srgbClr val="3333FF"/>
                      </a:solidFill>
                      <a:latin typeface="TH SarabunIT๙" pitchFamily="34" charset="-34"/>
                      <a:cs typeface="TH SarabunIT๙" pitchFamily="34" charset="-34"/>
                    </a:rPr>
                    <a:t>       - คอยล์ทำความเย็น 1 ปี/ครั้ง</a:t>
                  </a:r>
                </a:p>
                <a:p>
                  <a:pPr marL="514350" indent="-514350"/>
                  <a:r>
                    <a:rPr lang="th-TH" sz="1500" b="1" dirty="0">
                      <a:solidFill>
                        <a:srgbClr val="3333FF"/>
                      </a:solidFill>
                      <a:latin typeface="TH SarabunIT๙" pitchFamily="34" charset="-34"/>
                      <a:cs typeface="TH SarabunIT๙" pitchFamily="34" charset="-34"/>
                    </a:rPr>
                    <a:t>   ๔) การลดภาระการทำงานเครื่องปรับอากาศ</a:t>
                  </a:r>
                </a:p>
                <a:p>
                  <a:pPr marL="514350" indent="-514350"/>
                  <a:r>
                    <a:rPr lang="th-TH" sz="1500" b="1" dirty="0">
                      <a:solidFill>
                        <a:srgbClr val="3333FF"/>
                      </a:solidFill>
                      <a:latin typeface="TH SarabunIT๙" pitchFamily="34" charset="-34"/>
                      <a:cs typeface="TH SarabunIT๙" pitchFamily="34" charset="-34"/>
                    </a:rPr>
                    <a:t>    </a:t>
                  </a:r>
                  <a:r>
                    <a:rPr lang="th-TH" sz="1500" b="1" dirty="0" smtClean="0">
                      <a:solidFill>
                        <a:srgbClr val="3333FF"/>
                      </a:solidFill>
                      <a:latin typeface="TH SarabunIT๙" pitchFamily="34" charset="-34"/>
                      <a:cs typeface="TH SarabunIT๙" pitchFamily="34" charset="-34"/>
                    </a:rPr>
                    <a:t>- </a:t>
                  </a:r>
                  <a:r>
                    <a:rPr lang="th-TH" sz="1500" b="1" dirty="0">
                      <a:solidFill>
                        <a:srgbClr val="3333FF"/>
                      </a:solidFill>
                      <a:latin typeface="TH SarabunIT๙" pitchFamily="34" charset="-34"/>
                      <a:cs typeface="TH SarabunIT๙" pitchFamily="34" charset="-34"/>
                    </a:rPr>
                    <a:t>ไม่วางสิ่งของขวางทางเข้า-ออก ชุดระบายน้ำ</a:t>
                  </a:r>
                </a:p>
                <a:p>
                  <a:pPr marL="514350" indent="-514350"/>
                  <a:r>
                    <a:rPr lang="th-TH" sz="1500" b="1" dirty="0">
                      <a:solidFill>
                        <a:srgbClr val="3333FF"/>
                      </a:solidFill>
                      <a:latin typeface="TH SarabunIT๙" pitchFamily="34" charset="-34"/>
                      <a:cs typeface="TH SarabunIT๙" pitchFamily="34" charset="-34"/>
                    </a:rPr>
                    <a:t>    </a:t>
                  </a:r>
                  <a:r>
                    <a:rPr lang="th-TH" sz="1500" b="1" dirty="0" smtClean="0">
                      <a:solidFill>
                        <a:srgbClr val="3333FF"/>
                      </a:solidFill>
                      <a:latin typeface="TH SarabunIT๙" pitchFamily="34" charset="-34"/>
                      <a:cs typeface="TH SarabunIT๙" pitchFamily="34" charset="-34"/>
                    </a:rPr>
                    <a:t>- </a:t>
                  </a:r>
                  <a:r>
                    <a:rPr lang="th-TH" sz="1500" b="1" dirty="0">
                      <a:solidFill>
                        <a:srgbClr val="3333FF"/>
                      </a:solidFill>
                      <a:latin typeface="TH SarabunIT๙" pitchFamily="34" charset="-34"/>
                      <a:cs typeface="TH SarabunIT๙" pitchFamily="34" charset="-34"/>
                    </a:rPr>
                    <a:t>เปิด-ปิด ประตูเข้าออกห้องที่มี</a:t>
                  </a:r>
                  <a:r>
                    <a:rPr lang="th-TH" sz="1500" b="1" dirty="0" smtClean="0">
                      <a:solidFill>
                        <a:srgbClr val="3333FF"/>
                      </a:solidFill>
                      <a:latin typeface="TH SarabunIT๙" pitchFamily="34" charset="-34"/>
                      <a:cs typeface="TH SarabunIT๙" pitchFamily="34" charset="-34"/>
                    </a:rPr>
                    <a:t>เครื่องปรับอากาศเท่าที่จำเป็น</a:t>
                  </a:r>
                  <a:endParaRPr lang="th-TH" sz="1500" b="1" dirty="0">
                    <a:solidFill>
                      <a:srgbClr val="3333FF"/>
                    </a:solidFill>
                    <a:latin typeface="TH SarabunIT๙" pitchFamily="34" charset="-34"/>
                    <a:cs typeface="TH SarabunIT๙" pitchFamily="34" charset="-34"/>
                  </a:endParaRPr>
                </a:p>
              </p:txBody>
            </p:sp>
            <p:sp>
              <p:nvSpPr>
                <p:cNvPr id="21" name="สี่เหลี่ยมผืนผ้า 20"/>
                <p:cNvSpPr/>
                <p:nvPr/>
              </p:nvSpPr>
              <p:spPr>
                <a:xfrm>
                  <a:off x="571855" y="620249"/>
                  <a:ext cx="4952177" cy="3154522"/>
                </a:xfrm>
                <a:prstGeom prst="rect">
                  <a:avLst/>
                </a:prstGeom>
                <a:noFill/>
                <a:ln w="69850" cmpd="sng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/>
                </a:p>
              </p:txBody>
            </p:sp>
            <p:cxnSp>
              <p:nvCxnSpPr>
                <p:cNvPr id="22" name="ตัวเชื่อมต่อตรง 21"/>
                <p:cNvCxnSpPr/>
                <p:nvPr/>
              </p:nvCxnSpPr>
              <p:spPr>
                <a:xfrm flipH="1" flipV="1">
                  <a:off x="697618" y="714150"/>
                  <a:ext cx="4761912" cy="12298"/>
                </a:xfrm>
                <a:prstGeom prst="line">
                  <a:avLst/>
                </a:prstGeom>
                <a:ln w="60325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ตัวเชื่อมต่อตรง 22"/>
                <p:cNvCxnSpPr/>
                <p:nvPr/>
              </p:nvCxnSpPr>
              <p:spPr>
                <a:xfrm flipH="1">
                  <a:off x="697617" y="3670822"/>
                  <a:ext cx="4770244" cy="0"/>
                </a:xfrm>
                <a:prstGeom prst="line">
                  <a:avLst/>
                </a:prstGeom>
                <a:ln w="60325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ตัวเชื่อมต่อตรง 23"/>
                <p:cNvCxnSpPr/>
                <p:nvPr/>
              </p:nvCxnSpPr>
              <p:spPr>
                <a:xfrm>
                  <a:off x="723807" y="717926"/>
                  <a:ext cx="0" cy="2952896"/>
                </a:xfrm>
                <a:prstGeom prst="line">
                  <a:avLst/>
                </a:prstGeom>
                <a:ln w="635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ตัวเชื่อมต่อตรง 24"/>
                <p:cNvCxnSpPr/>
                <p:nvPr/>
              </p:nvCxnSpPr>
              <p:spPr>
                <a:xfrm>
                  <a:off x="5450212" y="717926"/>
                  <a:ext cx="0" cy="2952896"/>
                </a:xfrm>
                <a:prstGeom prst="line">
                  <a:avLst/>
                </a:prstGeom>
                <a:ln w="635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3" name="กลุ่ม 52"/>
          <p:cNvGrpSpPr/>
          <p:nvPr/>
        </p:nvGrpSpPr>
        <p:grpSpPr>
          <a:xfrm>
            <a:off x="595506" y="3980057"/>
            <a:ext cx="4729410" cy="2741158"/>
            <a:chOff x="1654035" y="4283893"/>
            <a:chExt cx="3447694" cy="2232763"/>
          </a:xfrm>
        </p:grpSpPr>
        <p:sp>
          <p:nvSpPr>
            <p:cNvPr id="54" name="สี่เหลี่ยมผืนผ้า 53"/>
            <p:cNvSpPr/>
            <p:nvPr/>
          </p:nvSpPr>
          <p:spPr>
            <a:xfrm>
              <a:off x="1680093" y="4292288"/>
              <a:ext cx="3421635" cy="222436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55" name="กลุ่ม 54"/>
            <p:cNvGrpSpPr/>
            <p:nvPr/>
          </p:nvGrpSpPr>
          <p:grpSpPr>
            <a:xfrm>
              <a:off x="1654035" y="4283893"/>
              <a:ext cx="3447694" cy="2232763"/>
              <a:chOff x="1654035" y="4283893"/>
              <a:chExt cx="3447694" cy="2232763"/>
            </a:xfrm>
          </p:grpSpPr>
          <p:grpSp>
            <p:nvGrpSpPr>
              <p:cNvPr id="56" name="กลุ่ม 55"/>
              <p:cNvGrpSpPr/>
              <p:nvPr/>
            </p:nvGrpSpPr>
            <p:grpSpPr>
              <a:xfrm>
                <a:off x="1654035" y="4283893"/>
                <a:ext cx="3447694" cy="2232763"/>
                <a:chOff x="611560" y="620688"/>
                <a:chExt cx="4952178" cy="3154523"/>
              </a:xfrm>
            </p:grpSpPr>
            <p:grpSp>
              <p:nvGrpSpPr>
                <p:cNvPr id="58" name="กลุ่ม 57"/>
                <p:cNvGrpSpPr/>
                <p:nvPr/>
              </p:nvGrpSpPr>
              <p:grpSpPr>
                <a:xfrm>
                  <a:off x="4099027" y="819910"/>
                  <a:ext cx="1275678" cy="755239"/>
                  <a:chOff x="7342988" y="199511"/>
                  <a:chExt cx="1450620" cy="963967"/>
                </a:xfrm>
              </p:grpSpPr>
              <p:grpSp>
                <p:nvGrpSpPr>
                  <p:cNvPr id="64" name="กลุ่ม 63"/>
                  <p:cNvGrpSpPr/>
                  <p:nvPr/>
                </p:nvGrpSpPr>
                <p:grpSpPr>
                  <a:xfrm rot="20007141">
                    <a:off x="7616794" y="263394"/>
                    <a:ext cx="919089" cy="900084"/>
                    <a:chOff x="1656106" y="58214"/>
                    <a:chExt cx="6137182" cy="4940108"/>
                  </a:xfrm>
                </p:grpSpPr>
                <p:grpSp>
                  <p:nvGrpSpPr>
                    <p:cNvPr id="71" name="กลุ่ม 70"/>
                    <p:cNvGrpSpPr/>
                    <p:nvPr/>
                  </p:nvGrpSpPr>
                  <p:grpSpPr>
                    <a:xfrm>
                      <a:off x="3602679" y="1998854"/>
                      <a:ext cx="4005892" cy="1742041"/>
                      <a:chOff x="3800272" y="1076047"/>
                      <a:chExt cx="4005892" cy="1742041"/>
                    </a:xfrm>
                  </p:grpSpPr>
                  <p:sp>
                    <p:nvSpPr>
                      <p:cNvPr id="88" name="สามเหลี่ยมหน้าจั่ว 87"/>
                      <p:cNvSpPr/>
                      <p:nvPr/>
                    </p:nvSpPr>
                    <p:spPr>
                      <a:xfrm rot="13877308">
                        <a:off x="5139697" y="-263378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89" name="สามเหลี่ยมหน้าจั่ว 88"/>
                      <p:cNvSpPr/>
                      <p:nvPr/>
                    </p:nvSpPr>
                    <p:spPr>
                      <a:xfrm rot="14432775">
                        <a:off x="5447180" y="210969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90" name="สามเหลี่ยมหน้าจั่ว 89"/>
                      <p:cNvSpPr/>
                      <p:nvPr/>
                    </p:nvSpPr>
                    <p:spPr>
                      <a:xfrm rot="15295422">
                        <a:off x="5556053" y="567978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72" name="กลุ่ม 71"/>
                    <p:cNvGrpSpPr/>
                    <p:nvPr/>
                  </p:nvGrpSpPr>
                  <p:grpSpPr>
                    <a:xfrm rot="2429112">
                      <a:off x="3614703" y="3256281"/>
                      <a:ext cx="4178585" cy="1742041"/>
                      <a:chOff x="5020213" y="3279222"/>
                      <a:chExt cx="4005892" cy="1742041"/>
                    </a:xfrm>
                  </p:grpSpPr>
                  <p:sp>
                    <p:nvSpPr>
                      <p:cNvPr id="85" name="สามเหลี่ยมหน้าจั่ว 84"/>
                      <p:cNvSpPr/>
                      <p:nvPr/>
                    </p:nvSpPr>
                    <p:spPr>
                      <a:xfrm rot="13877308">
                        <a:off x="6359638" y="1939797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86" name="สามเหลี่ยมหน้าจั่ว 85"/>
                      <p:cNvSpPr/>
                      <p:nvPr/>
                    </p:nvSpPr>
                    <p:spPr>
                      <a:xfrm rot="14432775">
                        <a:off x="6667121" y="2414144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87" name="สามเหลี่ยมหน้าจั่ว 86"/>
                      <p:cNvSpPr/>
                      <p:nvPr/>
                    </p:nvSpPr>
                    <p:spPr>
                      <a:xfrm rot="15295422">
                        <a:off x="6775994" y="2771153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73" name="กลุ่ม 72"/>
                    <p:cNvGrpSpPr/>
                    <p:nvPr/>
                  </p:nvGrpSpPr>
                  <p:grpSpPr>
                    <a:xfrm rot="14273802">
                      <a:off x="716034" y="1772894"/>
                      <a:ext cx="3622186" cy="1742041"/>
                      <a:chOff x="3952672" y="1228447"/>
                      <a:chExt cx="4005892" cy="1742041"/>
                    </a:xfrm>
                  </p:grpSpPr>
                  <p:sp>
                    <p:nvSpPr>
                      <p:cNvPr id="82" name="สามเหลี่ยมหน้าจั่ว 81"/>
                      <p:cNvSpPr/>
                      <p:nvPr/>
                    </p:nvSpPr>
                    <p:spPr>
                      <a:xfrm rot="13877308">
                        <a:off x="5292097" y="-110978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83" name="สามเหลี่ยมหน้าจั่ว 82"/>
                      <p:cNvSpPr/>
                      <p:nvPr/>
                    </p:nvSpPr>
                    <p:spPr>
                      <a:xfrm rot="14432775">
                        <a:off x="5599580" y="363369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84" name="สามเหลี่ยมหน้าจั่ว 83"/>
                      <p:cNvSpPr/>
                      <p:nvPr/>
                    </p:nvSpPr>
                    <p:spPr>
                      <a:xfrm rot="15295422">
                        <a:off x="5708453" y="720378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74" name="กลุ่ม 73"/>
                    <p:cNvGrpSpPr/>
                    <p:nvPr/>
                  </p:nvGrpSpPr>
                  <p:grpSpPr>
                    <a:xfrm rot="19115142">
                      <a:off x="2778008" y="1125885"/>
                      <a:ext cx="3827987" cy="1742041"/>
                      <a:chOff x="3800272" y="1076047"/>
                      <a:chExt cx="4005892" cy="1742041"/>
                    </a:xfrm>
                  </p:grpSpPr>
                  <p:sp>
                    <p:nvSpPr>
                      <p:cNvPr id="79" name="สามเหลี่ยมหน้าจั่ว 78"/>
                      <p:cNvSpPr/>
                      <p:nvPr/>
                    </p:nvSpPr>
                    <p:spPr>
                      <a:xfrm rot="13877308">
                        <a:off x="5139697" y="-263378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80" name="สามเหลี่ยมหน้าจั่ว 79"/>
                      <p:cNvSpPr/>
                      <p:nvPr/>
                    </p:nvSpPr>
                    <p:spPr>
                      <a:xfrm rot="14432775">
                        <a:off x="5447180" y="210969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81" name="สามเหลี่ยมหน้าจั่ว 80"/>
                      <p:cNvSpPr/>
                      <p:nvPr/>
                    </p:nvSpPr>
                    <p:spPr>
                      <a:xfrm rot="15295422">
                        <a:off x="5556053" y="567978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75" name="กลุ่ม 74"/>
                    <p:cNvGrpSpPr/>
                    <p:nvPr/>
                  </p:nvGrpSpPr>
                  <p:grpSpPr>
                    <a:xfrm rot="16668398">
                      <a:off x="1606637" y="1065171"/>
                      <a:ext cx="3755955" cy="1742041"/>
                      <a:chOff x="3800272" y="1076047"/>
                      <a:chExt cx="4005892" cy="1742041"/>
                    </a:xfrm>
                  </p:grpSpPr>
                  <p:sp>
                    <p:nvSpPr>
                      <p:cNvPr id="76" name="สามเหลี่ยมหน้าจั่ว 75"/>
                      <p:cNvSpPr/>
                      <p:nvPr/>
                    </p:nvSpPr>
                    <p:spPr>
                      <a:xfrm rot="13877308">
                        <a:off x="5139697" y="-263378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77" name="สามเหลี่ยมหน้าจั่ว 76"/>
                      <p:cNvSpPr/>
                      <p:nvPr/>
                    </p:nvSpPr>
                    <p:spPr>
                      <a:xfrm rot="14432775">
                        <a:off x="5447180" y="210969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78" name="สามเหลี่ยมหน้าจั่ว 77"/>
                      <p:cNvSpPr/>
                      <p:nvPr/>
                    </p:nvSpPr>
                    <p:spPr>
                      <a:xfrm rot="15295422">
                        <a:off x="5556053" y="567978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</p:grpSp>
              <p:sp>
                <p:nvSpPr>
                  <p:cNvPr id="65" name="TextBox 56"/>
                  <p:cNvSpPr txBox="1"/>
                  <p:nvPr/>
                </p:nvSpPr>
                <p:spPr>
                  <a:xfrm>
                    <a:off x="7678100" y="386084"/>
                    <a:ext cx="1115508" cy="7215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th-TH" sz="2000" b="1" dirty="0">
                        <a:solidFill>
                          <a:srgbClr val="0000CC"/>
                        </a:solidFill>
                        <a:latin typeface="Angsana New" pitchFamily="18" charset="-34"/>
                        <a:cs typeface="Angsana New" pitchFamily="18" charset="-34"/>
                      </a:rPr>
                      <a:t>๕ ส</a:t>
                    </a:r>
                    <a:r>
                      <a:rPr lang="th-TH" sz="2000" dirty="0">
                        <a:solidFill>
                          <a:srgbClr val="0000CC"/>
                        </a:solidFill>
                        <a:latin typeface="Wingdings 3" pitchFamily="18" charset="2"/>
                      </a:rPr>
                      <a:t>.</a:t>
                    </a:r>
                  </a:p>
                </p:txBody>
              </p:sp>
              <p:sp>
                <p:nvSpPr>
                  <p:cNvPr id="66" name="ดาว 5 แฉก 65"/>
                  <p:cNvSpPr/>
                  <p:nvPr/>
                </p:nvSpPr>
                <p:spPr>
                  <a:xfrm>
                    <a:off x="7482437" y="361200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67" name="ดาว 5 แฉก 66"/>
                  <p:cNvSpPr/>
                  <p:nvPr/>
                </p:nvSpPr>
                <p:spPr>
                  <a:xfrm>
                    <a:off x="8389345" y="341510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68" name="ดาว 5 แฉก 67"/>
                  <p:cNvSpPr/>
                  <p:nvPr/>
                </p:nvSpPr>
                <p:spPr>
                  <a:xfrm>
                    <a:off x="8639715" y="694901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69" name="ดาว 5 แฉก 68"/>
                  <p:cNvSpPr/>
                  <p:nvPr/>
                </p:nvSpPr>
                <p:spPr>
                  <a:xfrm>
                    <a:off x="7342988" y="772892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0" name="ดาว 5 แฉก 69"/>
                  <p:cNvSpPr/>
                  <p:nvPr/>
                </p:nvSpPr>
                <p:spPr>
                  <a:xfrm>
                    <a:off x="7944029" y="199511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59" name="สี่เหลี่ยมผืนผ้า 58"/>
                <p:cNvSpPr/>
                <p:nvPr/>
              </p:nvSpPr>
              <p:spPr>
                <a:xfrm>
                  <a:off x="611560" y="620688"/>
                  <a:ext cx="4952178" cy="3154523"/>
                </a:xfrm>
                <a:prstGeom prst="rect">
                  <a:avLst/>
                </a:prstGeom>
                <a:noFill/>
                <a:ln w="69850" cmpd="sng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/>
                </a:p>
              </p:txBody>
            </p:sp>
            <p:cxnSp>
              <p:nvCxnSpPr>
                <p:cNvPr id="60" name="ตัวเชื่อมต่อตรง 59"/>
                <p:cNvCxnSpPr/>
                <p:nvPr/>
              </p:nvCxnSpPr>
              <p:spPr>
                <a:xfrm flipH="1" flipV="1">
                  <a:off x="691754" y="748326"/>
                  <a:ext cx="4761912" cy="12297"/>
                </a:xfrm>
                <a:prstGeom prst="line">
                  <a:avLst/>
                </a:prstGeom>
                <a:ln w="60325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ตัวเชื่อมต่อตรง 60"/>
                <p:cNvCxnSpPr/>
                <p:nvPr/>
              </p:nvCxnSpPr>
              <p:spPr>
                <a:xfrm flipH="1">
                  <a:off x="697618" y="3670822"/>
                  <a:ext cx="4770244" cy="0"/>
                </a:xfrm>
                <a:prstGeom prst="line">
                  <a:avLst/>
                </a:prstGeom>
                <a:ln w="60325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ตัวเชื่อมต่อตรง 61"/>
                <p:cNvCxnSpPr/>
                <p:nvPr/>
              </p:nvCxnSpPr>
              <p:spPr>
                <a:xfrm>
                  <a:off x="723807" y="717926"/>
                  <a:ext cx="0" cy="2952896"/>
                </a:xfrm>
                <a:prstGeom prst="line">
                  <a:avLst/>
                </a:prstGeom>
                <a:ln w="635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ตัวเชื่อมต่อตรง 62"/>
                <p:cNvCxnSpPr/>
                <p:nvPr/>
              </p:nvCxnSpPr>
              <p:spPr>
                <a:xfrm>
                  <a:off x="5450212" y="717926"/>
                  <a:ext cx="0" cy="2952896"/>
                </a:xfrm>
                <a:prstGeom prst="line">
                  <a:avLst/>
                </a:prstGeom>
                <a:ln w="635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สี่เหลี่ยมผืนผ้า 56"/>
              <p:cNvSpPr/>
              <p:nvPr/>
            </p:nvSpPr>
            <p:spPr>
              <a:xfrm>
                <a:off x="1740135" y="4424902"/>
                <a:ext cx="3024336" cy="1855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th-TH" sz="16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IT๙" pitchFamily="34" charset="-34"/>
                    <a:cs typeface="TH SarabunIT๙" pitchFamily="34" charset="-34"/>
                  </a:rPr>
                  <a:t>การใช้รถยนต์</a:t>
                </a:r>
              </a:p>
              <a:p>
                <a:pPr>
                  <a:defRPr/>
                </a:pPr>
                <a:r>
                  <a:rPr lang="th-TH" sz="14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IT๙" pitchFamily="34" charset="-34"/>
                    <a:cs typeface="TH SarabunIT๙" pitchFamily="34" charset="-34"/>
                  </a:rPr>
                  <a:t>1) การอนุญาตใช้รถยนต์ ให้ใช้เพื่อกิจการอันเป็นส่วนรวม </a:t>
                </a:r>
              </a:p>
              <a:p>
                <a:pPr>
                  <a:defRPr/>
                </a:pPr>
                <a:r>
                  <a:rPr lang="th-TH" sz="14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IT๙" pitchFamily="34" charset="-34"/>
                    <a:cs typeface="TH SarabunIT๙" pitchFamily="34" charset="-34"/>
                  </a:rPr>
                  <a:t>    เพื่อประโยชน์ของทางราชการอย่างจำเป็น หรือเหมาะสม </a:t>
                </a:r>
              </a:p>
              <a:p>
                <a:pPr>
                  <a:defRPr/>
                </a:pPr>
                <a:r>
                  <a:rPr lang="th-TH" sz="14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IT๙" pitchFamily="34" charset="-34"/>
                    <a:cs typeface="TH SarabunIT๙" pitchFamily="34" charset="-34"/>
                  </a:rPr>
                  <a:t>    โดยมุ่งหมายเรื่องราชการเป็นสำคัญ</a:t>
                </a:r>
              </a:p>
              <a:p>
                <a:pPr>
                  <a:defRPr/>
                </a:pPr>
                <a:r>
                  <a:rPr lang="th-TH" sz="14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IT๙" pitchFamily="34" charset="-34"/>
                    <a:cs typeface="TH SarabunIT๙" pitchFamily="34" charset="-34"/>
                  </a:rPr>
                  <a:t>2) ควบคุมการใช้น้ำมันเชื้อเพลิงอย่างประหยัด เติมน้ำมันให้ถูกชนิด </a:t>
                </a:r>
              </a:p>
              <a:p>
                <a:pPr>
                  <a:defRPr/>
                </a:pPr>
                <a:r>
                  <a:rPr lang="th-TH" sz="14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IT๙" pitchFamily="34" charset="-34"/>
                    <a:cs typeface="TH SarabunIT๙" pitchFamily="34" charset="-34"/>
                  </a:rPr>
                  <a:t>    และสอดคล้องกับระยะทาง</a:t>
                </a:r>
              </a:p>
              <a:p>
                <a:pPr>
                  <a:defRPr/>
                </a:pPr>
                <a:r>
                  <a:rPr lang="th-TH" sz="14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IT๙" pitchFamily="34" charset="-34"/>
                    <a:cs typeface="TH SarabunIT๙" pitchFamily="34" charset="-34"/>
                  </a:rPr>
                  <a:t>๓) ควรวางแผนการเดินทาง เพื่อหลีกเลี่ยงเส้นทางจราจรติดขัด</a:t>
                </a:r>
              </a:p>
              <a:p>
                <a:pPr>
                  <a:defRPr/>
                </a:pPr>
                <a:r>
                  <a:rPr lang="th-TH" sz="14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IT๙" pitchFamily="34" charset="-34"/>
                    <a:cs typeface="TH SarabunIT๙" pitchFamily="34" charset="-34"/>
                  </a:rPr>
                  <a:t>๔) ขับรถด้วยอัตราความเร็วตามที่กฎหมายกำหนด</a:t>
                </a:r>
              </a:p>
              <a:p>
                <a:pPr>
                  <a:defRPr/>
                </a:pPr>
                <a:r>
                  <a:rPr lang="th-TH" sz="14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IT๙" pitchFamily="34" charset="-34"/>
                    <a:cs typeface="TH SarabunIT๙" pitchFamily="34" charset="-34"/>
                  </a:rPr>
                  <a:t>๕) ใช้เกียร์ให้สัมพันธ์กับความเร็วของเครื่องยนต์</a:t>
                </a:r>
              </a:p>
              <a:p>
                <a:pPr>
                  <a:defRPr/>
                </a:pPr>
                <a:r>
                  <a:rPr lang="th-TH" sz="14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IT๙" pitchFamily="34" charset="-34"/>
                    <a:cs typeface="TH SarabunIT๙" pitchFamily="34" charset="-34"/>
                  </a:rPr>
                  <a:t>๖) เปิดเครื่องปรับอากาศตามความจำเป็น</a:t>
                </a:r>
              </a:p>
            </p:txBody>
          </p:sp>
        </p:grpSp>
      </p:grpSp>
      <p:pic>
        <p:nvPicPr>
          <p:cNvPr id="91" name="รูปภาพ 90" descr="images (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195" y="5532870"/>
            <a:ext cx="781050" cy="839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2" name="กลุ่ม 91"/>
          <p:cNvGrpSpPr/>
          <p:nvPr/>
        </p:nvGrpSpPr>
        <p:grpSpPr>
          <a:xfrm>
            <a:off x="5487782" y="3554706"/>
            <a:ext cx="6513116" cy="3398547"/>
            <a:chOff x="1709788" y="653512"/>
            <a:chExt cx="3273398" cy="3628938"/>
          </a:xfrm>
        </p:grpSpPr>
        <p:sp>
          <p:nvSpPr>
            <p:cNvPr id="93" name="สี่เหลี่ยมผืนผ้า 92"/>
            <p:cNvSpPr/>
            <p:nvPr/>
          </p:nvSpPr>
          <p:spPr>
            <a:xfrm>
              <a:off x="1709788" y="653512"/>
              <a:ext cx="3096344" cy="34167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94" name="กลุ่ม 93"/>
            <p:cNvGrpSpPr/>
            <p:nvPr/>
          </p:nvGrpSpPr>
          <p:grpSpPr>
            <a:xfrm>
              <a:off x="1709788" y="653512"/>
              <a:ext cx="3096344" cy="3543115"/>
              <a:chOff x="611560" y="620687"/>
              <a:chExt cx="4952178" cy="3575072"/>
            </a:xfrm>
          </p:grpSpPr>
          <p:sp>
            <p:nvSpPr>
              <p:cNvPr id="96" name="สี่เหลี่ยมผืนผ้า 95"/>
              <p:cNvSpPr/>
              <p:nvPr/>
            </p:nvSpPr>
            <p:spPr>
              <a:xfrm>
                <a:off x="611560" y="620687"/>
                <a:ext cx="4952178" cy="3447576"/>
              </a:xfrm>
              <a:prstGeom prst="rect">
                <a:avLst/>
              </a:prstGeom>
              <a:noFill/>
              <a:ln w="69850" cmpd="sng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th-TH"/>
              </a:p>
            </p:txBody>
          </p:sp>
          <p:cxnSp>
            <p:nvCxnSpPr>
              <p:cNvPr id="97" name="ตัวเชื่อมต่อตรง 96"/>
              <p:cNvCxnSpPr/>
              <p:nvPr/>
            </p:nvCxnSpPr>
            <p:spPr>
              <a:xfrm flipH="1" flipV="1">
                <a:off x="701784" y="729124"/>
                <a:ext cx="4761912" cy="12297"/>
              </a:xfrm>
              <a:prstGeom prst="line">
                <a:avLst/>
              </a:prstGeom>
              <a:ln w="6032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ตัวเชื่อมต่อตรง 97"/>
              <p:cNvCxnSpPr/>
              <p:nvPr/>
            </p:nvCxnSpPr>
            <p:spPr>
              <a:xfrm flipH="1">
                <a:off x="678727" y="4155194"/>
                <a:ext cx="4770244" cy="0"/>
              </a:xfrm>
              <a:prstGeom prst="line">
                <a:avLst/>
              </a:prstGeom>
              <a:ln w="6032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ตัวเชื่อมต่อตรง 98"/>
              <p:cNvCxnSpPr/>
              <p:nvPr/>
            </p:nvCxnSpPr>
            <p:spPr>
              <a:xfrm flipH="1">
                <a:off x="716572" y="647856"/>
                <a:ext cx="12560" cy="3547903"/>
              </a:xfrm>
              <a:prstGeom prst="line">
                <a:avLst/>
              </a:prstGeom>
              <a:ln w="635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ตัวเชื่อมต่อตรง 99"/>
              <p:cNvCxnSpPr/>
              <p:nvPr/>
            </p:nvCxnSpPr>
            <p:spPr>
              <a:xfrm>
                <a:off x="5448971" y="729124"/>
                <a:ext cx="0" cy="3426070"/>
              </a:xfrm>
              <a:prstGeom prst="line">
                <a:avLst/>
              </a:prstGeom>
              <a:ln w="635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สี่เหลี่ยมผืนผ้า 94"/>
            <p:cNvSpPr/>
            <p:nvPr/>
          </p:nvSpPr>
          <p:spPr>
            <a:xfrm>
              <a:off x="1782945" y="683833"/>
              <a:ext cx="3200241" cy="3598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th-TH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IT๙" pitchFamily="34" charset="-34"/>
                  <a:cs typeface="TH SarabunIT๙" pitchFamily="34" charset="-34"/>
                </a:rPr>
                <a:t>       </a:t>
              </a:r>
              <a:r>
                <a:rPr lang="th-TH" sz="20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IT๙" pitchFamily="34" charset="-34"/>
                  <a:cs typeface="TH SarabunIT๙" pitchFamily="34" charset="-34"/>
                </a:rPr>
                <a:t>การใช้อุปกรณ์สำนักงาน</a:t>
              </a:r>
              <a:endParaRPr lang="th-TH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endParaRPr>
            </a:p>
            <a:p>
              <a:pPr marL="514350" indent="-514350">
                <a:defRPr/>
              </a:pPr>
              <a:r>
                <a:rPr lang="th-TH" sz="14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IT๙" pitchFamily="34" charset="-34"/>
                  <a:cs typeface="TH SarabunIT๙" pitchFamily="34" charset="-34"/>
                </a:rPr>
                <a:t>๑) </a:t>
              </a:r>
              <a:r>
                <a:rPr lang="th-TH" sz="1400" b="1" u="sng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IT๙" pitchFamily="34" charset="-34"/>
                  <a:cs typeface="TH SarabunIT๙" pitchFamily="34" charset="-34"/>
                </a:rPr>
                <a:t>คอมพิวเตอร์</a:t>
              </a:r>
            </a:p>
            <a:p>
              <a:pPr marL="514350" indent="-514350">
                <a:defRPr/>
              </a:pPr>
              <a:r>
                <a:rPr lang="th-TH" sz="1400" b="1" dirty="0">
                  <a:solidFill>
                    <a:srgbClr val="3333FF"/>
                  </a:solidFill>
                  <a:latin typeface="TH SarabunIT๙" pitchFamily="34" charset="-34"/>
                  <a:cs typeface="TH SarabunIT๙" pitchFamily="34" charset="-34"/>
                </a:rPr>
                <a:t>     - ปิดเครื่องเมื่อไม่มีการใช้งานภายใน 30 นาที</a:t>
              </a:r>
            </a:p>
            <a:p>
              <a:pPr marL="514350" indent="-514350">
                <a:defRPr/>
              </a:pPr>
              <a:r>
                <a:rPr lang="th-TH" sz="1400" b="1" dirty="0">
                  <a:solidFill>
                    <a:srgbClr val="3333FF"/>
                  </a:solidFill>
                  <a:latin typeface="TH SarabunIT๙" pitchFamily="34" charset="-34"/>
                  <a:cs typeface="TH SarabunIT๙" pitchFamily="34" charset="-34"/>
                </a:rPr>
                <a:t>     - ตั้งโปรแกรมให้คอมพิวเตอร์พัก</a:t>
              </a:r>
              <a:r>
                <a:rPr lang="th-TH" sz="1400" b="1" dirty="0" smtClean="0">
                  <a:solidFill>
                    <a:srgbClr val="3333FF"/>
                  </a:solidFill>
                  <a:latin typeface="TH SarabunIT๙" pitchFamily="34" charset="-34"/>
                  <a:cs typeface="TH SarabunIT๙" pitchFamily="34" charset="-34"/>
                </a:rPr>
                <a:t>จอภาพเมื่อ</a:t>
              </a:r>
              <a:r>
                <a:rPr lang="th-TH" sz="1400" b="1" dirty="0">
                  <a:solidFill>
                    <a:srgbClr val="3333FF"/>
                  </a:solidFill>
                  <a:latin typeface="TH SarabunIT๙" pitchFamily="34" charset="-34"/>
                  <a:cs typeface="TH SarabunIT๙" pitchFamily="34" charset="-34"/>
                </a:rPr>
                <a:t>มีมีการใช้</a:t>
              </a:r>
              <a:r>
                <a:rPr lang="th-TH" sz="1400" b="1" dirty="0" smtClean="0">
                  <a:solidFill>
                    <a:srgbClr val="3333FF"/>
                  </a:solidFill>
                  <a:latin typeface="TH SarabunIT๙" pitchFamily="34" charset="-34"/>
                  <a:cs typeface="TH SarabunIT๙" pitchFamily="34" charset="-34"/>
                </a:rPr>
                <a:t>งาน ภายใน 20 นาที</a:t>
              </a:r>
            </a:p>
            <a:p>
              <a:pPr marL="514350" indent="-514350">
                <a:defRPr/>
              </a:pPr>
              <a:r>
                <a:rPr lang="th-TH" sz="1400" b="1" dirty="0" smtClean="0">
                  <a:solidFill>
                    <a:srgbClr val="3333FF"/>
                  </a:solidFill>
                  <a:latin typeface="TH SarabunIT๙" pitchFamily="34" charset="-34"/>
                  <a:cs typeface="TH SarabunIT๙" pitchFamily="34" charset="-34"/>
                </a:rPr>
                <a:t>     </a:t>
              </a:r>
              <a:r>
                <a:rPr lang="th-TH" sz="1400" b="1" dirty="0">
                  <a:solidFill>
                    <a:srgbClr val="3333FF"/>
                  </a:solidFill>
                  <a:latin typeface="TH SarabunIT๙" pitchFamily="34" charset="-34"/>
                  <a:cs typeface="TH SarabunIT๙" pitchFamily="34" charset="-34"/>
                </a:rPr>
                <a:t>- ปิดเครื่องคอมพิวเตอร์ และถอดปลั๊กเมื่อเลิกใช้งาน</a:t>
              </a:r>
            </a:p>
            <a:p>
              <a:pPr marL="514350" indent="-514350">
                <a:defRPr/>
              </a:pPr>
              <a:r>
                <a:rPr lang="th-TH" sz="1400" b="1" dirty="0">
                  <a:solidFill>
                    <a:srgbClr val="3333FF"/>
                  </a:solidFill>
                  <a:latin typeface="TH SarabunIT๙" pitchFamily="34" charset="-34"/>
                  <a:cs typeface="TH SarabunIT๙" pitchFamily="34" charset="-34"/>
                </a:rPr>
                <a:t>     - ปิดเครื่องพิมพ์ผล (</a:t>
              </a:r>
              <a:r>
                <a:rPr lang="en-US" sz="1400" b="1" dirty="0">
                  <a:solidFill>
                    <a:srgbClr val="3333FF"/>
                  </a:solidFill>
                  <a:latin typeface="TH SarabunIT๙" pitchFamily="34" charset="-34"/>
                  <a:cs typeface="TH SarabunIT๙" pitchFamily="34" charset="-34"/>
                </a:rPr>
                <a:t>Printer) </a:t>
              </a:r>
              <a:r>
                <a:rPr lang="th-TH" sz="1400" b="1" dirty="0">
                  <a:solidFill>
                    <a:srgbClr val="3333FF"/>
                  </a:solidFill>
                  <a:latin typeface="TH SarabunIT๙" pitchFamily="34" charset="-34"/>
                  <a:cs typeface="TH SarabunIT๙" pitchFamily="34" charset="-34"/>
                </a:rPr>
                <a:t>เมื่อเลิกใช้งาน</a:t>
              </a:r>
            </a:p>
            <a:p>
              <a:pPr marL="514350" indent="-514350">
                <a:defRPr/>
              </a:pPr>
              <a:r>
                <a:rPr lang="th-TH" sz="14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IT๙" pitchFamily="34" charset="-34"/>
                  <a:cs typeface="TH SarabunIT๙" pitchFamily="34" charset="-34"/>
                </a:rPr>
                <a:t>๒) </a:t>
              </a:r>
              <a:r>
                <a:rPr lang="th-TH" sz="1400" b="1" u="sng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IT๙" pitchFamily="34" charset="-34"/>
                  <a:cs typeface="TH SarabunIT๙" pitchFamily="34" charset="-34"/>
                </a:rPr>
                <a:t>เครื่องถ่ายเอกสาร</a:t>
              </a:r>
            </a:p>
            <a:p>
              <a:pPr marL="514350" indent="-514350">
                <a:defRPr/>
              </a:pPr>
              <a:r>
                <a:rPr lang="th-TH" sz="1400" b="1" dirty="0">
                  <a:solidFill>
                    <a:srgbClr val="3333FF"/>
                  </a:solidFill>
                  <a:latin typeface="TH SarabunIT๙" pitchFamily="34" charset="-34"/>
                  <a:cs typeface="TH SarabunIT๙" pitchFamily="34" charset="-34"/>
                </a:rPr>
                <a:t>     - กดปุ่มพักเครื่องถ่ายเอกสาร (</a:t>
              </a:r>
              <a:r>
                <a:rPr lang="en-US" sz="1400" b="1" dirty="0">
                  <a:solidFill>
                    <a:srgbClr val="3333FF"/>
                  </a:solidFill>
                  <a:latin typeface="TH SarabunIT๙" pitchFamily="34" charset="-34"/>
                  <a:cs typeface="TH SarabunIT๙" pitchFamily="34" charset="-34"/>
                </a:rPr>
                <a:t>Stand by Mode) </a:t>
              </a:r>
              <a:r>
                <a:rPr lang="th-TH" sz="1400" b="1" dirty="0">
                  <a:solidFill>
                    <a:srgbClr val="3333FF"/>
                  </a:solidFill>
                  <a:latin typeface="TH SarabunIT๙" pitchFamily="34" charset="-34"/>
                  <a:cs typeface="TH SarabunIT๙" pitchFamily="34" charset="-34"/>
                </a:rPr>
                <a:t>เมื่อใช้งานเสร็จ</a:t>
              </a:r>
            </a:p>
            <a:p>
              <a:pPr marL="514350" indent="-514350">
                <a:defRPr/>
              </a:pPr>
              <a:r>
                <a:rPr lang="th-TH" sz="1400" b="1" dirty="0">
                  <a:solidFill>
                    <a:srgbClr val="3333FF"/>
                  </a:solidFill>
                  <a:latin typeface="TH SarabunIT๙" pitchFamily="34" charset="-34"/>
                  <a:cs typeface="TH SarabunIT๙" pitchFamily="34" charset="-34"/>
                </a:rPr>
                <a:t>     - ถ่ายเอกสารเฉพาะงานเอกสารที่จำเป็นต่อการปฏิบัติงาน</a:t>
              </a:r>
            </a:p>
            <a:p>
              <a:pPr marL="514350" indent="-514350">
                <a:defRPr/>
              </a:pPr>
              <a:r>
                <a:rPr lang="th-TH" sz="1400" b="1" dirty="0">
                  <a:solidFill>
                    <a:srgbClr val="3333FF"/>
                  </a:solidFill>
                  <a:latin typeface="TH SarabunIT๙" pitchFamily="34" charset="-34"/>
                  <a:cs typeface="TH SarabunIT๙" pitchFamily="34" charset="-34"/>
                </a:rPr>
                <a:t>     - ให้ตรวจทานเอกสารให้ถูกต้องก่อนถ่ายเอกสาร</a:t>
              </a:r>
            </a:p>
            <a:p>
              <a:pPr marL="514350" indent="-514350">
                <a:defRPr/>
              </a:pPr>
              <a:r>
                <a:rPr lang="th-TH" sz="1400" b="1" dirty="0">
                  <a:solidFill>
                    <a:srgbClr val="3333FF"/>
                  </a:solidFill>
                  <a:latin typeface="TH SarabunIT๙" pitchFamily="34" charset="-34"/>
                  <a:cs typeface="TH SarabunIT๙" pitchFamily="34" charset="-34"/>
                </a:rPr>
                <a:t>     - ถอดปลั๊กทุกครั้งเมื่อปิดเครื่องถ่ายเอกสาร</a:t>
              </a:r>
            </a:p>
            <a:p>
              <a:pPr marL="514350" indent="-514350">
                <a:defRPr/>
              </a:pPr>
              <a:r>
                <a:rPr lang="th-TH" sz="14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IT๙" pitchFamily="34" charset="-34"/>
                  <a:cs typeface="TH SarabunIT๙" pitchFamily="34" charset="-34"/>
                </a:rPr>
                <a:t>๓) </a:t>
              </a:r>
              <a:r>
                <a:rPr lang="th-TH" sz="1400" b="1" u="sng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IT๙" pitchFamily="34" charset="-34"/>
                  <a:cs typeface="TH SarabunIT๙" pitchFamily="34" charset="-34"/>
                </a:rPr>
                <a:t>เครื่องทำน้ำร้อน-น้ำเย็น</a:t>
              </a:r>
            </a:p>
            <a:p>
              <a:pPr>
                <a:defRPr/>
              </a:pPr>
              <a:r>
                <a:rPr lang="th-TH" sz="1400" b="1" dirty="0">
                  <a:solidFill>
                    <a:srgbClr val="3333FF"/>
                  </a:solidFill>
                  <a:latin typeface="TH SarabunIT๙" pitchFamily="34" charset="-34"/>
                  <a:cs typeface="TH SarabunIT๙" pitchFamily="34" charset="-34"/>
                </a:rPr>
                <a:t>     - ถอดปลั๊กเครื่องทำน้ำร้อน-น้ำเย็น ทุกครั้งหลังเลิกงาน </a:t>
              </a:r>
              <a:endParaRPr lang="th-TH" sz="1400" b="1" dirty="0" smtClean="0">
                <a:solidFill>
                  <a:srgbClr val="3333FF"/>
                </a:solidFill>
                <a:latin typeface="TH SarabunIT๙" pitchFamily="34" charset="-34"/>
                <a:cs typeface="TH SarabunIT๙" pitchFamily="34" charset="-34"/>
              </a:endParaRPr>
            </a:p>
            <a:p>
              <a:pPr>
                <a:defRPr/>
              </a:pPr>
              <a:r>
                <a:rPr lang="th-TH" sz="1400" b="1" dirty="0">
                  <a:solidFill>
                    <a:srgbClr val="3333FF"/>
                  </a:solidFill>
                  <a:latin typeface="TH SarabunIT๙" pitchFamily="34" charset="-34"/>
                  <a:cs typeface="TH SarabunIT๙" pitchFamily="34" charset="-34"/>
                </a:rPr>
                <a:t> </a:t>
              </a:r>
              <a:r>
                <a:rPr lang="th-TH" sz="1400" b="1" dirty="0" smtClean="0">
                  <a:solidFill>
                    <a:srgbClr val="3333FF"/>
                  </a:solidFill>
                  <a:latin typeface="TH SarabunIT๙" pitchFamily="34" charset="-34"/>
                  <a:cs typeface="TH SarabunIT๙" pitchFamily="34" charset="-34"/>
                </a:rPr>
                <a:t>      และ</a:t>
              </a:r>
              <a:r>
                <a:rPr lang="th-TH" sz="1400" b="1" dirty="0">
                  <a:solidFill>
                    <a:srgbClr val="3333FF"/>
                  </a:solidFill>
                  <a:latin typeface="TH SarabunIT๙" pitchFamily="34" charset="-34"/>
                  <a:cs typeface="TH SarabunIT๙" pitchFamily="34" charset="-34"/>
                </a:rPr>
                <a:t>นอก</a:t>
              </a:r>
              <a:r>
                <a:rPr lang="th-TH" sz="1400" b="1" dirty="0" smtClean="0">
                  <a:solidFill>
                    <a:srgbClr val="3333FF"/>
                  </a:solidFill>
                  <a:latin typeface="TH SarabunIT๙" pitchFamily="34" charset="-34"/>
                  <a:cs typeface="TH SarabunIT๙" pitchFamily="34" charset="-34"/>
                </a:rPr>
                <a:t>เวลา ราชการ</a:t>
              </a:r>
              <a:r>
                <a:rPr lang="th-TH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IT๙" pitchFamily="34" charset="-34"/>
                  <a:cs typeface="TH SarabunIT๙" pitchFamily="34" charset="-34"/>
                </a:rPr>
                <a:t>การใช้อุปกรณ์</a:t>
              </a:r>
              <a:r>
                <a:rPr lang="th-TH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IT๙" pitchFamily="34" charset="-34"/>
                  <a:cs typeface="TH SarabunIT๙" pitchFamily="34" charset="-34"/>
                </a:rPr>
                <a:t>สำนักงาน</a:t>
              </a:r>
            </a:p>
            <a:p>
              <a:pPr marL="514350" indent="-514350">
                <a:defRPr/>
              </a:pPr>
              <a:endParaRPr lang="th-TH" sz="1100" b="1" dirty="0">
                <a:solidFill>
                  <a:srgbClr val="3333FF"/>
                </a:solidFill>
                <a:latin typeface="TH SarabunIT๙" pitchFamily="34" charset="-34"/>
                <a:cs typeface="TH SarabunIT๙" pitchFamily="34" charset="-34"/>
              </a:endParaRPr>
            </a:p>
          </p:txBody>
        </p:sp>
      </p:grpSp>
      <p:pic>
        <p:nvPicPr>
          <p:cNvPr id="101" name="รูปภาพ 100" descr="images (6).jpg"/>
          <p:cNvPicPr>
            <a:picLocks noChangeAspect="1"/>
          </p:cNvPicPr>
          <p:nvPr/>
        </p:nvPicPr>
        <p:blipFill>
          <a:blip r:embed="rId4"/>
          <a:srcRect t="30263"/>
          <a:stretch>
            <a:fillRect/>
          </a:stretch>
        </p:blipFill>
        <p:spPr>
          <a:xfrm>
            <a:off x="10564674" y="4958256"/>
            <a:ext cx="778294" cy="1054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2" name="กลุ่ม 101"/>
          <p:cNvGrpSpPr/>
          <p:nvPr/>
        </p:nvGrpSpPr>
        <p:grpSpPr>
          <a:xfrm>
            <a:off x="5564579" y="913632"/>
            <a:ext cx="5968076" cy="2529374"/>
            <a:chOff x="4670883" y="3275781"/>
            <a:chExt cx="4931737" cy="2644917"/>
          </a:xfrm>
        </p:grpSpPr>
        <p:sp>
          <p:nvSpPr>
            <p:cNvPr id="103" name="สี่เหลี่ยมผืนผ้า 102"/>
            <p:cNvSpPr/>
            <p:nvPr/>
          </p:nvSpPr>
          <p:spPr>
            <a:xfrm>
              <a:off x="4670883" y="3275781"/>
              <a:ext cx="4317295" cy="264491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04" name="กลุ่ม 103"/>
            <p:cNvGrpSpPr/>
            <p:nvPr/>
          </p:nvGrpSpPr>
          <p:grpSpPr>
            <a:xfrm>
              <a:off x="4737309" y="3275781"/>
              <a:ext cx="4865311" cy="2644917"/>
              <a:chOff x="4737309" y="3275781"/>
              <a:chExt cx="4865311" cy="2644917"/>
            </a:xfrm>
          </p:grpSpPr>
          <p:grpSp>
            <p:nvGrpSpPr>
              <p:cNvPr id="105" name="กลุ่ม 104"/>
              <p:cNvGrpSpPr/>
              <p:nvPr/>
            </p:nvGrpSpPr>
            <p:grpSpPr>
              <a:xfrm>
                <a:off x="4737309" y="3275781"/>
                <a:ext cx="4173278" cy="2644917"/>
                <a:chOff x="611560" y="620688"/>
                <a:chExt cx="4952178" cy="3154523"/>
              </a:xfrm>
            </p:grpSpPr>
            <p:grpSp>
              <p:nvGrpSpPr>
                <p:cNvPr id="107" name="กลุ่ม 106"/>
                <p:cNvGrpSpPr/>
                <p:nvPr/>
              </p:nvGrpSpPr>
              <p:grpSpPr>
                <a:xfrm>
                  <a:off x="4099028" y="819910"/>
                  <a:ext cx="1269445" cy="755239"/>
                  <a:chOff x="7342988" y="199511"/>
                  <a:chExt cx="1443532" cy="963967"/>
                </a:xfrm>
              </p:grpSpPr>
              <p:grpSp>
                <p:nvGrpSpPr>
                  <p:cNvPr id="114" name="กลุ่ม 113"/>
                  <p:cNvGrpSpPr/>
                  <p:nvPr/>
                </p:nvGrpSpPr>
                <p:grpSpPr>
                  <a:xfrm rot="20007141">
                    <a:off x="7616794" y="263394"/>
                    <a:ext cx="919089" cy="900084"/>
                    <a:chOff x="1656106" y="58214"/>
                    <a:chExt cx="6137182" cy="4940108"/>
                  </a:xfrm>
                </p:grpSpPr>
                <p:grpSp>
                  <p:nvGrpSpPr>
                    <p:cNvPr id="121" name="กลุ่ม 120"/>
                    <p:cNvGrpSpPr/>
                    <p:nvPr/>
                  </p:nvGrpSpPr>
                  <p:grpSpPr>
                    <a:xfrm>
                      <a:off x="3602679" y="1998854"/>
                      <a:ext cx="4005892" cy="1742041"/>
                      <a:chOff x="3800272" y="1076047"/>
                      <a:chExt cx="4005892" cy="1742041"/>
                    </a:xfrm>
                  </p:grpSpPr>
                  <p:sp>
                    <p:nvSpPr>
                      <p:cNvPr id="138" name="สามเหลี่ยมหน้าจั่ว 137"/>
                      <p:cNvSpPr/>
                      <p:nvPr/>
                    </p:nvSpPr>
                    <p:spPr>
                      <a:xfrm rot="13877308">
                        <a:off x="5139697" y="-263378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139" name="สามเหลี่ยมหน้าจั่ว 138"/>
                      <p:cNvSpPr/>
                      <p:nvPr/>
                    </p:nvSpPr>
                    <p:spPr>
                      <a:xfrm rot="14432775">
                        <a:off x="5447180" y="210969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140" name="สามเหลี่ยมหน้าจั่ว 139"/>
                      <p:cNvSpPr/>
                      <p:nvPr/>
                    </p:nvSpPr>
                    <p:spPr>
                      <a:xfrm rot="15295422">
                        <a:off x="5556053" y="567978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122" name="กลุ่ม 121"/>
                    <p:cNvGrpSpPr/>
                    <p:nvPr/>
                  </p:nvGrpSpPr>
                  <p:grpSpPr>
                    <a:xfrm rot="2429112">
                      <a:off x="3614703" y="3256281"/>
                      <a:ext cx="4178585" cy="1742041"/>
                      <a:chOff x="5020213" y="3279222"/>
                      <a:chExt cx="4005892" cy="1742041"/>
                    </a:xfrm>
                  </p:grpSpPr>
                  <p:sp>
                    <p:nvSpPr>
                      <p:cNvPr id="135" name="สามเหลี่ยมหน้าจั่ว 134"/>
                      <p:cNvSpPr/>
                      <p:nvPr/>
                    </p:nvSpPr>
                    <p:spPr>
                      <a:xfrm rot="13877308">
                        <a:off x="6359638" y="1939797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136" name="สามเหลี่ยมหน้าจั่ว 135"/>
                      <p:cNvSpPr/>
                      <p:nvPr/>
                    </p:nvSpPr>
                    <p:spPr>
                      <a:xfrm rot="14432775">
                        <a:off x="6667121" y="2414144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137" name="สามเหลี่ยมหน้าจั่ว 136"/>
                      <p:cNvSpPr/>
                      <p:nvPr/>
                    </p:nvSpPr>
                    <p:spPr>
                      <a:xfrm rot="15295422">
                        <a:off x="6775994" y="2771153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123" name="กลุ่ม 122"/>
                    <p:cNvGrpSpPr/>
                    <p:nvPr/>
                  </p:nvGrpSpPr>
                  <p:grpSpPr>
                    <a:xfrm rot="14273802">
                      <a:off x="716034" y="1772894"/>
                      <a:ext cx="3622186" cy="1742041"/>
                      <a:chOff x="3952672" y="1228447"/>
                      <a:chExt cx="4005892" cy="1742041"/>
                    </a:xfrm>
                  </p:grpSpPr>
                  <p:sp>
                    <p:nvSpPr>
                      <p:cNvPr id="132" name="สามเหลี่ยมหน้าจั่ว 131"/>
                      <p:cNvSpPr/>
                      <p:nvPr/>
                    </p:nvSpPr>
                    <p:spPr>
                      <a:xfrm rot="13877308">
                        <a:off x="5292097" y="-110978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133" name="สามเหลี่ยมหน้าจั่ว 132"/>
                      <p:cNvSpPr/>
                      <p:nvPr/>
                    </p:nvSpPr>
                    <p:spPr>
                      <a:xfrm rot="14432775">
                        <a:off x="5599580" y="363369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134" name="สามเหลี่ยมหน้าจั่ว 133"/>
                      <p:cNvSpPr/>
                      <p:nvPr/>
                    </p:nvSpPr>
                    <p:spPr>
                      <a:xfrm rot="15295422">
                        <a:off x="5708453" y="720378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124" name="กลุ่ม 123"/>
                    <p:cNvGrpSpPr/>
                    <p:nvPr/>
                  </p:nvGrpSpPr>
                  <p:grpSpPr>
                    <a:xfrm rot="19115142">
                      <a:off x="2778008" y="1125885"/>
                      <a:ext cx="3827987" cy="1742041"/>
                      <a:chOff x="3800272" y="1076047"/>
                      <a:chExt cx="4005892" cy="1742041"/>
                    </a:xfrm>
                  </p:grpSpPr>
                  <p:sp>
                    <p:nvSpPr>
                      <p:cNvPr id="129" name="สามเหลี่ยมหน้าจั่ว 128"/>
                      <p:cNvSpPr/>
                      <p:nvPr/>
                    </p:nvSpPr>
                    <p:spPr>
                      <a:xfrm rot="13877308">
                        <a:off x="5139697" y="-263378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130" name="สามเหลี่ยมหน้าจั่ว 129"/>
                      <p:cNvSpPr/>
                      <p:nvPr/>
                    </p:nvSpPr>
                    <p:spPr>
                      <a:xfrm rot="14432775">
                        <a:off x="5447180" y="210969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131" name="สามเหลี่ยมหน้าจั่ว 130"/>
                      <p:cNvSpPr/>
                      <p:nvPr/>
                    </p:nvSpPr>
                    <p:spPr>
                      <a:xfrm rot="15295422">
                        <a:off x="5556053" y="567978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125" name="กลุ่ม 124"/>
                    <p:cNvGrpSpPr/>
                    <p:nvPr/>
                  </p:nvGrpSpPr>
                  <p:grpSpPr>
                    <a:xfrm rot="16668398">
                      <a:off x="1606637" y="1065171"/>
                      <a:ext cx="3755955" cy="1742041"/>
                      <a:chOff x="3800272" y="1076047"/>
                      <a:chExt cx="4005892" cy="1742041"/>
                    </a:xfrm>
                  </p:grpSpPr>
                  <p:sp>
                    <p:nvSpPr>
                      <p:cNvPr id="126" name="สามเหลี่ยมหน้าจั่ว 125"/>
                      <p:cNvSpPr/>
                      <p:nvPr/>
                    </p:nvSpPr>
                    <p:spPr>
                      <a:xfrm rot="13877308">
                        <a:off x="5139697" y="-263378"/>
                        <a:ext cx="841055" cy="3519906"/>
                      </a:xfrm>
                      <a:prstGeom prst="triangl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127" name="สามเหลี่ยมหน้าจั่ว 126"/>
                      <p:cNvSpPr/>
                      <p:nvPr/>
                    </p:nvSpPr>
                    <p:spPr>
                      <a:xfrm rot="14432775">
                        <a:off x="5447180" y="210969"/>
                        <a:ext cx="841055" cy="3553912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128" name="สามเหลี่ยมหน้าจั่ว 127"/>
                      <p:cNvSpPr/>
                      <p:nvPr/>
                    </p:nvSpPr>
                    <p:spPr>
                      <a:xfrm rot="15295422">
                        <a:off x="5556053" y="567978"/>
                        <a:ext cx="841055" cy="3659166"/>
                      </a:xfrm>
                      <a:prstGeom prst="triangle">
                        <a:avLst>
                          <a:gd name="adj" fmla="val 81719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</p:grpSp>
              <p:sp>
                <p:nvSpPr>
                  <p:cNvPr id="115" name="TextBox 56"/>
                  <p:cNvSpPr txBox="1"/>
                  <p:nvPr/>
                </p:nvSpPr>
                <p:spPr>
                  <a:xfrm>
                    <a:off x="7671011" y="310365"/>
                    <a:ext cx="1115509" cy="7466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th-TH" sz="2000" b="1" dirty="0">
                        <a:solidFill>
                          <a:srgbClr val="0000CC"/>
                        </a:solidFill>
                        <a:latin typeface="Angsana New" pitchFamily="18" charset="-34"/>
                        <a:cs typeface="Angsana New" pitchFamily="18" charset="-34"/>
                      </a:rPr>
                      <a:t>๕ ส</a:t>
                    </a:r>
                    <a:r>
                      <a:rPr lang="th-TH" sz="2000" dirty="0">
                        <a:solidFill>
                          <a:srgbClr val="0000CC"/>
                        </a:solidFill>
                        <a:latin typeface="Wingdings 3" pitchFamily="18" charset="2"/>
                      </a:rPr>
                      <a:t>.</a:t>
                    </a:r>
                  </a:p>
                </p:txBody>
              </p:sp>
              <p:sp>
                <p:nvSpPr>
                  <p:cNvPr id="116" name="ดาว 5 แฉก 115"/>
                  <p:cNvSpPr/>
                  <p:nvPr/>
                </p:nvSpPr>
                <p:spPr>
                  <a:xfrm>
                    <a:off x="7482437" y="361200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7" name="ดาว 5 แฉก 116"/>
                  <p:cNvSpPr/>
                  <p:nvPr/>
                </p:nvSpPr>
                <p:spPr>
                  <a:xfrm>
                    <a:off x="8389345" y="341510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8" name="ดาว 5 แฉก 117"/>
                  <p:cNvSpPr/>
                  <p:nvPr/>
                </p:nvSpPr>
                <p:spPr>
                  <a:xfrm>
                    <a:off x="8639715" y="694901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9" name="ดาว 5 แฉก 118"/>
                  <p:cNvSpPr/>
                  <p:nvPr/>
                </p:nvSpPr>
                <p:spPr>
                  <a:xfrm>
                    <a:off x="7342988" y="772892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20" name="ดาว 5 แฉก 119"/>
                  <p:cNvSpPr/>
                  <p:nvPr/>
                </p:nvSpPr>
                <p:spPr>
                  <a:xfrm>
                    <a:off x="7944029" y="199511"/>
                    <a:ext cx="142042" cy="155981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108" name="สี่เหลี่ยมผืนผ้า 107"/>
                <p:cNvSpPr/>
                <p:nvPr/>
              </p:nvSpPr>
              <p:spPr>
                <a:xfrm>
                  <a:off x="611560" y="620688"/>
                  <a:ext cx="4952178" cy="3154523"/>
                </a:xfrm>
                <a:prstGeom prst="rect">
                  <a:avLst/>
                </a:prstGeom>
                <a:noFill/>
                <a:ln w="69850" cmpd="sng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/>
                </a:p>
              </p:txBody>
            </p:sp>
            <p:cxnSp>
              <p:nvCxnSpPr>
                <p:cNvPr id="109" name="ตัวเชื่อมต่อตรง 108"/>
                <p:cNvCxnSpPr/>
                <p:nvPr/>
              </p:nvCxnSpPr>
              <p:spPr>
                <a:xfrm flipH="1" flipV="1">
                  <a:off x="697618" y="714150"/>
                  <a:ext cx="4761912" cy="12298"/>
                </a:xfrm>
                <a:prstGeom prst="line">
                  <a:avLst/>
                </a:prstGeom>
                <a:ln w="60325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ตัวเชื่อมต่อตรง 109"/>
                <p:cNvCxnSpPr/>
                <p:nvPr/>
              </p:nvCxnSpPr>
              <p:spPr>
                <a:xfrm flipH="1">
                  <a:off x="697618" y="3670822"/>
                  <a:ext cx="4770244" cy="0"/>
                </a:xfrm>
                <a:prstGeom prst="line">
                  <a:avLst/>
                </a:prstGeom>
                <a:ln w="60325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ตัวเชื่อมต่อตรง 110"/>
                <p:cNvCxnSpPr/>
                <p:nvPr/>
              </p:nvCxnSpPr>
              <p:spPr>
                <a:xfrm>
                  <a:off x="723807" y="717926"/>
                  <a:ext cx="0" cy="2952896"/>
                </a:xfrm>
                <a:prstGeom prst="line">
                  <a:avLst/>
                </a:prstGeom>
                <a:ln w="635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ตัวเชื่อมต่อตรง 111"/>
                <p:cNvCxnSpPr/>
                <p:nvPr/>
              </p:nvCxnSpPr>
              <p:spPr>
                <a:xfrm>
                  <a:off x="5450212" y="717926"/>
                  <a:ext cx="0" cy="2952896"/>
                </a:xfrm>
                <a:prstGeom prst="line">
                  <a:avLst/>
                </a:prstGeom>
                <a:ln w="635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13" name="รูปภาพ 112" descr="images (5).jp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54310" y="2857732"/>
                  <a:ext cx="689410" cy="669134"/>
                </a:xfrm>
                <a:prstGeom prst="roundRect">
                  <a:avLst>
                    <a:gd name="adj" fmla="val 16667"/>
                  </a:avLst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</p:spPr>
            </p:pic>
          </p:grpSp>
          <p:sp>
            <p:nvSpPr>
              <p:cNvPr id="106" name="สี่เหลี่ยมผืนผ้า 105"/>
              <p:cNvSpPr/>
              <p:nvPr/>
            </p:nvSpPr>
            <p:spPr>
              <a:xfrm>
                <a:off x="4983811" y="3607948"/>
                <a:ext cx="4618809" cy="204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th-TH" sz="2000" b="1" u="sng" dirty="0" smtClean="0">
                    <a:solidFill>
                      <a:srgbClr val="FF0000"/>
                    </a:solidFill>
                    <a:latin typeface="TH SarabunIT๙" pitchFamily="34" charset="-34"/>
                    <a:cs typeface="TH SarabunIT๙" pitchFamily="34" charset="-34"/>
                  </a:rPr>
                  <a:t>มาตรการ</a:t>
                </a:r>
                <a:r>
                  <a:rPr lang="th-TH" sz="2000" b="1" u="sng" dirty="0">
                    <a:solidFill>
                      <a:srgbClr val="FF0000"/>
                    </a:solidFill>
                    <a:latin typeface="TH SarabunIT๙" pitchFamily="34" charset="-34"/>
                    <a:cs typeface="TH SarabunIT๙" pitchFamily="34" charset="-34"/>
                  </a:rPr>
                  <a:t>ใช้ไฟฟ้าและแสงสว่าง</a:t>
                </a:r>
                <a:endParaRPr lang="th-TH" sz="1400" b="1" u="sng" dirty="0">
                  <a:solidFill>
                    <a:srgbClr val="FF0000"/>
                  </a:solidFill>
                  <a:latin typeface="TH SarabunIT๙" pitchFamily="34" charset="-34"/>
                  <a:cs typeface="TH SarabunIT๙" pitchFamily="34" charset="-34"/>
                </a:endParaRPr>
              </a:p>
              <a:p>
                <a:pPr marL="514350" indent="-514350"/>
                <a:r>
                  <a:rPr lang="th-TH" sz="1600" b="1" dirty="0">
                    <a:solidFill>
                      <a:srgbClr val="3333FF"/>
                    </a:solidFill>
                    <a:latin typeface="TH SarabunIT๙" pitchFamily="34" charset="-34"/>
                    <a:cs typeface="TH SarabunIT๙" pitchFamily="34" charset="-34"/>
                  </a:rPr>
                  <a:t>๑) ให้ใช้อุปกรณ์ไฟฟ้าแบบประหยัดพลังงานตามมาตรฐาน</a:t>
                </a:r>
              </a:p>
              <a:p>
                <a:pPr marL="514350" indent="-514350"/>
                <a:r>
                  <a:rPr lang="th-TH" sz="1600" b="1" dirty="0">
                    <a:solidFill>
                      <a:srgbClr val="3333FF"/>
                    </a:solidFill>
                    <a:latin typeface="TH SarabunIT๙" pitchFamily="34" charset="-34"/>
                    <a:cs typeface="TH SarabunIT๙" pitchFamily="34" charset="-34"/>
                  </a:rPr>
                  <a:t>    อุปกรณ์ไฟฟ้าประสิทธิภาพสูง</a:t>
                </a:r>
              </a:p>
              <a:p>
                <a:pPr marL="514350" indent="-514350"/>
                <a:r>
                  <a:rPr lang="th-TH" sz="1600" b="1" dirty="0">
                    <a:solidFill>
                      <a:srgbClr val="3333FF"/>
                    </a:solidFill>
                    <a:latin typeface="TH SarabunIT๙" pitchFamily="34" charset="-34"/>
                    <a:cs typeface="TH SarabunIT๙" pitchFamily="34" charset="-34"/>
                  </a:rPr>
                  <a:t>๒) เปิด-ปิด ไฟฟ้าแสงสว่างเท่าที่จำเป็น</a:t>
                </a:r>
              </a:p>
              <a:p>
                <a:pPr marL="514350" indent="-514350"/>
                <a:r>
                  <a:rPr lang="th-TH" sz="1600" b="1" dirty="0">
                    <a:solidFill>
                      <a:srgbClr val="3333FF"/>
                    </a:solidFill>
                    <a:latin typeface="TH SarabunIT๙" pitchFamily="34" charset="-34"/>
                    <a:cs typeface="TH SarabunIT๙" pitchFamily="34" charset="-34"/>
                  </a:rPr>
                  <a:t>๓) กำหนดให้มีผู้รับผิดชอบในการเปิดปิด ไฟฟ้าแสง</a:t>
                </a:r>
                <a:r>
                  <a:rPr lang="th-TH" sz="1600" b="1" dirty="0" smtClean="0">
                    <a:solidFill>
                      <a:srgbClr val="3333FF"/>
                    </a:solidFill>
                    <a:latin typeface="TH SarabunIT๙" pitchFamily="34" charset="-34"/>
                    <a:cs typeface="TH SarabunIT๙" pitchFamily="34" charset="-34"/>
                  </a:rPr>
                  <a:t>สว่างของ</a:t>
                </a:r>
                <a:r>
                  <a:rPr lang="th-TH" sz="1600" b="1" dirty="0">
                    <a:solidFill>
                      <a:srgbClr val="3333FF"/>
                    </a:solidFill>
                    <a:latin typeface="TH SarabunIT๙" pitchFamily="34" charset="-34"/>
                    <a:cs typeface="TH SarabunIT๙" pitchFamily="34" charset="-34"/>
                  </a:rPr>
                  <a:t>กลุ่มงาน/งาน</a:t>
                </a:r>
              </a:p>
              <a:p>
                <a:pPr marL="514350" indent="-514350"/>
                <a:r>
                  <a:rPr lang="th-TH" sz="1600" b="1" dirty="0">
                    <a:solidFill>
                      <a:srgbClr val="3333FF"/>
                    </a:solidFill>
                    <a:latin typeface="TH SarabunIT๙" pitchFamily="34" charset="-34"/>
                    <a:cs typeface="TH SarabunIT๙" pitchFamily="34" charset="-34"/>
                  </a:rPr>
                  <a:t>๔) ถอดหลอดไฟฟ้าและแสงสว่างในบางจุดที่ไม่จำเป็น </a:t>
                </a:r>
              </a:p>
              <a:p>
                <a:pPr marL="514350" indent="-514350"/>
                <a:r>
                  <a:rPr lang="th-TH" sz="1600" b="1" dirty="0">
                    <a:solidFill>
                      <a:srgbClr val="3333FF"/>
                    </a:solidFill>
                    <a:latin typeface="TH SarabunIT๙" pitchFamily="34" charset="-34"/>
                    <a:cs typeface="TH SarabunIT๙" pitchFamily="34" charset="-34"/>
                  </a:rPr>
                  <a:t>     หรือบริเวณที่มีแสงสว่างมากเกินความจำเป็น</a:t>
                </a:r>
                <a:endParaRPr lang="th-TH" sz="1600" dirty="0"/>
              </a:p>
            </p:txBody>
          </p:sp>
        </p:grpSp>
      </p:grpSp>
      <p:pic>
        <p:nvPicPr>
          <p:cNvPr id="141" name="รูปภาพ 140" descr="images (1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9113" y="3762015"/>
            <a:ext cx="725488" cy="785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2" name="รูปภาพ 141" descr="images (3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5891" y="2496309"/>
            <a:ext cx="830371" cy="77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" name="รูปภาพ 142" descr="images (2)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3753" y="1134176"/>
            <a:ext cx="1039704" cy="627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4" name="Picture 4" descr="http://training-nakhonnayok.cdd.go.th/wp-content/uploads/sites/148/2017/06/Logo2D-%E0%B8%81%E0%B8%A3%E0%B8%A1%E0%B8%81%E0%B8%B2%E0%B8%A3%E0%B8%9E%E0%B8%B1%E0%B8%92%E0%B8%99%E0%B8%B2%E0%B8%8A%E0%B8%B8%E0%B8%A1%E0%B8%8A%E0%B8%992560-byWasa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1" y="131040"/>
            <a:ext cx="1297004" cy="129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รูปภาพ 1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22264" y="0"/>
            <a:ext cx="1694835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6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60383" y="885277"/>
            <a:ext cx="8288766" cy="50023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2" name="สี่เหลี่ยมผืนผ้า 71"/>
          <p:cNvSpPr/>
          <p:nvPr/>
        </p:nvSpPr>
        <p:spPr>
          <a:xfrm>
            <a:off x="6337037" y="4947550"/>
            <a:ext cx="2291983" cy="95205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1" name="สี่เหลี่ยมผืนผ้า 70"/>
          <p:cNvSpPr/>
          <p:nvPr/>
        </p:nvSpPr>
        <p:spPr>
          <a:xfrm>
            <a:off x="7101460" y="898386"/>
            <a:ext cx="1519979" cy="403713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0" name="สี่เหลี่ยมผืนผ้า 69"/>
          <p:cNvSpPr/>
          <p:nvPr/>
        </p:nvSpPr>
        <p:spPr>
          <a:xfrm>
            <a:off x="402192" y="898386"/>
            <a:ext cx="1505774" cy="19777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9" name="สี่เหลี่ยมผืนผ้า 68"/>
          <p:cNvSpPr/>
          <p:nvPr/>
        </p:nvSpPr>
        <p:spPr>
          <a:xfrm>
            <a:off x="2599183" y="1977606"/>
            <a:ext cx="4517599" cy="22257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8" name="สี่เหลี่ยมผืนผ้า 67"/>
          <p:cNvSpPr/>
          <p:nvPr/>
        </p:nvSpPr>
        <p:spPr>
          <a:xfrm>
            <a:off x="2592990" y="4160541"/>
            <a:ext cx="4529986" cy="79745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7" name="สี่เหลี่ยมผืนผ้า 66"/>
          <p:cNvSpPr/>
          <p:nvPr/>
        </p:nvSpPr>
        <p:spPr>
          <a:xfrm>
            <a:off x="360406" y="2880915"/>
            <a:ext cx="2228828" cy="209020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4510210" y="5997809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 smtClean="0"/>
              <a:t>12 เมตร</a:t>
            </a:r>
            <a:endParaRPr lang="th-TH" sz="1600" b="1" dirty="0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1862524" y="570728"/>
            <a:ext cx="609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600" dirty="0" smtClean="0"/>
              <a:t>ประตู 1</a:t>
            </a:r>
            <a:endParaRPr lang="th-TH" sz="1600" dirty="0"/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7056432" y="580247"/>
            <a:ext cx="609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600" dirty="0" smtClean="0"/>
              <a:t>ประตู 1</a:t>
            </a:r>
            <a:endParaRPr lang="th-TH" sz="1600" dirty="0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368261" y="871983"/>
            <a:ext cx="182880" cy="193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58940" y="5689521"/>
            <a:ext cx="182880" cy="193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6097543" y="868354"/>
            <a:ext cx="182880" cy="193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3282351" y="885277"/>
            <a:ext cx="127823" cy="136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8460076" y="885277"/>
            <a:ext cx="182880" cy="193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387274" y="4971106"/>
            <a:ext cx="5939527" cy="90129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6148722" y="5692679"/>
            <a:ext cx="182880" cy="193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3318667" y="5710867"/>
            <a:ext cx="182880" cy="193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8433849" y="2966460"/>
            <a:ext cx="182880" cy="193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6139992" y="4874511"/>
            <a:ext cx="182880" cy="193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368261" y="4902523"/>
            <a:ext cx="182880" cy="193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3318667" y="4857364"/>
            <a:ext cx="182880" cy="193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4584351" y="5151389"/>
            <a:ext cx="974605" cy="54072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dirty="0" smtClean="0">
                <a:cs typeface="+mj-cs"/>
              </a:rPr>
              <a:t>ผอ.กง.ส่งเสริม</a:t>
            </a:r>
            <a:endParaRPr lang="th-TH" sz="1800" dirty="0">
              <a:cs typeface="+mj-cs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997803" y="5156231"/>
            <a:ext cx="893017" cy="54072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dirty="0" smtClean="0">
                <a:cs typeface="+mj-cs"/>
              </a:rPr>
              <a:t>ผอ.กง.สารสนเทศ</a:t>
            </a:r>
            <a:endParaRPr lang="th-TH" sz="1800" dirty="0">
              <a:cs typeface="+mj-cs"/>
            </a:endParaRP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3500924" y="5153961"/>
            <a:ext cx="968187" cy="54072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dirty="0" smtClean="0">
                <a:cs typeface="+mj-cs"/>
              </a:rPr>
              <a:t>ผอ.กง.ยุทธศาสตร์</a:t>
            </a:r>
            <a:endParaRPr lang="th-TH" sz="1800" dirty="0">
              <a:cs typeface="+mj-cs"/>
            </a:endParaRP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8460076" y="4829383"/>
            <a:ext cx="182880" cy="193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สี่เหลี่ยมผืนผ้า 26"/>
          <p:cNvSpPr/>
          <p:nvPr/>
        </p:nvSpPr>
        <p:spPr>
          <a:xfrm>
            <a:off x="8433849" y="5674383"/>
            <a:ext cx="182880" cy="193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9" name="ลูกศรเชื่อมต่อแบบตรง 28"/>
          <p:cNvCxnSpPr/>
          <p:nvPr/>
        </p:nvCxnSpPr>
        <p:spPr>
          <a:xfrm>
            <a:off x="184116" y="868354"/>
            <a:ext cx="0" cy="5017963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สี่เหลี่ยมผืนผ้า 29"/>
          <p:cNvSpPr/>
          <p:nvPr/>
        </p:nvSpPr>
        <p:spPr>
          <a:xfrm>
            <a:off x="8628254" y="4947549"/>
            <a:ext cx="1072019" cy="9186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8629021" y="5872400"/>
            <a:ext cx="2767911" cy="9263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สี่เหลี่ยมผืนผ้า 32"/>
          <p:cNvSpPr/>
          <p:nvPr/>
        </p:nvSpPr>
        <p:spPr>
          <a:xfrm rot="16200000">
            <a:off x="10666740" y="6123471"/>
            <a:ext cx="622520" cy="45633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dirty="0" smtClean="0">
                <a:cs typeface="+mj-cs"/>
              </a:rPr>
              <a:t>พจ.</a:t>
            </a:r>
            <a:endParaRPr lang="th-TH" sz="1800" dirty="0">
              <a:cs typeface="+mj-cs"/>
            </a:endParaRPr>
          </a:p>
        </p:txBody>
      </p:sp>
      <p:sp>
        <p:nvSpPr>
          <p:cNvPr id="34" name="สี่เหลี่ยมผืนผ้า 33"/>
          <p:cNvSpPr/>
          <p:nvPr/>
        </p:nvSpPr>
        <p:spPr>
          <a:xfrm rot="16200000">
            <a:off x="9143298" y="5285829"/>
            <a:ext cx="657619" cy="45633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dirty="0" smtClean="0">
                <a:cs typeface="+mj-cs"/>
              </a:rPr>
              <a:t>นวพล</a:t>
            </a:r>
            <a:endParaRPr lang="th-TH" sz="1800" dirty="0">
              <a:cs typeface="+mj-cs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 rot="1920112">
            <a:off x="6377412" y="5160747"/>
            <a:ext cx="831397" cy="43880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dirty="0" smtClean="0">
                <a:cs typeface="+mj-cs"/>
              </a:rPr>
              <a:t>ผอ.กง.ประสาน</a:t>
            </a:r>
            <a:endParaRPr lang="th-TH" sz="1800" dirty="0">
              <a:cs typeface="+mj-cs"/>
            </a:endParaRPr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7529867" y="5335501"/>
            <a:ext cx="673503" cy="39208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dirty="0" smtClean="0">
                <a:cs typeface="+mj-cs"/>
              </a:rPr>
              <a:t>สลักจิต</a:t>
            </a:r>
            <a:endParaRPr lang="th-TH" sz="1800" dirty="0">
              <a:cs typeface="+mj-cs"/>
            </a:endParaRPr>
          </a:p>
        </p:txBody>
      </p:sp>
      <p:sp>
        <p:nvSpPr>
          <p:cNvPr id="37" name="สี่เหลี่ยมผืนผ้า 36"/>
          <p:cNvSpPr/>
          <p:nvPr/>
        </p:nvSpPr>
        <p:spPr>
          <a:xfrm>
            <a:off x="9715965" y="4947549"/>
            <a:ext cx="2067734" cy="9186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กล่องข้อความ 37"/>
          <p:cNvSpPr txBox="1"/>
          <p:nvPr/>
        </p:nvSpPr>
        <p:spPr>
          <a:xfrm>
            <a:off x="10391912" y="5257438"/>
            <a:ext cx="81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cs typeface="+mj-cs"/>
              </a:rPr>
              <a:t>ห้องพัสดุ</a:t>
            </a:r>
            <a:endParaRPr lang="th-TH" sz="2000" b="1" dirty="0">
              <a:cs typeface="+mj-cs"/>
            </a:endParaRPr>
          </a:p>
        </p:txBody>
      </p:sp>
      <p:sp>
        <p:nvSpPr>
          <p:cNvPr id="39" name="กล่องข้อความ 38"/>
          <p:cNvSpPr txBox="1"/>
          <p:nvPr/>
        </p:nvSpPr>
        <p:spPr>
          <a:xfrm>
            <a:off x="9326854" y="6180993"/>
            <a:ext cx="992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cs typeface="+mj-cs"/>
              </a:rPr>
              <a:t>ห้องประชุม</a:t>
            </a:r>
            <a:endParaRPr lang="th-TH" sz="2000" b="1" dirty="0">
              <a:cs typeface="+mj-cs"/>
            </a:endParaRPr>
          </a:p>
        </p:txBody>
      </p:sp>
      <p:sp>
        <p:nvSpPr>
          <p:cNvPr id="40" name="สี่เหลี่ยมผืนผ้า 39"/>
          <p:cNvSpPr/>
          <p:nvPr/>
        </p:nvSpPr>
        <p:spPr>
          <a:xfrm>
            <a:off x="7742899" y="1860462"/>
            <a:ext cx="622520" cy="3720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cs typeface="+mj-cs"/>
              </a:rPr>
              <a:t>กิตติกวิน</a:t>
            </a:r>
            <a:endParaRPr lang="th-TH" sz="1400" dirty="0">
              <a:cs typeface="+mj-cs"/>
            </a:endParaRPr>
          </a:p>
        </p:txBody>
      </p:sp>
      <p:sp>
        <p:nvSpPr>
          <p:cNvPr id="41" name="สี่เหลี่ยมผืนผ้า 40"/>
          <p:cNvSpPr/>
          <p:nvPr/>
        </p:nvSpPr>
        <p:spPr>
          <a:xfrm>
            <a:off x="7770536" y="1186868"/>
            <a:ext cx="622520" cy="3720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cs typeface="+mj-cs"/>
              </a:rPr>
              <a:t>จิรานันท์</a:t>
            </a:r>
            <a:endParaRPr lang="th-TH" sz="1400" dirty="0">
              <a:cs typeface="+mj-cs"/>
            </a:endParaRP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7726357" y="2499363"/>
            <a:ext cx="622520" cy="3720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cs typeface="+mj-cs"/>
              </a:rPr>
              <a:t>ณัฐวรัน</a:t>
            </a:r>
            <a:endParaRPr lang="th-TH" sz="1400" dirty="0">
              <a:cs typeface="+mj-cs"/>
            </a:endParaRPr>
          </a:p>
        </p:txBody>
      </p:sp>
      <p:sp>
        <p:nvSpPr>
          <p:cNvPr id="43" name="สี่เหลี่ยมผืนผ้า 42"/>
          <p:cNvSpPr/>
          <p:nvPr/>
        </p:nvSpPr>
        <p:spPr>
          <a:xfrm>
            <a:off x="7737580" y="3237337"/>
            <a:ext cx="639442" cy="3720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cs typeface="+mj-cs"/>
              </a:rPr>
              <a:t>จารุ</a:t>
            </a:r>
            <a:r>
              <a:rPr lang="th-TH" sz="1400" dirty="0" err="1" smtClean="0">
                <a:cs typeface="+mj-cs"/>
              </a:rPr>
              <a:t>วรร</a:t>
            </a:r>
            <a:r>
              <a:rPr lang="th-TH" sz="1400" dirty="0" smtClean="0">
                <a:cs typeface="+mj-cs"/>
              </a:rPr>
              <a:t>ณ</a:t>
            </a:r>
            <a:endParaRPr lang="th-TH" sz="1400" dirty="0">
              <a:cs typeface="+mj-cs"/>
            </a:endParaRPr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7754508" y="3816843"/>
            <a:ext cx="622520" cy="3720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cs typeface="+mj-cs"/>
              </a:rPr>
              <a:t>ลลิตา</a:t>
            </a:r>
            <a:endParaRPr lang="th-TH" sz="1400" dirty="0">
              <a:cs typeface="+mj-cs"/>
            </a:endParaRPr>
          </a:p>
        </p:txBody>
      </p:sp>
      <p:sp>
        <p:nvSpPr>
          <p:cNvPr id="45" name="สี่เหลี่ยมผืนผ้า 44"/>
          <p:cNvSpPr/>
          <p:nvPr/>
        </p:nvSpPr>
        <p:spPr>
          <a:xfrm rot="5400000">
            <a:off x="1399936" y="2938306"/>
            <a:ext cx="487499" cy="3720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cs typeface="+mj-cs"/>
              </a:rPr>
              <a:t>วินัย</a:t>
            </a:r>
            <a:endParaRPr lang="th-TH" sz="1400" dirty="0">
              <a:cs typeface="+mj-cs"/>
            </a:endParaRPr>
          </a:p>
        </p:txBody>
      </p:sp>
      <p:sp>
        <p:nvSpPr>
          <p:cNvPr id="46" name="สี่เหลี่ยมผืนผ้า 45"/>
          <p:cNvSpPr/>
          <p:nvPr/>
        </p:nvSpPr>
        <p:spPr>
          <a:xfrm rot="5400000">
            <a:off x="1386565" y="4487535"/>
            <a:ext cx="487499" cy="3720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00" dirty="0">
              <a:cs typeface="+mj-cs"/>
            </a:endParaRPr>
          </a:p>
        </p:txBody>
      </p:sp>
      <p:sp>
        <p:nvSpPr>
          <p:cNvPr id="47" name="สี่เหลี่ยมผืนผ้า 46"/>
          <p:cNvSpPr/>
          <p:nvPr/>
        </p:nvSpPr>
        <p:spPr>
          <a:xfrm rot="5400000">
            <a:off x="1399937" y="3816843"/>
            <a:ext cx="487499" cy="3720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cs typeface="+mj-cs"/>
              </a:rPr>
              <a:t>ราตรี</a:t>
            </a:r>
            <a:endParaRPr lang="th-TH" sz="1400" dirty="0">
              <a:cs typeface="+mj-cs"/>
            </a:endParaRPr>
          </a:p>
        </p:txBody>
      </p:sp>
      <p:sp>
        <p:nvSpPr>
          <p:cNvPr id="48" name="สี่เหลี่ยมผืนผ้า 47"/>
          <p:cNvSpPr/>
          <p:nvPr/>
        </p:nvSpPr>
        <p:spPr>
          <a:xfrm>
            <a:off x="3122222" y="4157479"/>
            <a:ext cx="677998" cy="3720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cs typeface="+mj-cs"/>
              </a:rPr>
              <a:t>อารยา</a:t>
            </a:r>
            <a:endParaRPr lang="th-TH" sz="1400" dirty="0">
              <a:cs typeface="+mj-cs"/>
            </a:endParaRPr>
          </a:p>
        </p:txBody>
      </p:sp>
      <p:sp>
        <p:nvSpPr>
          <p:cNvPr id="51" name="สี่เหลี่ยมผืนผ้า 50"/>
          <p:cNvSpPr/>
          <p:nvPr/>
        </p:nvSpPr>
        <p:spPr>
          <a:xfrm>
            <a:off x="4087885" y="4151884"/>
            <a:ext cx="757271" cy="3720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cs typeface="+mj-cs"/>
              </a:rPr>
              <a:t>วิลาสินี</a:t>
            </a:r>
            <a:endParaRPr lang="th-TH" sz="1400" dirty="0">
              <a:cs typeface="+mj-cs"/>
            </a:endParaRPr>
          </a:p>
        </p:txBody>
      </p:sp>
      <p:sp>
        <p:nvSpPr>
          <p:cNvPr id="52" name="สี่เหลี่ยมผืนผ้า 51"/>
          <p:cNvSpPr/>
          <p:nvPr/>
        </p:nvSpPr>
        <p:spPr>
          <a:xfrm>
            <a:off x="5160912" y="4175011"/>
            <a:ext cx="783119" cy="3720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cs typeface="+mj-cs"/>
              </a:rPr>
              <a:t>สวัสดิ์</a:t>
            </a:r>
            <a:endParaRPr lang="th-TH" sz="1400" dirty="0">
              <a:cs typeface="+mj-cs"/>
            </a:endParaRPr>
          </a:p>
        </p:txBody>
      </p:sp>
      <p:sp>
        <p:nvSpPr>
          <p:cNvPr id="53" name="สี่เหลี่ยมผืนผ้า 52"/>
          <p:cNvSpPr/>
          <p:nvPr/>
        </p:nvSpPr>
        <p:spPr>
          <a:xfrm>
            <a:off x="2627585" y="3268015"/>
            <a:ext cx="793995" cy="3720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cs typeface="+mj-cs"/>
              </a:rPr>
              <a:t>อดิศักดิ์</a:t>
            </a:r>
            <a:endParaRPr lang="th-TH" sz="1400" dirty="0">
              <a:cs typeface="+mj-cs"/>
            </a:endParaRPr>
          </a:p>
        </p:txBody>
      </p:sp>
      <p:sp>
        <p:nvSpPr>
          <p:cNvPr id="54" name="สี่เหลี่ยมผืนผ้า 53"/>
          <p:cNvSpPr/>
          <p:nvPr/>
        </p:nvSpPr>
        <p:spPr>
          <a:xfrm>
            <a:off x="3649346" y="3264953"/>
            <a:ext cx="733671" cy="3720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cs typeface="+mj-cs"/>
              </a:rPr>
              <a:t>ยุทธนคร</a:t>
            </a:r>
            <a:endParaRPr lang="th-TH" sz="1400" dirty="0">
              <a:cs typeface="+mj-cs"/>
            </a:endParaRPr>
          </a:p>
        </p:txBody>
      </p:sp>
      <p:sp>
        <p:nvSpPr>
          <p:cNvPr id="55" name="สี่เหลี่ยมผืนผ้า 54"/>
          <p:cNvSpPr/>
          <p:nvPr/>
        </p:nvSpPr>
        <p:spPr>
          <a:xfrm>
            <a:off x="5605718" y="3259725"/>
            <a:ext cx="719622" cy="3720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cs typeface="+mj-cs"/>
              </a:rPr>
              <a:t>บุณ</a:t>
            </a:r>
            <a:r>
              <a:rPr lang="th-TH" sz="1400" dirty="0" err="1" smtClean="0">
                <a:cs typeface="+mj-cs"/>
              </a:rPr>
              <a:t>ญ์พัต</a:t>
            </a:r>
            <a:r>
              <a:rPr lang="th-TH" sz="1400" dirty="0" smtClean="0">
                <a:cs typeface="+mj-cs"/>
              </a:rPr>
              <a:t>รา</a:t>
            </a:r>
            <a:endParaRPr lang="th-TH" sz="1400" dirty="0">
              <a:cs typeface="+mj-cs"/>
            </a:endParaRPr>
          </a:p>
        </p:txBody>
      </p:sp>
      <p:sp>
        <p:nvSpPr>
          <p:cNvPr id="56" name="สี่เหลี่ยมผืนผ้า 55"/>
          <p:cNvSpPr/>
          <p:nvPr/>
        </p:nvSpPr>
        <p:spPr>
          <a:xfrm rot="5400000">
            <a:off x="1304351" y="1378554"/>
            <a:ext cx="733671" cy="3720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cs typeface="+mj-cs"/>
              </a:rPr>
              <a:t>ศิรินภา</a:t>
            </a:r>
            <a:endParaRPr lang="th-TH" sz="1400" dirty="0">
              <a:cs typeface="+mj-cs"/>
            </a:endParaRPr>
          </a:p>
        </p:txBody>
      </p:sp>
      <p:sp>
        <p:nvSpPr>
          <p:cNvPr id="57" name="สี่เหลี่ยมผืนผ้า 56"/>
          <p:cNvSpPr/>
          <p:nvPr/>
        </p:nvSpPr>
        <p:spPr>
          <a:xfrm rot="5400000">
            <a:off x="1310622" y="2158444"/>
            <a:ext cx="733671" cy="3720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cs typeface="+mj-cs"/>
              </a:rPr>
              <a:t>ไพลิน</a:t>
            </a:r>
            <a:endParaRPr lang="th-TH" sz="1400" dirty="0">
              <a:cs typeface="+mj-cs"/>
            </a:endParaRPr>
          </a:p>
        </p:txBody>
      </p:sp>
      <p:sp>
        <p:nvSpPr>
          <p:cNvPr id="59" name="สี่เหลี่ยมผืนผ้า 58"/>
          <p:cNvSpPr/>
          <p:nvPr/>
        </p:nvSpPr>
        <p:spPr>
          <a:xfrm>
            <a:off x="2599749" y="2319138"/>
            <a:ext cx="810425" cy="3720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cs typeface="+mj-cs"/>
              </a:rPr>
              <a:t>ศิริรัตน์</a:t>
            </a:r>
            <a:endParaRPr lang="th-TH" sz="1400" dirty="0">
              <a:cs typeface="+mj-cs"/>
            </a:endParaRPr>
          </a:p>
        </p:txBody>
      </p:sp>
      <p:sp>
        <p:nvSpPr>
          <p:cNvPr id="60" name="สี่เหลี่ยมผืนผ้า 59"/>
          <p:cNvSpPr/>
          <p:nvPr/>
        </p:nvSpPr>
        <p:spPr>
          <a:xfrm>
            <a:off x="3620917" y="2319138"/>
            <a:ext cx="746400" cy="3720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cs typeface="+mj-cs"/>
              </a:rPr>
              <a:t>วัชราภร</a:t>
            </a:r>
            <a:endParaRPr lang="th-TH" sz="1400" dirty="0">
              <a:cs typeface="+mj-cs"/>
            </a:endParaRPr>
          </a:p>
        </p:txBody>
      </p:sp>
      <p:sp>
        <p:nvSpPr>
          <p:cNvPr id="61" name="สี่เหลี่ยมผืนผ้า 60"/>
          <p:cNvSpPr/>
          <p:nvPr/>
        </p:nvSpPr>
        <p:spPr>
          <a:xfrm>
            <a:off x="4635922" y="2313361"/>
            <a:ext cx="733671" cy="3720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cs typeface="+mj-cs"/>
              </a:rPr>
              <a:t>พลอย</a:t>
            </a:r>
            <a:endParaRPr lang="th-TH" sz="1400" dirty="0">
              <a:cs typeface="+mj-cs"/>
            </a:endParaRPr>
          </a:p>
        </p:txBody>
      </p:sp>
      <p:sp>
        <p:nvSpPr>
          <p:cNvPr id="63" name="สี่เหลี่ยมผืนผ้า 62"/>
          <p:cNvSpPr/>
          <p:nvPr/>
        </p:nvSpPr>
        <p:spPr>
          <a:xfrm>
            <a:off x="3908392" y="1039364"/>
            <a:ext cx="1704255" cy="61312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 smtClean="0">
                <a:cs typeface="+mj-cs"/>
              </a:rPr>
              <a:t>โต๊ะประชุม</a:t>
            </a:r>
            <a:endParaRPr lang="th-TH" sz="1600" dirty="0">
              <a:cs typeface="+mj-cs"/>
            </a:endParaRPr>
          </a:p>
        </p:txBody>
      </p:sp>
      <p:sp>
        <p:nvSpPr>
          <p:cNvPr id="64" name="กล่องข้อความ 63"/>
          <p:cNvSpPr txBox="1"/>
          <p:nvPr/>
        </p:nvSpPr>
        <p:spPr>
          <a:xfrm>
            <a:off x="2814797" y="4679998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600" dirty="0" smtClean="0"/>
              <a:t>ประตู </a:t>
            </a:r>
            <a:endParaRPr lang="th-TH" sz="1600" dirty="0"/>
          </a:p>
        </p:txBody>
      </p:sp>
      <p:sp>
        <p:nvSpPr>
          <p:cNvPr id="65" name="กล่องข้อความ 64"/>
          <p:cNvSpPr txBox="1"/>
          <p:nvPr/>
        </p:nvSpPr>
        <p:spPr>
          <a:xfrm>
            <a:off x="5689362" y="4723769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600" dirty="0" smtClean="0"/>
              <a:t>ประตู </a:t>
            </a:r>
            <a:endParaRPr lang="th-TH" sz="1600" dirty="0"/>
          </a:p>
        </p:txBody>
      </p:sp>
      <p:sp>
        <p:nvSpPr>
          <p:cNvPr id="66" name="กล่องข้อความ 65"/>
          <p:cNvSpPr txBox="1"/>
          <p:nvPr/>
        </p:nvSpPr>
        <p:spPr>
          <a:xfrm>
            <a:off x="8599924" y="5567981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600" dirty="0" smtClean="0"/>
              <a:t>ประตู </a:t>
            </a:r>
            <a:endParaRPr lang="th-TH" sz="1600" dirty="0"/>
          </a:p>
        </p:txBody>
      </p:sp>
      <p:sp>
        <p:nvSpPr>
          <p:cNvPr id="73" name="สี่เหลี่ยมผืนผ้า 72"/>
          <p:cNvSpPr/>
          <p:nvPr/>
        </p:nvSpPr>
        <p:spPr>
          <a:xfrm>
            <a:off x="9281763" y="3705814"/>
            <a:ext cx="1402166" cy="29663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กลุ่มงานยุทธศาสตร์ฯ</a:t>
            </a:r>
            <a:endParaRPr lang="th-TH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4" name="สี่เหลี่ยมผืนผ้า 73"/>
          <p:cNvSpPr/>
          <p:nvPr/>
        </p:nvSpPr>
        <p:spPr>
          <a:xfrm>
            <a:off x="9281763" y="3237337"/>
            <a:ext cx="1377404" cy="3041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กลุ่มงานประสานฯ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5" name="สี่เหลี่ยมผืนผ้า 74"/>
          <p:cNvSpPr/>
          <p:nvPr/>
        </p:nvSpPr>
        <p:spPr>
          <a:xfrm>
            <a:off x="9239385" y="2184677"/>
            <a:ext cx="1399205" cy="29663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กลุ่มงานส่งเสริมฯ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6" name="สี่เหลี่ยมผืนผ้า 75"/>
          <p:cNvSpPr/>
          <p:nvPr/>
        </p:nvSpPr>
        <p:spPr>
          <a:xfrm>
            <a:off x="9252530" y="2753571"/>
            <a:ext cx="1386061" cy="29663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กลุ่มงานสารสนเทศฯ</a:t>
            </a:r>
            <a:endParaRPr lang="th-TH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7" name="สี่เหลี่ยมผืนผ้า 76"/>
          <p:cNvSpPr/>
          <p:nvPr/>
        </p:nvSpPr>
        <p:spPr>
          <a:xfrm rot="5400000">
            <a:off x="-149240" y="3098317"/>
            <a:ext cx="635717" cy="37200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cs typeface="+mj-cs"/>
              </a:rPr>
              <a:t>13.50 ม.</a:t>
            </a:r>
            <a:endParaRPr lang="th-TH" sz="1400" dirty="0">
              <a:cs typeface="+mj-cs"/>
            </a:endParaRPr>
          </a:p>
        </p:txBody>
      </p:sp>
      <p:cxnSp>
        <p:nvCxnSpPr>
          <p:cNvPr id="79" name="ลูกศรเชื่อมต่อแบบตรง 78"/>
          <p:cNvCxnSpPr/>
          <p:nvPr/>
        </p:nvCxnSpPr>
        <p:spPr>
          <a:xfrm>
            <a:off x="440635" y="6011455"/>
            <a:ext cx="8128599" cy="0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สี่เหลี่ยมผืนผ้า 90"/>
          <p:cNvSpPr/>
          <p:nvPr/>
        </p:nvSpPr>
        <p:spPr>
          <a:xfrm>
            <a:off x="1034014" y="78707"/>
            <a:ext cx="829284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ea typeface="Calibri" panose="020F0502020204030204" pitchFamily="34" charset="0"/>
                <a:cs typeface="TH SarabunIT๙" panose="020B0500040200020003" pitchFamily="34" charset="-34"/>
              </a:rPr>
              <a:t>แผนผังรับผิดชอบพื้นที่กิจกรรม 5 ส ของสำนักงาน</a:t>
            </a:r>
            <a:r>
              <a:rPr lang="th-TH" sz="2400" b="1" dirty="0">
                <a:ea typeface="Calibri" panose="020F0502020204030204" pitchFamily="34" charset="0"/>
                <a:cs typeface="TH SarabunIT๙" panose="020B0500040200020003" pitchFamily="34" charset="-34"/>
              </a:rPr>
              <a:t>พัฒนาชุมชนจังหวัดยโสธร</a:t>
            </a:r>
            <a:endParaRPr lang="th-TH" sz="2400" b="1" dirty="0"/>
          </a:p>
        </p:txBody>
      </p:sp>
      <p:sp>
        <p:nvSpPr>
          <p:cNvPr id="92" name="สี่เหลี่ยมผืนผ้า 91"/>
          <p:cNvSpPr/>
          <p:nvPr/>
        </p:nvSpPr>
        <p:spPr>
          <a:xfrm>
            <a:off x="393539" y="6141944"/>
            <a:ext cx="1402166" cy="59510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พื้นที่ทั้งหมด </a:t>
            </a:r>
            <a:b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227.25 ตร.ม.</a:t>
            </a:r>
            <a:endParaRPr lang="th-TH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4" name="สี่เหลี่ยมผืนผ้า 93"/>
          <p:cNvSpPr/>
          <p:nvPr/>
        </p:nvSpPr>
        <p:spPr>
          <a:xfrm>
            <a:off x="4601567" y="3264953"/>
            <a:ext cx="677998" cy="37262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>
                <a:cs typeface="+mj-cs"/>
              </a:rPr>
              <a:t>วัชรา</a:t>
            </a:r>
            <a:r>
              <a:rPr lang="th-TH" sz="1400" dirty="0" smtClean="0">
                <a:cs typeface="+mj-cs"/>
              </a:rPr>
              <a:t>ภรณ์</a:t>
            </a:r>
            <a:endParaRPr lang="th-TH" sz="1400" dirty="0">
              <a:cs typeface="+mj-cs"/>
            </a:endParaRPr>
          </a:p>
        </p:txBody>
      </p:sp>
      <p:sp>
        <p:nvSpPr>
          <p:cNvPr id="95" name="สี่เหลี่ยมผืนผ้า 94"/>
          <p:cNvSpPr/>
          <p:nvPr/>
        </p:nvSpPr>
        <p:spPr>
          <a:xfrm>
            <a:off x="5652585" y="2327212"/>
            <a:ext cx="677998" cy="37262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00" dirty="0">
              <a:cs typeface="+mj-cs"/>
            </a:endParaRPr>
          </a:p>
        </p:txBody>
      </p:sp>
      <p:sp>
        <p:nvSpPr>
          <p:cNvPr id="96" name="สี่เหลี่ยมผืนผ้า 95"/>
          <p:cNvSpPr/>
          <p:nvPr/>
        </p:nvSpPr>
        <p:spPr>
          <a:xfrm>
            <a:off x="9294838" y="4120614"/>
            <a:ext cx="1402166" cy="2966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แม่บ้าน</a:t>
            </a:r>
            <a:endParaRPr lang="th-TH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8" name="สี่เหลี่ยมผืนผ้า 97"/>
          <p:cNvSpPr/>
          <p:nvPr/>
        </p:nvSpPr>
        <p:spPr bwMode="auto">
          <a:xfrm>
            <a:off x="8810035" y="1470617"/>
            <a:ext cx="2320860" cy="515016"/>
          </a:xfrm>
          <a:prstGeom prst="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โซนรับผิดชอบ 5 ส.</a:t>
            </a:r>
          </a:p>
        </p:txBody>
      </p:sp>
    </p:spTree>
    <p:extLst>
      <p:ext uri="{BB962C8B-B14F-4D97-AF65-F5344CB8AC3E}">
        <p14:creationId xmlns:p14="http://schemas.microsoft.com/office/powerpoint/2010/main" val="52287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ลูกศรโค้งซ้าย 11"/>
          <p:cNvSpPr/>
          <p:nvPr/>
        </p:nvSpPr>
        <p:spPr>
          <a:xfrm>
            <a:off x="11282529" y="2202786"/>
            <a:ext cx="844924" cy="1680725"/>
          </a:xfrm>
          <a:prstGeom prst="curvedLeftArrow">
            <a:avLst>
              <a:gd name="adj1" fmla="val 50683"/>
              <a:gd name="adj2" fmla="val 107789"/>
              <a:gd name="adj3" fmla="val 25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408790" y="2796988"/>
            <a:ext cx="10854466" cy="38619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ลูกศรโค้งขวา 7"/>
          <p:cNvSpPr/>
          <p:nvPr/>
        </p:nvSpPr>
        <p:spPr>
          <a:xfrm>
            <a:off x="41237" y="2202786"/>
            <a:ext cx="1007633" cy="1360524"/>
          </a:xfrm>
          <a:prstGeom prst="curvedRightArrow">
            <a:avLst>
              <a:gd name="adj1" fmla="val 43942"/>
              <a:gd name="adj2" fmla="val 67511"/>
              <a:gd name="adj3" fmla="val 2728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408790" y="212781"/>
            <a:ext cx="11241741" cy="9574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59715" y="212782"/>
            <a:ext cx="10515600" cy="957432"/>
          </a:xfrm>
        </p:spPr>
        <p:txBody>
          <a:bodyPr/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พัฒนาชุมชนใส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สะอาด จังหวัดยโสธร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ไดอะแกรม 4"/>
          <p:cNvGraphicFramePr/>
          <p:nvPr>
            <p:extLst>
              <p:ext uri="{D42A27DB-BD31-4B8C-83A1-F6EECF244321}">
                <p14:modId xmlns:p14="http://schemas.microsoft.com/office/powerpoint/2010/main" val="1904691347"/>
              </p:ext>
            </p:extLst>
          </p:nvPr>
        </p:nvGraphicFramePr>
        <p:xfrm>
          <a:off x="258183" y="1170213"/>
          <a:ext cx="11718663" cy="1992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s://personnel.cdd.go.th/wp-content/uploads/sites/98/2020/06/159236533617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" t="10381" r="1660" b="5415"/>
          <a:stretch/>
        </p:blipFill>
        <p:spPr bwMode="auto">
          <a:xfrm>
            <a:off x="1048870" y="2958353"/>
            <a:ext cx="9574306" cy="353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เครื่องหมายบั้ง 6"/>
          <p:cNvSpPr/>
          <p:nvPr/>
        </p:nvSpPr>
        <p:spPr>
          <a:xfrm>
            <a:off x="2359511" y="1699709"/>
            <a:ext cx="243841" cy="93591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9" name="เครื่องหมายบั้ง 8"/>
          <p:cNvSpPr/>
          <p:nvPr/>
        </p:nvSpPr>
        <p:spPr>
          <a:xfrm>
            <a:off x="9650506" y="1710464"/>
            <a:ext cx="243841" cy="93591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0" name="เครื่องหมายบั้ง 9"/>
          <p:cNvSpPr/>
          <p:nvPr/>
        </p:nvSpPr>
        <p:spPr>
          <a:xfrm>
            <a:off x="7244378" y="1690746"/>
            <a:ext cx="243841" cy="93591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เครื่องหมายบั้ง 10"/>
          <p:cNvSpPr/>
          <p:nvPr/>
        </p:nvSpPr>
        <p:spPr>
          <a:xfrm>
            <a:off x="4765639" y="1699708"/>
            <a:ext cx="243841" cy="93591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18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มุมมน 9"/>
          <p:cNvSpPr/>
          <p:nvPr/>
        </p:nvSpPr>
        <p:spPr>
          <a:xfrm>
            <a:off x="218832" y="1150638"/>
            <a:ext cx="1809624" cy="52886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516366" y="156561"/>
            <a:ext cx="11230959" cy="8205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9840" y="0"/>
            <a:ext cx="912310" cy="1092803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6488734"/>
            <a:ext cx="12192000" cy="369266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79" l="2128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325" y="6488734"/>
            <a:ext cx="366505" cy="369266"/>
          </a:xfrm>
          <a:prstGeom prst="rect">
            <a:avLst/>
          </a:prstGeom>
        </p:spPr>
      </p:pic>
      <p:sp>
        <p:nvSpPr>
          <p:cNvPr id="24" name="สี่เหลี่ยมผืนผ้า 23"/>
          <p:cNvSpPr/>
          <p:nvPr/>
        </p:nvSpPr>
        <p:spPr>
          <a:xfrm>
            <a:off x="630276" y="6565775"/>
            <a:ext cx="2436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สำนักงานพัฒนาชุมชนจังหวัดยโสธร</a:t>
            </a:r>
          </a:p>
        </p:txBody>
      </p:sp>
      <p:sp>
        <p:nvSpPr>
          <p:cNvPr id="25" name="แผนผังลำดับงาน: หน่วงเวลา 24"/>
          <p:cNvSpPr/>
          <p:nvPr/>
        </p:nvSpPr>
        <p:spPr>
          <a:xfrm>
            <a:off x="6157" y="6499492"/>
            <a:ext cx="617787" cy="369266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Group 14"/>
          <p:cNvGrpSpPr/>
          <p:nvPr/>
        </p:nvGrpSpPr>
        <p:grpSpPr>
          <a:xfrm>
            <a:off x="77037" y="6510250"/>
            <a:ext cx="345141" cy="337300"/>
            <a:chOff x="6925244" y="258228"/>
            <a:chExt cx="1875361" cy="1850572"/>
          </a:xfrm>
        </p:grpSpPr>
        <p:sp>
          <p:nvSpPr>
            <p:cNvPr id="20" name="Oval 17"/>
            <p:cNvSpPr/>
            <p:nvPr/>
          </p:nvSpPr>
          <p:spPr>
            <a:xfrm>
              <a:off x="6925244" y="258228"/>
              <a:ext cx="1875361" cy="18505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21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289019"/>
              <a:ext cx="1826372" cy="1788990"/>
            </a:xfrm>
            <a:prstGeom prst="rect">
              <a:avLst/>
            </a:prstGeom>
          </p:spPr>
        </p:pic>
      </p:grpSp>
      <p:sp>
        <p:nvSpPr>
          <p:cNvPr id="4" name="สี่เหลี่ยมผืนผ้า 3"/>
          <p:cNvSpPr/>
          <p:nvPr/>
        </p:nvSpPr>
        <p:spPr>
          <a:xfrm>
            <a:off x="4292016" y="184698"/>
            <a:ext cx="360796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เกณฑ์การ</a:t>
            </a:r>
            <a:r>
              <a:rPr lang="th-TH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ประเมิน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77836" y="1354244"/>
            <a:ext cx="1550619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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ผู้บริหาร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มีนโยบาย มาตรการใน</a:t>
            </a:r>
            <a:r>
              <a:rPr lang="th-TH" sz="2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กิจกรรมด้านการรักษาสิ่งแวดล้อมในสถานที่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ทำงาน โดยมอบหมายพื้นที่รับชอบของแต่ละกลุ่มงานและบุคคล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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มีการแต่งตั้งคณะทำงานด้านการรักษาสิ่งแวดล้อมในสถานที่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ทำงาน และ</a:t>
            </a:r>
            <a:r>
              <a:rPr lang="th-TH" sz="20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ประกวดสำนักงานน่าอยู่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ลูกศรขวา 10"/>
          <p:cNvSpPr/>
          <p:nvPr/>
        </p:nvSpPr>
        <p:spPr>
          <a:xfrm>
            <a:off x="2037518" y="2593598"/>
            <a:ext cx="398033" cy="25710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13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7" y="598075"/>
            <a:ext cx="994217" cy="994217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534" y="4778549"/>
            <a:ext cx="2359845" cy="1491338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1991" y="1133703"/>
            <a:ext cx="3580160" cy="5085154"/>
          </a:xfrm>
          <a:prstGeom prst="rect">
            <a:avLst/>
          </a:prstGeom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9670" y="1131290"/>
            <a:ext cx="3579876" cy="5087568"/>
          </a:xfrm>
          <a:prstGeom prst="rect">
            <a:avLst/>
          </a:prstGeom>
        </p:spPr>
      </p:pic>
      <p:pic>
        <p:nvPicPr>
          <p:cNvPr id="26" name="รูปภาพ 25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4"/>
          <a:stretch/>
        </p:blipFill>
        <p:spPr bwMode="auto">
          <a:xfrm>
            <a:off x="2247494" y="3249598"/>
            <a:ext cx="2363137" cy="1259075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รูปภาพ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6" b="5307"/>
          <a:stretch/>
        </p:blipFill>
        <p:spPr>
          <a:xfrm>
            <a:off x="2247495" y="1172150"/>
            <a:ext cx="2363136" cy="1818043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253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482" y="3736514"/>
            <a:ext cx="3159067" cy="23682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รูปภาพ 14"/>
          <p:cNvPicPr>
            <a:picLocks noChangeAspect="1"/>
          </p:cNvPicPr>
          <p:nvPr/>
        </p:nvPicPr>
        <p:blipFill rotWithShape="1">
          <a:blip r:embed="rId3"/>
          <a:srcRect r="3309"/>
          <a:stretch/>
        </p:blipFill>
        <p:spPr>
          <a:xfrm>
            <a:off x="2546303" y="1063230"/>
            <a:ext cx="4377500" cy="2625749"/>
          </a:xfrm>
          <a:prstGeom prst="rect">
            <a:avLst/>
          </a:prstGeom>
        </p:spPr>
      </p:pic>
      <p:sp>
        <p:nvSpPr>
          <p:cNvPr id="10" name="สี่เหลี่ยมผืนผ้ามุมมน 9"/>
          <p:cNvSpPr/>
          <p:nvPr/>
        </p:nvSpPr>
        <p:spPr>
          <a:xfrm>
            <a:off x="179293" y="1396896"/>
            <a:ext cx="2159584" cy="45308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516367" y="156561"/>
            <a:ext cx="11317046" cy="8205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0" y="6488734"/>
            <a:ext cx="12192000" cy="369266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479" l="2128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325" y="6488734"/>
            <a:ext cx="366505" cy="369266"/>
          </a:xfrm>
          <a:prstGeom prst="rect">
            <a:avLst/>
          </a:prstGeom>
        </p:spPr>
      </p:pic>
      <p:sp>
        <p:nvSpPr>
          <p:cNvPr id="24" name="สี่เหลี่ยมผืนผ้า 23"/>
          <p:cNvSpPr/>
          <p:nvPr/>
        </p:nvSpPr>
        <p:spPr>
          <a:xfrm>
            <a:off x="630276" y="6565775"/>
            <a:ext cx="2436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สำนักงานพัฒนาชุมชนจังหวัดยโสธร</a:t>
            </a:r>
          </a:p>
        </p:txBody>
      </p:sp>
      <p:sp>
        <p:nvSpPr>
          <p:cNvPr id="25" name="แผนผังลำดับงาน: หน่วงเวลา 24"/>
          <p:cNvSpPr/>
          <p:nvPr/>
        </p:nvSpPr>
        <p:spPr>
          <a:xfrm>
            <a:off x="6157" y="6499492"/>
            <a:ext cx="617787" cy="369266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Group 14"/>
          <p:cNvGrpSpPr/>
          <p:nvPr/>
        </p:nvGrpSpPr>
        <p:grpSpPr>
          <a:xfrm>
            <a:off x="77037" y="6510250"/>
            <a:ext cx="345141" cy="337300"/>
            <a:chOff x="6925244" y="258228"/>
            <a:chExt cx="1875361" cy="1850572"/>
          </a:xfrm>
        </p:grpSpPr>
        <p:sp>
          <p:nvSpPr>
            <p:cNvPr id="20" name="Oval 17"/>
            <p:cNvSpPr/>
            <p:nvPr/>
          </p:nvSpPr>
          <p:spPr>
            <a:xfrm>
              <a:off x="6925244" y="258228"/>
              <a:ext cx="1875361" cy="18505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21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289019"/>
              <a:ext cx="1826372" cy="1788990"/>
            </a:xfrm>
            <a:prstGeom prst="rect">
              <a:avLst/>
            </a:prstGeom>
          </p:spPr>
        </p:pic>
      </p:grpSp>
      <p:sp>
        <p:nvSpPr>
          <p:cNvPr id="4" name="สี่เหลี่ยมผืนผ้า 3"/>
          <p:cNvSpPr/>
          <p:nvPr/>
        </p:nvSpPr>
        <p:spPr>
          <a:xfrm>
            <a:off x="4292016" y="184698"/>
            <a:ext cx="360796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เกณฑ์การประเมิน</a:t>
            </a:r>
            <a:endParaRPr lang="th-TH" sz="4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49336" y="1668755"/>
            <a:ext cx="19007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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มาตรการและแผนปฏิบัติ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การด้าน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การรักษา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สิ่งแวดล้อม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ในสถานที่ทำงาน ประกอบด้วย</a:t>
            </a:r>
          </a:p>
          <a:p>
            <a:pPr algn="ctr"/>
            <a:r>
              <a:rPr lang="th-TH" sz="24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๕ ส </a:t>
            </a:r>
            <a:endParaRPr lang="th-TH" sz="24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และการลดและ</a:t>
            </a:r>
            <a:b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คัด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แยกขยะมูล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ฝอย</a:t>
            </a:r>
            <a:b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ลูกศรขวา 10"/>
          <p:cNvSpPr/>
          <p:nvPr/>
        </p:nvSpPr>
        <p:spPr>
          <a:xfrm>
            <a:off x="2107767" y="2364078"/>
            <a:ext cx="604715" cy="257107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6" name="รูปภาพ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52" y="184698"/>
            <a:ext cx="1085338" cy="1135157"/>
          </a:xfrm>
          <a:prstGeom prst="rect">
            <a:avLst/>
          </a:prstGeom>
        </p:spPr>
      </p:pic>
      <p:grpSp>
        <p:nvGrpSpPr>
          <p:cNvPr id="17" name="กลุ่ม 11"/>
          <p:cNvGrpSpPr>
            <a:grpSpLocks/>
          </p:cNvGrpSpPr>
          <p:nvPr/>
        </p:nvGrpSpPr>
        <p:grpSpPr bwMode="auto">
          <a:xfrm>
            <a:off x="4735053" y="6210045"/>
            <a:ext cx="7456947" cy="662323"/>
            <a:chOff x="500033" y="571480"/>
            <a:chExt cx="9501128" cy="689777"/>
          </a:xfrm>
          <a:solidFill>
            <a:srgbClr val="FF66FF"/>
          </a:solidFill>
        </p:grpSpPr>
        <p:sp>
          <p:nvSpPr>
            <p:cNvPr id="18" name="สี่เหลี่ยมผืนผ้า 17"/>
            <p:cNvSpPr/>
            <p:nvPr/>
          </p:nvSpPr>
          <p:spPr>
            <a:xfrm>
              <a:off x="500033" y="571480"/>
              <a:ext cx="9501128" cy="689777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dirty="0"/>
            </a:p>
          </p:txBody>
        </p:sp>
        <p:sp>
          <p:nvSpPr>
            <p:cNvPr id="23" name="TextBox 14"/>
            <p:cNvSpPr txBox="1">
              <a:spLocks noChangeArrowheads="1"/>
            </p:cNvSpPr>
            <p:nvPr/>
          </p:nvSpPr>
          <p:spPr bwMode="auto">
            <a:xfrm>
              <a:off x="779218" y="620985"/>
              <a:ext cx="9059862" cy="480802"/>
            </a:xfrm>
            <a:prstGeom prst="rect">
              <a:avLst/>
            </a:pr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9pPr>
            </a:lstStyle>
            <a:p>
              <a:pPr eaLnBrk="1" hangingPunct="1"/>
              <a:r>
                <a:rPr lang="th-TH" sz="2400" b="1" dirty="0" smtClean="0">
                  <a:solidFill>
                    <a:srgbClr val="002060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- มีการจัดเก็บเอกสาร วัสดุต่างๆ ถูกต้องตามตำแหน่งที่กำหนด </a:t>
              </a:r>
            </a:p>
          </p:txBody>
        </p:sp>
      </p:grpSp>
      <p:pic>
        <p:nvPicPr>
          <p:cNvPr id="12" name="รูปภาพ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t="5384" r="3353"/>
          <a:stretch/>
        </p:blipFill>
        <p:spPr>
          <a:xfrm>
            <a:off x="6078231" y="3697546"/>
            <a:ext cx="3425949" cy="24407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รูปภาพ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1"/>
          <a:stretch/>
        </p:blipFill>
        <p:spPr>
          <a:xfrm>
            <a:off x="5437408" y="1162829"/>
            <a:ext cx="4066772" cy="23490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รูปภาพ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8" r="9582"/>
          <a:stretch/>
        </p:blipFill>
        <p:spPr>
          <a:xfrm>
            <a:off x="9648729" y="1282298"/>
            <a:ext cx="2395555" cy="141787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43914" y="-44870"/>
            <a:ext cx="1048086" cy="1255441"/>
          </a:xfrm>
          <a:prstGeom prst="rect">
            <a:avLst/>
          </a:prstGeom>
        </p:spPr>
      </p:pic>
      <p:pic>
        <p:nvPicPr>
          <p:cNvPr id="42" name="รูปภาพ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761" y="2964299"/>
            <a:ext cx="2314546" cy="3085366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744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5287" b="2720"/>
          <a:stretch/>
        </p:blipFill>
        <p:spPr>
          <a:xfrm>
            <a:off x="2600196" y="1069551"/>
            <a:ext cx="5774532" cy="5288220"/>
          </a:xfrm>
          <a:prstGeom prst="rect">
            <a:avLst/>
          </a:prstGeom>
        </p:spPr>
      </p:pic>
      <p:sp>
        <p:nvSpPr>
          <p:cNvPr id="10" name="สี่เหลี่ยมผืนผ้ามุมมน 9"/>
          <p:cNvSpPr/>
          <p:nvPr/>
        </p:nvSpPr>
        <p:spPr>
          <a:xfrm>
            <a:off x="172805" y="1515604"/>
            <a:ext cx="2311044" cy="478837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516366" y="156561"/>
            <a:ext cx="11327803" cy="8205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934" y="-49312"/>
            <a:ext cx="934066" cy="1118863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6488734"/>
            <a:ext cx="12192000" cy="369266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479" l="2128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325" y="6488734"/>
            <a:ext cx="366505" cy="369266"/>
          </a:xfrm>
          <a:prstGeom prst="rect">
            <a:avLst/>
          </a:prstGeom>
        </p:spPr>
      </p:pic>
      <p:sp>
        <p:nvSpPr>
          <p:cNvPr id="24" name="สี่เหลี่ยมผืนผ้า 23"/>
          <p:cNvSpPr/>
          <p:nvPr/>
        </p:nvSpPr>
        <p:spPr>
          <a:xfrm>
            <a:off x="630276" y="6565775"/>
            <a:ext cx="2436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สำนักงานพัฒนาชุมชนจังหวัดยโสธร</a:t>
            </a:r>
          </a:p>
        </p:txBody>
      </p:sp>
      <p:sp>
        <p:nvSpPr>
          <p:cNvPr id="25" name="แผนผังลำดับงาน: หน่วงเวลา 24"/>
          <p:cNvSpPr/>
          <p:nvPr/>
        </p:nvSpPr>
        <p:spPr>
          <a:xfrm>
            <a:off x="6157" y="6499492"/>
            <a:ext cx="617787" cy="369266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Group 14"/>
          <p:cNvGrpSpPr/>
          <p:nvPr/>
        </p:nvGrpSpPr>
        <p:grpSpPr>
          <a:xfrm>
            <a:off x="77037" y="6510250"/>
            <a:ext cx="345141" cy="337300"/>
            <a:chOff x="6925244" y="258228"/>
            <a:chExt cx="1875361" cy="1850572"/>
          </a:xfrm>
        </p:grpSpPr>
        <p:sp>
          <p:nvSpPr>
            <p:cNvPr id="20" name="Oval 17"/>
            <p:cNvSpPr/>
            <p:nvPr/>
          </p:nvSpPr>
          <p:spPr>
            <a:xfrm>
              <a:off x="6925244" y="258228"/>
              <a:ext cx="1875361" cy="18505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21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289019"/>
              <a:ext cx="1826372" cy="1788990"/>
            </a:xfrm>
            <a:prstGeom prst="rect">
              <a:avLst/>
            </a:prstGeom>
          </p:spPr>
        </p:pic>
      </p:grpSp>
      <p:sp>
        <p:nvSpPr>
          <p:cNvPr id="4" name="สี่เหลี่ยมผืนผ้า 3"/>
          <p:cNvSpPr/>
          <p:nvPr/>
        </p:nvSpPr>
        <p:spPr>
          <a:xfrm>
            <a:off x="4292016" y="184698"/>
            <a:ext cx="360796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เกณฑ์การประเมิน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89152" y="1672041"/>
            <a:ext cx="204204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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ได้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แจ้งมาตรการและแผนปฏิบัติการต้านการรักษา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สิ่งแวดล้อม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บุคลากร</a:t>
            </a:r>
            <a:b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สังกัดทราบอย่างทั่วถึง</a:t>
            </a:r>
          </a:p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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กิจกรรมรณรงค์ให้บุคลากรปฏิบัติตาม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</a:t>
            </a:r>
            <a:b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และแผนปฏิบัติการ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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บุคลากรปฏิบัติตามมาตรการ ๕ ส อย่างเคร่งครัด ครบทุกกิจกรรม 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สะสาง สะดวก</a:t>
            </a:r>
          </a:p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สะอาด สุขลักษณะ 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นิสัย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ลูกศรขวา 10"/>
          <p:cNvSpPr/>
          <p:nvPr/>
        </p:nvSpPr>
        <p:spPr>
          <a:xfrm>
            <a:off x="2349533" y="2578263"/>
            <a:ext cx="398033" cy="25710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6" name="รูปภาพ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" y="805054"/>
            <a:ext cx="812772" cy="883931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8"/>
          <a:stretch/>
        </p:blipFill>
        <p:spPr>
          <a:xfrm>
            <a:off x="8422213" y="3787129"/>
            <a:ext cx="3645698" cy="2502708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7"/>
          <a:stretch/>
        </p:blipFill>
        <p:spPr>
          <a:xfrm>
            <a:off x="10349522" y="1124559"/>
            <a:ext cx="1764308" cy="119221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8" name="รูปภาพ 5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3" b="16680"/>
          <a:stretch/>
        </p:blipFill>
        <p:spPr>
          <a:xfrm>
            <a:off x="8374728" y="1108105"/>
            <a:ext cx="1832481" cy="2531989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522" y="2440926"/>
            <a:ext cx="1718389" cy="1215240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5261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มุมมน 9"/>
          <p:cNvSpPr/>
          <p:nvPr/>
        </p:nvSpPr>
        <p:spPr>
          <a:xfrm>
            <a:off x="661916" y="1214723"/>
            <a:ext cx="2199953" cy="4931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516366" y="156561"/>
            <a:ext cx="11101893" cy="71555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5891" y="0"/>
            <a:ext cx="847938" cy="1015695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6488734"/>
            <a:ext cx="12192000" cy="369266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79" l="2128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325" y="6488734"/>
            <a:ext cx="366505" cy="369266"/>
          </a:xfrm>
          <a:prstGeom prst="rect">
            <a:avLst/>
          </a:prstGeom>
        </p:spPr>
      </p:pic>
      <p:sp>
        <p:nvSpPr>
          <p:cNvPr id="24" name="สี่เหลี่ยมผืนผ้า 23"/>
          <p:cNvSpPr/>
          <p:nvPr/>
        </p:nvSpPr>
        <p:spPr>
          <a:xfrm>
            <a:off x="630276" y="6565775"/>
            <a:ext cx="2436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สำนักงานพัฒนาชุมชนจังหวัดยโสธร</a:t>
            </a:r>
          </a:p>
        </p:txBody>
      </p:sp>
      <p:sp>
        <p:nvSpPr>
          <p:cNvPr id="25" name="แผนผังลำดับงาน: หน่วงเวลา 24"/>
          <p:cNvSpPr/>
          <p:nvPr/>
        </p:nvSpPr>
        <p:spPr>
          <a:xfrm>
            <a:off x="6157" y="6499492"/>
            <a:ext cx="617787" cy="369266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Group 14"/>
          <p:cNvGrpSpPr/>
          <p:nvPr/>
        </p:nvGrpSpPr>
        <p:grpSpPr>
          <a:xfrm>
            <a:off x="77037" y="6510250"/>
            <a:ext cx="345141" cy="337300"/>
            <a:chOff x="6925244" y="258228"/>
            <a:chExt cx="1875361" cy="1850572"/>
          </a:xfrm>
        </p:grpSpPr>
        <p:sp>
          <p:nvSpPr>
            <p:cNvPr id="20" name="Oval 17"/>
            <p:cNvSpPr/>
            <p:nvPr/>
          </p:nvSpPr>
          <p:spPr>
            <a:xfrm>
              <a:off x="6925244" y="258228"/>
              <a:ext cx="1875361" cy="18505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21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289019"/>
              <a:ext cx="1826372" cy="1788990"/>
            </a:xfrm>
            <a:prstGeom prst="rect">
              <a:avLst/>
            </a:prstGeom>
          </p:spPr>
        </p:pic>
      </p:grpSp>
      <p:sp>
        <p:nvSpPr>
          <p:cNvPr id="4" name="สี่เหลี่ยมผืนผ้า 3"/>
          <p:cNvSpPr/>
          <p:nvPr/>
        </p:nvSpPr>
        <p:spPr>
          <a:xfrm>
            <a:off x="4292016" y="184698"/>
            <a:ext cx="360796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เกณฑ์การประเมิน</a:t>
            </a:r>
            <a:endParaRPr lang="th-TH" sz="4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822293" y="1304078"/>
            <a:ext cx="183421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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ตามมาตรการลด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และคัดแยกขยะใน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 เช่น 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ถังขยะแยกตามประเภทขยะ</a:t>
            </a:r>
          </a:p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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รณรงค์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ส่งเสริมการใช้ถุงผ้า ทั้งในหน่วยงานและภาคีเครือข่าย</a:t>
            </a:r>
          </a:p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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บุคลากรงดใช้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โฟมบรรจุ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 โดย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ใช้ตะกร้า ถุงผ้า ปิ่นโต ภาชนะหรือบรรจุ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ภัณฑ์ที่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เป็นมิตรกับสิ่งแวดล้อม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95" y="739820"/>
            <a:ext cx="928135" cy="867226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4" b="10188"/>
          <a:stretch/>
        </p:blipFill>
        <p:spPr>
          <a:xfrm>
            <a:off x="3289666" y="4303956"/>
            <a:ext cx="1914823" cy="204313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3785" y="882766"/>
            <a:ext cx="5158874" cy="3305175"/>
          </a:xfrm>
          <a:prstGeom prst="rect">
            <a:avLst/>
          </a:prstGeom>
        </p:spPr>
      </p:pic>
      <p:sp>
        <p:nvSpPr>
          <p:cNvPr id="11" name="ลูกศรขวา 10"/>
          <p:cNvSpPr/>
          <p:nvPr/>
        </p:nvSpPr>
        <p:spPr>
          <a:xfrm>
            <a:off x="2698795" y="2568495"/>
            <a:ext cx="398033" cy="257107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4" name="รูปภาพ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6" b="9957"/>
          <a:stretch/>
        </p:blipFill>
        <p:spPr>
          <a:xfrm>
            <a:off x="5547864" y="4316770"/>
            <a:ext cx="4790304" cy="204313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รูปภาพ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6" t="10099" r="30548" b="4853"/>
          <a:stretch/>
        </p:blipFill>
        <p:spPr>
          <a:xfrm>
            <a:off x="8255569" y="1012357"/>
            <a:ext cx="3586458" cy="310676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7" name="รูปภาพ 1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7"/>
          <a:stretch/>
        </p:blipFill>
        <p:spPr>
          <a:xfrm>
            <a:off x="10691491" y="4303956"/>
            <a:ext cx="1148800" cy="200065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3273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063" y="4144245"/>
            <a:ext cx="3808457" cy="219001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สี่เหลี่ยมผืนผ้ามุมมน 9"/>
          <p:cNvSpPr/>
          <p:nvPr/>
        </p:nvSpPr>
        <p:spPr>
          <a:xfrm>
            <a:off x="148755" y="1226372"/>
            <a:ext cx="2809598" cy="492700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516367" y="156561"/>
            <a:ext cx="11134166" cy="8205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3584" y="-3766"/>
            <a:ext cx="1008416" cy="1207923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6488734"/>
            <a:ext cx="12192000" cy="369266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479" l="2128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325" y="6488734"/>
            <a:ext cx="366505" cy="369266"/>
          </a:xfrm>
          <a:prstGeom prst="rect">
            <a:avLst/>
          </a:prstGeom>
        </p:spPr>
      </p:pic>
      <p:sp>
        <p:nvSpPr>
          <p:cNvPr id="24" name="สี่เหลี่ยมผืนผ้า 23"/>
          <p:cNvSpPr/>
          <p:nvPr/>
        </p:nvSpPr>
        <p:spPr>
          <a:xfrm>
            <a:off x="630276" y="6565775"/>
            <a:ext cx="2436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สำนักงานพัฒนาชุมชนจังหวัดยโสธร</a:t>
            </a:r>
          </a:p>
        </p:txBody>
      </p:sp>
      <p:sp>
        <p:nvSpPr>
          <p:cNvPr id="25" name="แผนผังลำดับงาน: หน่วงเวลา 24"/>
          <p:cNvSpPr/>
          <p:nvPr/>
        </p:nvSpPr>
        <p:spPr>
          <a:xfrm>
            <a:off x="6157" y="6499492"/>
            <a:ext cx="617787" cy="369266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Group 14"/>
          <p:cNvGrpSpPr/>
          <p:nvPr/>
        </p:nvGrpSpPr>
        <p:grpSpPr>
          <a:xfrm>
            <a:off x="77037" y="6510250"/>
            <a:ext cx="345141" cy="337300"/>
            <a:chOff x="6925244" y="258228"/>
            <a:chExt cx="1875361" cy="1850572"/>
          </a:xfrm>
        </p:grpSpPr>
        <p:sp>
          <p:nvSpPr>
            <p:cNvPr id="20" name="Oval 17"/>
            <p:cNvSpPr/>
            <p:nvPr/>
          </p:nvSpPr>
          <p:spPr>
            <a:xfrm>
              <a:off x="6925244" y="258228"/>
              <a:ext cx="1875361" cy="18505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21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289019"/>
              <a:ext cx="1826372" cy="1788990"/>
            </a:xfrm>
            <a:prstGeom prst="rect">
              <a:avLst/>
            </a:prstGeom>
          </p:spPr>
        </p:pic>
      </p:grpSp>
      <p:sp>
        <p:nvSpPr>
          <p:cNvPr id="4" name="สี่เหลี่ยมผืนผ้า 3"/>
          <p:cNvSpPr/>
          <p:nvPr/>
        </p:nvSpPr>
        <p:spPr>
          <a:xfrm>
            <a:off x="4292016" y="184698"/>
            <a:ext cx="360796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เกณฑ์การประเมิน</a:t>
            </a:r>
            <a:endParaRPr lang="th-TH" sz="4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48755" y="1567533"/>
            <a:ext cx="272118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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การประเมินผล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</a:t>
            </a:r>
            <a:b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มาตรการและแผนปฏิบัติการ</a:t>
            </a:r>
          </a:p>
          <a:p>
            <a:pPr algn="ctr"/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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รายงานผลการดำเนินงาน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</a:t>
            </a:r>
            <a:b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รักษา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สิ่งแวดล้อม</a:t>
            </a:r>
            <a:b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สถานที่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ทำงาน</a:t>
            </a:r>
            <a:b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ผู้บังคับบัญชา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ทราบ</a:t>
            </a:r>
            <a:b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ในที่ประชุม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เป็นประจำ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ทุก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ลูกศรขวา 10"/>
          <p:cNvSpPr/>
          <p:nvPr/>
        </p:nvSpPr>
        <p:spPr>
          <a:xfrm>
            <a:off x="3030244" y="2382610"/>
            <a:ext cx="520569" cy="257107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" y="705276"/>
            <a:ext cx="1011219" cy="887977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/>
          <a:stretch/>
        </p:blipFill>
        <p:spPr>
          <a:xfrm>
            <a:off x="8337447" y="4179543"/>
            <a:ext cx="3593129" cy="211168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5"/>
          <a:stretch/>
        </p:blipFill>
        <p:spPr>
          <a:xfrm>
            <a:off x="3618011" y="1701947"/>
            <a:ext cx="3844509" cy="228782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4740796" y="1018419"/>
            <a:ext cx="1342654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ก่อนทำ</a:t>
            </a:r>
            <a:endParaRPr lang="th-TH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9299463" y="1025790"/>
            <a:ext cx="1342654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หลังทำ</a:t>
            </a:r>
            <a:endParaRPr lang="th-TH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ลูกศรขวา 25"/>
          <p:cNvSpPr/>
          <p:nvPr/>
        </p:nvSpPr>
        <p:spPr>
          <a:xfrm>
            <a:off x="7639699" y="2335312"/>
            <a:ext cx="520569" cy="2571077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3"/>
          <a:stretch/>
        </p:blipFill>
        <p:spPr>
          <a:xfrm>
            <a:off x="8337447" y="1691104"/>
            <a:ext cx="3555888" cy="2300319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4891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0" y="4446112"/>
            <a:ext cx="12192000" cy="1459386"/>
          </a:xfrm>
          <a:prstGeom prst="roundRect">
            <a:avLst>
              <a:gd name="adj" fmla="val 0"/>
            </a:avLst>
          </a:prstGeom>
          <a:solidFill>
            <a:srgbClr val="FFC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15" name="Group 14"/>
          <p:cNvGrpSpPr/>
          <p:nvPr/>
        </p:nvGrpSpPr>
        <p:grpSpPr>
          <a:xfrm>
            <a:off x="5055180" y="523500"/>
            <a:ext cx="2090344" cy="2037746"/>
            <a:chOff x="6925244" y="258228"/>
            <a:chExt cx="1875361" cy="1850572"/>
          </a:xfrm>
        </p:grpSpPr>
        <p:sp>
          <p:nvSpPr>
            <p:cNvPr id="18" name="Oval 17"/>
            <p:cNvSpPr/>
            <p:nvPr/>
          </p:nvSpPr>
          <p:spPr>
            <a:xfrm>
              <a:off x="6925244" y="258228"/>
              <a:ext cx="1875361" cy="18505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289019"/>
              <a:ext cx="1826372" cy="1788990"/>
            </a:xfrm>
            <a:prstGeom prst="rect">
              <a:avLst/>
            </a:prstGeom>
          </p:spPr>
        </p:pic>
      </p:grpSp>
      <p:sp>
        <p:nvSpPr>
          <p:cNvPr id="16" name="ตัวแทนเนื้อหา 2"/>
          <p:cNvSpPr txBox="1">
            <a:spLocks/>
          </p:cNvSpPr>
          <p:nvPr/>
        </p:nvSpPr>
        <p:spPr>
          <a:xfrm>
            <a:off x="1470846" y="2683846"/>
            <a:ext cx="9250308" cy="2233842"/>
          </a:xfrm>
          <a:prstGeom prst="rect">
            <a:avLst/>
          </a:prstGeom>
          <a:ln>
            <a:noFill/>
          </a:ln>
        </p:spPr>
        <p:txBody>
          <a:bodyPr vert="horz" lIns="91434" tIns="45718" rIns="91434" bIns="45718" rtlCol="0">
            <a:no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th-TH" altLang="th-TH" sz="5400" b="1" dirty="0">
                <a:latin typeface="TH SarabunIT๙" panose="020B0500040200020003" pitchFamily="34" charset="-34"/>
                <a:ea typeface="Tahoma" pitchFamily="34" charset="0"/>
                <a:cs typeface="TH SarabunIT๙" panose="020B0500040200020003" pitchFamily="34" charset="-34"/>
              </a:rPr>
              <a:t>เศรษฐกิจฐานราก</a:t>
            </a:r>
            <a:r>
              <a:rPr lang="th-TH" altLang="th-TH" sz="5400" b="1" dirty="0" smtClean="0">
                <a:latin typeface="TH SarabunIT๙" panose="020B0500040200020003" pitchFamily="34" charset="-34"/>
                <a:ea typeface="Tahoma" pitchFamily="34" charset="0"/>
                <a:cs typeface="TH SarabunIT๙" panose="020B0500040200020003" pitchFamily="34" charset="-34"/>
              </a:rPr>
              <a:t>มั่นคง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th-TH" altLang="th-TH" sz="5400" b="1" dirty="0" smtClean="0">
                <a:latin typeface="TH SarabunIT๙" panose="020B0500040200020003" pitchFamily="34" charset="-34"/>
                <a:ea typeface="Tahoma" pitchFamily="34" charset="0"/>
                <a:cs typeface="TH SarabunIT๙" panose="020B0500040200020003" pitchFamily="34" charset="-34"/>
              </a:rPr>
              <a:t>และ</a:t>
            </a:r>
            <a:r>
              <a:rPr lang="th-TH" altLang="th-TH" sz="5400" b="1" dirty="0">
                <a:latin typeface="TH SarabunIT๙" panose="020B0500040200020003" pitchFamily="34" charset="-34"/>
                <a:ea typeface="Tahoma" pitchFamily="34" charset="0"/>
                <a:cs typeface="TH SarabunIT๙" panose="020B0500040200020003" pitchFamily="34" charset="-34"/>
              </a:rPr>
              <a:t>ชุมชนพึ่งตนเอง</a:t>
            </a:r>
            <a:r>
              <a:rPr lang="th-TH" altLang="th-TH" sz="5400" b="1" dirty="0" smtClean="0">
                <a:latin typeface="TH SarabunIT๙" panose="020B0500040200020003" pitchFamily="34" charset="-34"/>
                <a:ea typeface="Tahoma" pitchFamily="34" charset="0"/>
                <a:cs typeface="TH SarabunIT๙" panose="020B0500040200020003" pitchFamily="34" charset="-34"/>
              </a:rPr>
              <a:t>ได้ ภายใน</a:t>
            </a:r>
            <a:r>
              <a:rPr lang="th-TH" altLang="th-TH" sz="5400" b="1" dirty="0">
                <a:latin typeface="TH SarabunIT๙" panose="020B0500040200020003" pitchFamily="34" charset="-34"/>
                <a:ea typeface="Tahoma" pitchFamily="34" charset="0"/>
                <a:cs typeface="TH SarabunIT๙" panose="020B0500040200020003" pitchFamily="34" charset="-34"/>
              </a:rPr>
              <a:t>ปี </a:t>
            </a:r>
            <a:r>
              <a:rPr lang="en-US" altLang="th-TH" sz="5400" b="1" dirty="0">
                <a:latin typeface="TH SarabunIT๙" panose="020B0500040200020003" pitchFamily="34" charset="-34"/>
                <a:ea typeface="Tahoma" pitchFamily="34" charset="0"/>
                <a:cs typeface="TH SarabunIT๙" panose="020B0500040200020003" pitchFamily="34" charset="-34"/>
              </a:rPr>
              <a:t>2565</a:t>
            </a:r>
            <a:endParaRPr lang="th-TH" altLang="th-TH" sz="5400" b="1" dirty="0">
              <a:latin typeface="TH SarabunIT๙" panose="020B0500040200020003" pitchFamily="34" charset="-34"/>
              <a:ea typeface="Tahoma" pitchFamily="34" charset="0"/>
              <a:cs typeface="TH SarabunIT๙" panose="020B0500040200020003" pitchFamily="34" charset="-3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74" y="4318140"/>
            <a:ext cx="7804357" cy="21795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905498"/>
            <a:ext cx="12192000" cy="13970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52" y="6019798"/>
            <a:ext cx="12192000" cy="13970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4006" y="428764"/>
            <a:ext cx="2115926" cy="2534544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79" l="2128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0" y="557405"/>
            <a:ext cx="2286902" cy="230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92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8"/>
          <p:cNvSpPr/>
          <p:nvPr/>
        </p:nvSpPr>
        <p:spPr>
          <a:xfrm>
            <a:off x="217712" y="1409421"/>
            <a:ext cx="5400000" cy="54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วงรี 7"/>
          <p:cNvSpPr/>
          <p:nvPr/>
        </p:nvSpPr>
        <p:spPr>
          <a:xfrm>
            <a:off x="746609" y="1914861"/>
            <a:ext cx="4314713" cy="4389120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516367" y="150607"/>
            <a:ext cx="11058861" cy="9036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48958" y="149972"/>
            <a:ext cx="10515600" cy="979581"/>
          </a:xfrm>
        </p:spPr>
        <p:txBody>
          <a:bodyPr/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การดำเนินงานโครงการพัฒนา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ชุมชนใสสะอาด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จังหวัด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ยโสธร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165" y="0"/>
            <a:ext cx="1694835" cy="2030144"/>
          </a:xfrm>
          <a:prstGeom prst="rect">
            <a:avLst/>
          </a:prstGeom>
        </p:spPr>
      </p:pic>
      <p:graphicFrame>
        <p:nvGraphicFramePr>
          <p:cNvPr id="5" name="ไดอะแกรม 4"/>
          <p:cNvGraphicFramePr/>
          <p:nvPr>
            <p:extLst>
              <p:ext uri="{D42A27DB-BD31-4B8C-83A1-F6EECF244321}">
                <p14:modId xmlns:p14="http://schemas.microsoft.com/office/powerpoint/2010/main" val="803484071"/>
              </p:ext>
            </p:extLst>
          </p:nvPr>
        </p:nvGraphicFramePr>
        <p:xfrm>
          <a:off x="-883323" y="1213423"/>
          <a:ext cx="7574579" cy="5418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วงรี 6"/>
          <p:cNvSpPr/>
          <p:nvPr/>
        </p:nvSpPr>
        <p:spPr>
          <a:xfrm>
            <a:off x="1639942" y="2850776"/>
            <a:ext cx="2555540" cy="251729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พช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b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ใสสะอาด</a:t>
            </a:r>
            <a:b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จังหวัดยโสธร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วงรี 9"/>
          <p:cNvSpPr/>
          <p:nvPr/>
        </p:nvSpPr>
        <p:spPr>
          <a:xfrm>
            <a:off x="6975183" y="1990164"/>
            <a:ext cx="3965343" cy="417396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5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องค์กรคุณธรรม</a:t>
            </a:r>
            <a:endParaRPr lang="th-TH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วงรี 11"/>
          <p:cNvSpPr/>
          <p:nvPr/>
        </p:nvSpPr>
        <p:spPr>
          <a:xfrm>
            <a:off x="9670073" y="1802708"/>
            <a:ext cx="1086445" cy="143076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b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วินัย</a:t>
            </a:r>
            <a:endParaRPr lang="th-TH" sz="28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วงรี 12"/>
          <p:cNvSpPr/>
          <p:nvPr/>
        </p:nvSpPr>
        <p:spPr>
          <a:xfrm>
            <a:off x="10505095" y="3221914"/>
            <a:ext cx="1086445" cy="143076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สุจริต</a:t>
            </a:r>
            <a:endParaRPr lang="th-TH" sz="28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วงรี 13"/>
          <p:cNvSpPr/>
          <p:nvPr/>
        </p:nvSpPr>
        <p:spPr>
          <a:xfrm>
            <a:off x="9961872" y="4606711"/>
            <a:ext cx="1086445" cy="143076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จิต</a:t>
            </a:r>
            <a:b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อาสา</a:t>
            </a:r>
            <a:endParaRPr lang="th-TH" sz="28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50" name="Picture 2" descr="Index of /Home_files/Division/Environment/เกี่ยวกับงานนี้ทั้งหมด/7-10-2559  งานใหม่หัวหน้า/ลูกศร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46371">
            <a:off x="4861038" y="5032725"/>
            <a:ext cx="4526277" cy="145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ndex of /Home_files/Division/Environment/เกี่ยวกับงานนี้ทั้งหมด/7-10-2559  งานใหม่หัวหน้า/ลูกศร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46371" flipV="1">
            <a:off x="4477036" y="1266560"/>
            <a:ext cx="4779035" cy="134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วงรี 10"/>
          <p:cNvSpPr/>
          <p:nvPr/>
        </p:nvSpPr>
        <p:spPr>
          <a:xfrm>
            <a:off x="8299701" y="1279525"/>
            <a:ext cx="1086445" cy="143076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พอ</a:t>
            </a:r>
            <a:b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เพียง</a:t>
            </a:r>
            <a:endParaRPr lang="th-TH" sz="28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วงรี 14"/>
          <p:cNvSpPr/>
          <p:nvPr/>
        </p:nvSpPr>
        <p:spPr>
          <a:xfrm>
            <a:off x="8842923" y="5342195"/>
            <a:ext cx="1086445" cy="143076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ศาสนา</a:t>
            </a:r>
            <a:r>
              <a:rPr lang="en-US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@</a:t>
            </a:r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ปรัชญาเศรษฐกิจพอเพียง</a:t>
            </a:r>
            <a:endParaRPr lang="th-TH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5225305" y="5173898"/>
            <a:ext cx="1121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สนับสนุน</a:t>
            </a:r>
            <a:endParaRPr lang="th-TH" sz="2800" dirty="0"/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4878871" y="1676577"/>
            <a:ext cx="1121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</a:t>
            </a:r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413994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ลูกศรขวา 44"/>
          <p:cNvSpPr/>
          <p:nvPr/>
        </p:nvSpPr>
        <p:spPr>
          <a:xfrm>
            <a:off x="8370351" y="1575378"/>
            <a:ext cx="3234869" cy="4746569"/>
          </a:xfrm>
          <a:prstGeom prst="rightArrow">
            <a:avLst>
              <a:gd name="adj1" fmla="val 42294"/>
              <a:gd name="adj2" fmla="val 2442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สี่เหลี่ยมผืนผ้ามุมมน 35"/>
          <p:cNvSpPr/>
          <p:nvPr/>
        </p:nvSpPr>
        <p:spPr>
          <a:xfrm>
            <a:off x="79238" y="1474942"/>
            <a:ext cx="7033768" cy="4947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5" name="ไดอะแกรม 4"/>
          <p:cNvGraphicFramePr/>
          <p:nvPr>
            <p:extLst>
              <p:ext uri="{D42A27DB-BD31-4B8C-83A1-F6EECF244321}">
                <p14:modId xmlns:p14="http://schemas.microsoft.com/office/powerpoint/2010/main" val="1188152788"/>
              </p:ext>
            </p:extLst>
          </p:nvPr>
        </p:nvGraphicFramePr>
        <p:xfrm>
          <a:off x="516366" y="1532634"/>
          <a:ext cx="8261874" cy="4832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1" name="ลูกศรขวา 40"/>
          <p:cNvSpPr/>
          <p:nvPr/>
        </p:nvSpPr>
        <p:spPr>
          <a:xfrm>
            <a:off x="7098298" y="1686417"/>
            <a:ext cx="2562054" cy="4746569"/>
          </a:xfrm>
          <a:prstGeom prst="rightArrow">
            <a:avLst>
              <a:gd name="adj1" fmla="val 50453"/>
              <a:gd name="adj2" fmla="val 57019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516366" y="156561"/>
            <a:ext cx="11230959" cy="6502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4871" y="4476"/>
            <a:ext cx="1347129" cy="1613647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6488734"/>
            <a:ext cx="12192000" cy="369266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479" l="2128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325" y="6488734"/>
            <a:ext cx="366505" cy="369266"/>
          </a:xfrm>
          <a:prstGeom prst="rect">
            <a:avLst/>
          </a:prstGeom>
        </p:spPr>
      </p:pic>
      <p:sp>
        <p:nvSpPr>
          <p:cNvPr id="24" name="สี่เหลี่ยมผืนผ้า 23"/>
          <p:cNvSpPr/>
          <p:nvPr/>
        </p:nvSpPr>
        <p:spPr>
          <a:xfrm>
            <a:off x="630276" y="6565775"/>
            <a:ext cx="2436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สำนักงานพัฒนาชุมชนจังหวัดยโสธร</a:t>
            </a:r>
          </a:p>
        </p:txBody>
      </p:sp>
      <p:sp>
        <p:nvSpPr>
          <p:cNvPr id="25" name="แผนผังลำดับงาน: หน่วงเวลา 24"/>
          <p:cNvSpPr/>
          <p:nvPr/>
        </p:nvSpPr>
        <p:spPr>
          <a:xfrm>
            <a:off x="6157" y="6499492"/>
            <a:ext cx="617787" cy="369266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Group 14"/>
          <p:cNvGrpSpPr/>
          <p:nvPr/>
        </p:nvGrpSpPr>
        <p:grpSpPr>
          <a:xfrm>
            <a:off x="77037" y="6510250"/>
            <a:ext cx="345141" cy="337300"/>
            <a:chOff x="6925244" y="258228"/>
            <a:chExt cx="1875361" cy="1850572"/>
          </a:xfrm>
        </p:grpSpPr>
        <p:sp>
          <p:nvSpPr>
            <p:cNvPr id="20" name="Oval 17"/>
            <p:cNvSpPr/>
            <p:nvPr/>
          </p:nvSpPr>
          <p:spPr>
            <a:xfrm>
              <a:off x="6925244" y="258228"/>
              <a:ext cx="1875361" cy="18505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21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289019"/>
              <a:ext cx="1826372" cy="1788990"/>
            </a:xfrm>
            <a:prstGeom prst="rect">
              <a:avLst/>
            </a:prstGeom>
          </p:spPr>
        </p:pic>
      </p:grpSp>
      <p:sp>
        <p:nvSpPr>
          <p:cNvPr id="4" name="สี่เหลี่ยมผืนผ้า 3"/>
          <p:cNvSpPr/>
          <p:nvPr/>
        </p:nvSpPr>
        <p:spPr>
          <a:xfrm>
            <a:off x="1893347" y="184698"/>
            <a:ext cx="8951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มิติที่ 4 ด้านการเสริมสร้างองค์กรคุณธรรม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516366" y="875845"/>
            <a:ext cx="3036409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กระบวนการขับเคลื่อนมิติที่ 4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" name="รูปภาพ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14" y="2290514"/>
            <a:ext cx="643047" cy="672565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96" b="97902" l="0" r="99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4" y="3088541"/>
            <a:ext cx="600363" cy="604151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8" y="3784069"/>
            <a:ext cx="617248" cy="576741"/>
          </a:xfrm>
          <a:prstGeom prst="rect">
            <a:avLst/>
          </a:prstGeom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14" y="4453365"/>
            <a:ext cx="600363" cy="527194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308" b="984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4" y="1511982"/>
            <a:ext cx="590748" cy="590748"/>
          </a:xfrm>
          <a:prstGeom prst="rect">
            <a:avLst/>
          </a:prstGeom>
        </p:spPr>
      </p:pic>
      <p:sp>
        <p:nvSpPr>
          <p:cNvPr id="31" name="วงรี 30"/>
          <p:cNvSpPr/>
          <p:nvPr/>
        </p:nvSpPr>
        <p:spPr>
          <a:xfrm>
            <a:off x="435377" y="5699542"/>
            <a:ext cx="525962" cy="518378"/>
          </a:xfrm>
          <a:prstGeom prst="ellipse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วงรี 31"/>
          <p:cNvSpPr/>
          <p:nvPr/>
        </p:nvSpPr>
        <p:spPr>
          <a:xfrm>
            <a:off x="427014" y="5088664"/>
            <a:ext cx="525962" cy="518378"/>
          </a:xfrm>
          <a:prstGeom prst="ellipse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457168" y="4906311"/>
            <a:ext cx="436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</a:rPr>
              <a:t>6</a:t>
            </a:r>
            <a:endParaRPr lang="th-TH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Elephant" panose="02020904090505020303" pitchFamily="18" charset="0"/>
            </a:endParaRPr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478203" y="5536395"/>
            <a:ext cx="436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ephant" panose="02020904090505020303" pitchFamily="18" charset="0"/>
              </a:rPr>
              <a:t>7</a:t>
            </a:r>
            <a:endParaRPr lang="th-TH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Elephant" panose="02020904090505020303" pitchFamily="18" charset="0"/>
            </a:endParaRPr>
          </a:p>
        </p:txBody>
      </p:sp>
      <p:sp>
        <p:nvSpPr>
          <p:cNvPr id="37" name="ลูกศรขวา 36"/>
          <p:cNvSpPr/>
          <p:nvPr/>
        </p:nvSpPr>
        <p:spPr>
          <a:xfrm>
            <a:off x="6770173" y="1678892"/>
            <a:ext cx="1203888" cy="4746569"/>
          </a:xfrm>
          <a:prstGeom prst="rightArrow">
            <a:avLst>
              <a:gd name="adj1" fmla="val 54532"/>
              <a:gd name="adj2" fmla="val 75914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สี่เหลี่ยมผืนผ้ามุมมน 37">
            <a:hlinkClick r:id="rId20" action="ppaction://hlinksldjump"/>
          </p:cNvPr>
          <p:cNvSpPr/>
          <p:nvPr/>
        </p:nvSpPr>
        <p:spPr>
          <a:xfrm>
            <a:off x="6872340" y="3724725"/>
            <a:ext cx="2146566" cy="8245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การเสริมสร้างองค์กรคุณธรรม</a:t>
            </a:r>
            <a:endParaRPr lang="th-TH" sz="2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9" name="สี่เหลี่ยมผืนผ้ามุมมน 38">
            <a:hlinkClick r:id="rId21" action="ppaction://hlinksldjump"/>
          </p:cNvPr>
          <p:cNvSpPr/>
          <p:nvPr/>
        </p:nvSpPr>
        <p:spPr>
          <a:xfrm>
            <a:off x="6860055" y="4600355"/>
            <a:ext cx="2158559" cy="52207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บุคคลคุณธรรมต้นแบบ</a:t>
            </a:r>
            <a:endParaRPr lang="th-TH" sz="2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มุมมน 39"/>
          <p:cNvSpPr/>
          <p:nvPr/>
        </p:nvSpPr>
        <p:spPr>
          <a:xfrm>
            <a:off x="6852015" y="2942339"/>
            <a:ext cx="2160295" cy="72161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สร้างการรับรู้องค์กรคุณธรรม</a:t>
            </a:r>
            <a:endParaRPr lang="th-TH" sz="20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สี่เหลี่ยมผืนผ้ามุมมน 41">
            <a:hlinkClick r:id="rId22" action="ppaction://hlinksldjump"/>
          </p:cNvPr>
          <p:cNvSpPr/>
          <p:nvPr/>
        </p:nvSpPr>
        <p:spPr>
          <a:xfrm>
            <a:off x="9090071" y="1272613"/>
            <a:ext cx="1622576" cy="168981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การขับเคลื่อนกิจกรรมตามคุณธรรมเป้าหมายสู่องค์กรคุณธรรม</a:t>
            </a:r>
            <a:endParaRPr lang="th-TH" sz="20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สี่เหลี่ยมผืนผ้ามุมมน 42">
            <a:hlinkClick r:id="rId23" action="ppaction://hlinksldjump"/>
          </p:cNvPr>
          <p:cNvSpPr/>
          <p:nvPr/>
        </p:nvSpPr>
        <p:spPr>
          <a:xfrm>
            <a:off x="9106365" y="3099173"/>
            <a:ext cx="1622576" cy="146730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9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การประกาศ</a:t>
            </a:r>
            <a:br>
              <a:rPr lang="th-TH" sz="19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9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คติประจำใจ/</a:t>
            </a:r>
            <a:br>
              <a:rPr lang="th-TH" sz="19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9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19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ปัญหาที่อยากแก้” และ “ความดีที่อยากทำ” </a:t>
            </a:r>
          </a:p>
        </p:txBody>
      </p:sp>
      <p:sp>
        <p:nvSpPr>
          <p:cNvPr id="44" name="สี่เหลี่ยมผืนผ้ามุมมน 43">
            <a:hlinkClick r:id="rId24" action="ppaction://hlinksldjump"/>
          </p:cNvPr>
          <p:cNvSpPr/>
          <p:nvPr/>
        </p:nvSpPr>
        <p:spPr>
          <a:xfrm>
            <a:off x="9124522" y="4703225"/>
            <a:ext cx="1622576" cy="151469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จัดการความรู้/การเผยแพร่องค์ความรู้ด้านการเสริมสร้างองค์กรคุณธรรม</a:t>
            </a:r>
            <a:endParaRPr lang="th-TH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6" name="สี่เหลี่ยมผืนผ้ามุมมน 45">
            <a:hlinkClick r:id="rId25" action="ppaction://hlinksldjump"/>
          </p:cNvPr>
          <p:cNvSpPr/>
          <p:nvPr/>
        </p:nvSpPr>
        <p:spPr>
          <a:xfrm>
            <a:off x="10864394" y="3329611"/>
            <a:ext cx="1249410" cy="1070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องค์กรคุณธรรม</a:t>
            </a:r>
            <a:endParaRPr lang="th-TH" sz="28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1154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รูปภาพ 2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5"/>
          <a:stretch/>
        </p:blipFill>
        <p:spPr bwMode="auto">
          <a:xfrm>
            <a:off x="7387949" y="1183016"/>
            <a:ext cx="4188968" cy="2271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สี่เหลี่ยมผืนผ้ามุมมน 9"/>
          <p:cNvSpPr/>
          <p:nvPr/>
        </p:nvSpPr>
        <p:spPr>
          <a:xfrm>
            <a:off x="148755" y="1770208"/>
            <a:ext cx="3089594" cy="417877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148756" y="156561"/>
            <a:ext cx="11695414" cy="8205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4871" y="-49312"/>
            <a:ext cx="1347129" cy="1613647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6488734"/>
            <a:ext cx="12192000" cy="369266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479" l="2128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325" y="6488734"/>
            <a:ext cx="366505" cy="369266"/>
          </a:xfrm>
          <a:prstGeom prst="rect">
            <a:avLst/>
          </a:prstGeom>
        </p:spPr>
      </p:pic>
      <p:sp>
        <p:nvSpPr>
          <p:cNvPr id="24" name="สี่เหลี่ยมผืนผ้า 23"/>
          <p:cNvSpPr/>
          <p:nvPr/>
        </p:nvSpPr>
        <p:spPr>
          <a:xfrm>
            <a:off x="630276" y="6565775"/>
            <a:ext cx="2436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สำนักงานพัฒนาชุมชนจังหวัดยโสธร</a:t>
            </a:r>
          </a:p>
        </p:txBody>
      </p:sp>
      <p:sp>
        <p:nvSpPr>
          <p:cNvPr id="25" name="แผนผังลำดับงาน: หน่วงเวลา 24"/>
          <p:cNvSpPr/>
          <p:nvPr/>
        </p:nvSpPr>
        <p:spPr>
          <a:xfrm>
            <a:off x="6157" y="6499492"/>
            <a:ext cx="617787" cy="369266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Group 14"/>
          <p:cNvGrpSpPr/>
          <p:nvPr/>
        </p:nvGrpSpPr>
        <p:grpSpPr>
          <a:xfrm>
            <a:off x="77037" y="6510250"/>
            <a:ext cx="345141" cy="337300"/>
            <a:chOff x="6925244" y="258228"/>
            <a:chExt cx="1875361" cy="1850572"/>
          </a:xfrm>
        </p:grpSpPr>
        <p:sp>
          <p:nvSpPr>
            <p:cNvPr id="20" name="Oval 17"/>
            <p:cNvSpPr/>
            <p:nvPr/>
          </p:nvSpPr>
          <p:spPr>
            <a:xfrm>
              <a:off x="6925244" y="258228"/>
              <a:ext cx="1875361" cy="18505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21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289019"/>
              <a:ext cx="1826372" cy="1788990"/>
            </a:xfrm>
            <a:prstGeom prst="rect">
              <a:avLst/>
            </a:prstGeom>
          </p:spPr>
        </p:pic>
      </p:grpSp>
      <p:sp>
        <p:nvSpPr>
          <p:cNvPr id="4" name="สี่เหลี่ยมผืนผ้า 3"/>
          <p:cNvSpPr/>
          <p:nvPr/>
        </p:nvSpPr>
        <p:spPr>
          <a:xfrm>
            <a:off x="1549101" y="184698"/>
            <a:ext cx="906869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มิติที่ 4 ด้านการเสริมสร้างองค์กรคุณธรรม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48755" y="1786379"/>
            <a:ext cx="308959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อบรมให้ความรู้</a:t>
            </a:r>
            <a:b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ประพฤติปฏิบัติตนของข้าราชการในสังกัดสำนักงานพัฒนาชุมชนจังหวัดยโสธร</a:t>
            </a:r>
            <a:b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ตามประมวลจริยธรรมข้าราชการพลเรือน พ.ศ 2564</a:t>
            </a:r>
            <a:b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บรรยายโดย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นายพนม  สิงห์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สาย พัฒนาการ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ยโสธร</a:t>
            </a:r>
          </a:p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  มิถุนายน 2564</a:t>
            </a:r>
          </a:p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ณ ห้องประชุมสีเงิน องค์การบริหารส่วนจังหวัด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ยโสธร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ลูกศรขวา 10"/>
          <p:cNvSpPr/>
          <p:nvPr/>
        </p:nvSpPr>
        <p:spPr>
          <a:xfrm>
            <a:off x="3290322" y="2711795"/>
            <a:ext cx="398033" cy="25710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48755" y="1116092"/>
            <a:ext cx="7004467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การขับเคลื่อนกิจกรรมตามคุณธรรมเป้าหมายสู่องค์กรคุณธรรม</a:t>
            </a:r>
          </a:p>
        </p:txBody>
      </p:sp>
      <p:pic>
        <p:nvPicPr>
          <p:cNvPr id="58" name="Picture 2" descr="https://ethic.cdd.go.th/wp-content/uploads/sites/102/2021/06/Info-%E0%B8%9B%E0%B8%A3%E0%B8%B0%E0%B8%A1%E0%B8%A7%E0%B8%A5%E0%B8%88%E0%B8%A3%E0%B8%B4%E0%B8%A2%E0%B8%98%E0%B8%A3%E0%B8%A3%E0%B8%A1%E0%B8%82%E0%B9%89%E0%B8%B2%E0%B8%A3%E0%B8%B2%E0%B8%8A%E0%B8%81%E0%B8%B2%E0%B8%A3%E0%B8%9E%E0%B8%A5%E0%B9%80%E0%B8%A3%E0%B8%B7%E0%B8%AD%E0%B8%99-2564-a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"/>
          <a:stretch/>
        </p:blipFill>
        <p:spPr bwMode="auto">
          <a:xfrm>
            <a:off x="3740328" y="1695211"/>
            <a:ext cx="3412895" cy="475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ปุ่มปฏิบัติการ: หน้าแรก 4">
            <a:hlinkClick r:id="rId8" action="ppaction://hlinksldjump" highlightClick="1"/>
          </p:cNvPr>
          <p:cNvSpPr/>
          <p:nvPr/>
        </p:nvSpPr>
        <p:spPr>
          <a:xfrm>
            <a:off x="10994315" y="6499492"/>
            <a:ext cx="408791" cy="35312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7" name="รูปภาพ 26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1"/>
          <a:stretch/>
        </p:blipFill>
        <p:spPr bwMode="auto">
          <a:xfrm>
            <a:off x="7387949" y="3789803"/>
            <a:ext cx="4188968" cy="2429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651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มุมมน 9"/>
          <p:cNvSpPr/>
          <p:nvPr/>
        </p:nvSpPr>
        <p:spPr>
          <a:xfrm>
            <a:off x="408765" y="772677"/>
            <a:ext cx="11338560" cy="60256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408765" y="156562"/>
            <a:ext cx="11241768" cy="6129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2304" y="0"/>
            <a:ext cx="1017397" cy="121868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6488734"/>
            <a:ext cx="12192000" cy="369266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79" l="2128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325" y="6488734"/>
            <a:ext cx="366505" cy="369266"/>
          </a:xfrm>
          <a:prstGeom prst="rect">
            <a:avLst/>
          </a:prstGeom>
        </p:spPr>
      </p:pic>
      <p:sp>
        <p:nvSpPr>
          <p:cNvPr id="24" name="สี่เหลี่ยมผืนผ้า 23"/>
          <p:cNvSpPr/>
          <p:nvPr/>
        </p:nvSpPr>
        <p:spPr>
          <a:xfrm>
            <a:off x="630276" y="6565775"/>
            <a:ext cx="2436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สำนักงานพัฒนาชุมชนจังหวัดยโสธร</a:t>
            </a:r>
          </a:p>
        </p:txBody>
      </p:sp>
      <p:sp>
        <p:nvSpPr>
          <p:cNvPr id="25" name="แผนผังลำดับงาน: หน่วงเวลา 24"/>
          <p:cNvSpPr/>
          <p:nvPr/>
        </p:nvSpPr>
        <p:spPr>
          <a:xfrm>
            <a:off x="6157" y="6499492"/>
            <a:ext cx="617787" cy="369266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Group 14"/>
          <p:cNvGrpSpPr/>
          <p:nvPr/>
        </p:nvGrpSpPr>
        <p:grpSpPr>
          <a:xfrm>
            <a:off x="77037" y="6510250"/>
            <a:ext cx="345141" cy="337300"/>
            <a:chOff x="6925244" y="258228"/>
            <a:chExt cx="1875361" cy="1850572"/>
          </a:xfrm>
        </p:grpSpPr>
        <p:sp>
          <p:nvSpPr>
            <p:cNvPr id="20" name="Oval 17"/>
            <p:cNvSpPr/>
            <p:nvPr/>
          </p:nvSpPr>
          <p:spPr>
            <a:xfrm>
              <a:off x="6925244" y="258228"/>
              <a:ext cx="1875361" cy="18505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21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289019"/>
              <a:ext cx="1826372" cy="1788990"/>
            </a:xfrm>
            <a:prstGeom prst="rect">
              <a:avLst/>
            </a:prstGeom>
          </p:spPr>
        </p:pic>
      </p:grpSp>
      <p:sp>
        <p:nvSpPr>
          <p:cNvPr id="4" name="สี่เหลี่ยมผืนผ้า 3"/>
          <p:cNvSpPr/>
          <p:nvPr/>
        </p:nvSpPr>
        <p:spPr>
          <a:xfrm>
            <a:off x="516367" y="184698"/>
            <a:ext cx="100799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มิติที่ 4 ด้านการเสริมสร้างองค์กรคุณธรรม</a:t>
            </a:r>
            <a:endParaRPr lang="th-TH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70104" y="769473"/>
            <a:ext cx="112108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องค์ประกอบของคุณธรรมเป้าหมายตามโครงการเสริมสร้างองค์กรคุณธรรม 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108792"/>
              </p:ext>
            </p:extLst>
          </p:nvPr>
        </p:nvGraphicFramePr>
        <p:xfrm>
          <a:off x="1" y="1412811"/>
          <a:ext cx="12191999" cy="50321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4286">
                  <a:extLst>
                    <a:ext uri="{9D8B030D-6E8A-4147-A177-3AD203B41FA5}">
                      <a16:colId xmlns:a16="http://schemas.microsoft.com/office/drawing/2014/main" val="3839105241"/>
                    </a:ext>
                  </a:extLst>
                </a:gridCol>
                <a:gridCol w="1665703">
                  <a:extLst>
                    <a:ext uri="{9D8B030D-6E8A-4147-A177-3AD203B41FA5}">
                      <a16:colId xmlns:a16="http://schemas.microsoft.com/office/drawing/2014/main" val="2651404226"/>
                    </a:ext>
                  </a:extLst>
                </a:gridCol>
                <a:gridCol w="9100098">
                  <a:extLst>
                    <a:ext uri="{9D8B030D-6E8A-4147-A177-3AD203B41FA5}">
                      <a16:colId xmlns:a16="http://schemas.microsoft.com/office/drawing/2014/main" val="1957331718"/>
                    </a:ext>
                  </a:extLst>
                </a:gridCol>
                <a:gridCol w="951912">
                  <a:extLst>
                    <a:ext uri="{9D8B030D-6E8A-4147-A177-3AD203B41FA5}">
                      <a16:colId xmlns:a16="http://schemas.microsoft.com/office/drawing/2014/main" val="16268874"/>
                    </a:ext>
                  </a:extLst>
                </a:gridCol>
              </a:tblGrid>
              <a:tr h="3783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9726" marR="497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องค์ประกอบของคุณธรรมเป้าหมาย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9726" marR="497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คุณธรรรมที่พึงประสงค์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9726" marR="497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</a:rPr>
                        <a:t>หมายเหตุ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49726" marR="497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3248212"/>
                  </a:ext>
                </a:extLst>
              </a:tr>
              <a:tr h="6035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9726" marR="497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พอเพียง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9726" marR="497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มี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ความพอประมาณ พอควร พอดี พออยู่ พอ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กิน</a:t>
                      </a:r>
                      <a:r>
                        <a:rPr lang="th-TH" sz="1800" baseline="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       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ไม่โลภ ไม่เบียดเบียนผู้อื่น สังคม และสิ่งแวดล้อม</a:t>
                      </a:r>
                      <a:endParaRPr lang="en-US" sz="1800" dirty="0" smtClean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มีภูมิคุ้มกันที่ดี รู้เท่าทันการ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เปลี่ยนแปลง</a:t>
                      </a:r>
                      <a:r>
                        <a:rPr lang="th-TH" sz="1800" baseline="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                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มีความสงบ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9726" marR="497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49726" marR="497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8583160"/>
                  </a:ext>
                </a:extLst>
              </a:tr>
              <a:tr h="6131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9726" marR="497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วินัย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9726" marR="497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รับผิดชอบและปฏิบัติหน้าที่ตนตามหน้าที่ของพลเมือง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ดี</a:t>
                      </a:r>
                      <a:r>
                        <a:rPr lang="th-TH" sz="1800" baseline="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ปฏิบัติตนตามกติกาขององค์กรและที่สังคมกำหนด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ปฏิบัติตามกฎกติกา จริยธรรม จรรยาบรรณของ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วิชาชีพ</a:t>
                      </a:r>
                      <a:r>
                        <a:rPr lang="th-TH" sz="1800" baseline="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เคารพต่อกฎหมาย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9726" marR="497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49726" marR="497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7593937"/>
                  </a:ext>
                </a:extLst>
              </a:tr>
              <a:tr h="756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9726" marR="497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สุจริต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9726" marR="497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ชื่อตรง ชื่อสัตย์ ยึดมั่น ยืนหยัด ในการรักษาความจริง ความถูกต้อง ความเป็นธรรม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ไม่สนับสนุน ไม่ร่วมมือ ไม่ยินยอม และต่อต้านการทุจริต ด้วยความกล้าหาญ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ใช้ดุลยพินิจที่ถูกต้องในการปฏิบัติต่อบุคคลอื่นอย่างเที่ยงธรรม ไม่เลือกปฏิบัติ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ขับเคลื่อนสังคมสู่ความดีงามและมีธรรมา</a:t>
                      </a:r>
                      <a:r>
                        <a:rPr lang="th-TH" sz="1800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ภิ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บาล ด้วยการพูด การกระทำ และการปฏิบัติ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9726" marR="497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49726" marR="497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4260271"/>
                  </a:ext>
                </a:extLst>
              </a:tr>
              <a:tr h="756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9726" marR="497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จิตอาสา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9726" marR="497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 มีจิตใจ และลงมือทำ ด้วยความรัก ความสามัคคี เพื่อประโยชน์ของผู้อื่น ของสังคม ของประเทศชาติและสิ่งแวดล้อม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ทำความดีเพื่อความดีเอื้ออาทรต่อคน/สังคม โดยไม่หวัง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ผลตอบแทน</a:t>
                      </a:r>
                      <a:r>
                        <a:rPr lang="th-TH" sz="1800" baseline="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กตัญญูรู้คุณต่อแผ่นดินที่เกิดและผู้มีพระคุณ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ไม่นิ่งดูดายต่อการช่วยเหลือสังคมและผู้คน </a:t>
                      </a:r>
                      <a:r>
                        <a:rPr lang="th-TH" sz="1800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จนเป็น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นิสัย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9726" marR="497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49726" marR="497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2925812"/>
                  </a:ext>
                </a:extLst>
              </a:tr>
              <a:tr h="9459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9726" marR="497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การนำหลักศาสนาและหลักปรัชญาของเศรษฐกิจพอเพียง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9726" marR="497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การดำเนินชีวิตด้วยความพอดีที่ไม่น้อยเกินไป และไม่มากเกินไป โดยไม่เบียดเบียนตนเอง และผู้อื่น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การตัดสินใจเกี่ยวกับการดำเนินชีวิตหรือการปฏิบัติราชการ จะต้องเป็นไปอย่างมีเหตุผล โดยพิจารณาจากเหตุปัจจัยที่เกี่ยวข้องอย่างรอบคอบ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การเตรียมตัวให้พร้อมรับผลกระทบ และการเปลี่ยนแปลงด้านต่าง ๆ ทั้งการดำเนินชีวิตและการทำงาน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การปฏิบัติราชการด้วยความรู้คู่คุณธรรม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9726" marR="497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49726" marR="497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878295"/>
                  </a:ext>
                </a:extLst>
              </a:tr>
            </a:tbl>
          </a:graphicData>
        </a:graphic>
      </p:graphicFrame>
      <p:sp>
        <p:nvSpPr>
          <p:cNvPr id="17" name="ปุ่มปฏิบัติการ: หน้าแรก 16">
            <a:hlinkClick r:id="rId6" action="ppaction://hlinksldjump" highlightClick="1"/>
          </p:cNvPr>
          <p:cNvSpPr/>
          <p:nvPr/>
        </p:nvSpPr>
        <p:spPr>
          <a:xfrm>
            <a:off x="10994315" y="6499492"/>
            <a:ext cx="408791" cy="35312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9997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มุมมน 7"/>
          <p:cNvSpPr/>
          <p:nvPr/>
        </p:nvSpPr>
        <p:spPr>
          <a:xfrm>
            <a:off x="516366" y="156561"/>
            <a:ext cx="11230959" cy="8205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871" y="4476"/>
            <a:ext cx="1347129" cy="1613647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6488734"/>
            <a:ext cx="12192000" cy="369266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79" l="2128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325" y="6488734"/>
            <a:ext cx="366505" cy="369266"/>
          </a:xfrm>
          <a:prstGeom prst="rect">
            <a:avLst/>
          </a:prstGeom>
        </p:spPr>
      </p:pic>
      <p:sp>
        <p:nvSpPr>
          <p:cNvPr id="24" name="สี่เหลี่ยมผืนผ้า 23"/>
          <p:cNvSpPr/>
          <p:nvPr/>
        </p:nvSpPr>
        <p:spPr>
          <a:xfrm>
            <a:off x="630276" y="6565775"/>
            <a:ext cx="2436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สำนักงานพัฒนาชุมชนจังหวัดยโสธร</a:t>
            </a:r>
          </a:p>
        </p:txBody>
      </p:sp>
      <p:sp>
        <p:nvSpPr>
          <p:cNvPr id="25" name="แผนผังลำดับงาน: หน่วงเวลา 24"/>
          <p:cNvSpPr/>
          <p:nvPr/>
        </p:nvSpPr>
        <p:spPr>
          <a:xfrm>
            <a:off x="6157" y="6499492"/>
            <a:ext cx="617787" cy="369266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Group 14"/>
          <p:cNvGrpSpPr/>
          <p:nvPr/>
        </p:nvGrpSpPr>
        <p:grpSpPr>
          <a:xfrm>
            <a:off x="77037" y="6510250"/>
            <a:ext cx="345141" cy="337300"/>
            <a:chOff x="6925244" y="258228"/>
            <a:chExt cx="1875361" cy="1850572"/>
          </a:xfrm>
        </p:grpSpPr>
        <p:sp>
          <p:nvSpPr>
            <p:cNvPr id="20" name="Oval 17"/>
            <p:cNvSpPr/>
            <p:nvPr/>
          </p:nvSpPr>
          <p:spPr>
            <a:xfrm>
              <a:off x="6925244" y="258228"/>
              <a:ext cx="1875361" cy="18505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21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289019"/>
              <a:ext cx="1826372" cy="1788990"/>
            </a:xfrm>
            <a:prstGeom prst="rect">
              <a:avLst/>
            </a:prstGeom>
          </p:spPr>
        </p:pic>
      </p:grpSp>
      <p:sp>
        <p:nvSpPr>
          <p:cNvPr id="4" name="สี่เหลี่ยมผืนผ้า 3"/>
          <p:cNvSpPr/>
          <p:nvPr/>
        </p:nvSpPr>
        <p:spPr>
          <a:xfrm>
            <a:off x="935915" y="240284"/>
            <a:ext cx="818533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มิติที่ 4 ด้านการเสริมสร้างองค์กรคุณธรรม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703755" y="1090976"/>
            <a:ext cx="7795708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ประกาศเจตนารมณ์บุคลากร ของสำนักงานพัฒนาชุมชนจังหวัดยโสธร  ประจำปีงบประมาณ  พ.ศ.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2564 รวมทั้งหมด  74 คน  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9" name="ตาราง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907118"/>
              </p:ext>
            </p:extLst>
          </p:nvPr>
        </p:nvGraphicFramePr>
        <p:xfrm>
          <a:off x="1" y="2035808"/>
          <a:ext cx="12191998" cy="49394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7274">
                  <a:extLst>
                    <a:ext uri="{9D8B030D-6E8A-4147-A177-3AD203B41FA5}">
                      <a16:colId xmlns:a16="http://schemas.microsoft.com/office/drawing/2014/main" val="4161560350"/>
                    </a:ext>
                  </a:extLst>
                </a:gridCol>
                <a:gridCol w="1590174">
                  <a:extLst>
                    <a:ext uri="{9D8B030D-6E8A-4147-A177-3AD203B41FA5}">
                      <a16:colId xmlns:a16="http://schemas.microsoft.com/office/drawing/2014/main" val="151983824"/>
                    </a:ext>
                  </a:extLst>
                </a:gridCol>
                <a:gridCol w="422766">
                  <a:extLst>
                    <a:ext uri="{9D8B030D-6E8A-4147-A177-3AD203B41FA5}">
                      <a16:colId xmlns:a16="http://schemas.microsoft.com/office/drawing/2014/main" val="2524147524"/>
                    </a:ext>
                  </a:extLst>
                </a:gridCol>
                <a:gridCol w="1118281">
                  <a:extLst>
                    <a:ext uri="{9D8B030D-6E8A-4147-A177-3AD203B41FA5}">
                      <a16:colId xmlns:a16="http://schemas.microsoft.com/office/drawing/2014/main" val="1279771763"/>
                    </a:ext>
                  </a:extLst>
                </a:gridCol>
                <a:gridCol w="790979">
                  <a:extLst>
                    <a:ext uri="{9D8B030D-6E8A-4147-A177-3AD203B41FA5}">
                      <a16:colId xmlns:a16="http://schemas.microsoft.com/office/drawing/2014/main" val="4273102723"/>
                    </a:ext>
                  </a:extLst>
                </a:gridCol>
                <a:gridCol w="981907">
                  <a:extLst>
                    <a:ext uri="{9D8B030D-6E8A-4147-A177-3AD203B41FA5}">
                      <a16:colId xmlns:a16="http://schemas.microsoft.com/office/drawing/2014/main" val="353893971"/>
                    </a:ext>
                  </a:extLst>
                </a:gridCol>
                <a:gridCol w="2359302">
                  <a:extLst>
                    <a:ext uri="{9D8B030D-6E8A-4147-A177-3AD203B41FA5}">
                      <a16:colId xmlns:a16="http://schemas.microsoft.com/office/drawing/2014/main" val="2925069045"/>
                    </a:ext>
                  </a:extLst>
                </a:gridCol>
                <a:gridCol w="2154739">
                  <a:extLst>
                    <a:ext uri="{9D8B030D-6E8A-4147-A177-3AD203B41FA5}">
                      <a16:colId xmlns:a16="http://schemas.microsoft.com/office/drawing/2014/main" val="2706075307"/>
                    </a:ext>
                  </a:extLst>
                </a:gridCol>
                <a:gridCol w="2386576">
                  <a:extLst>
                    <a:ext uri="{9D8B030D-6E8A-4147-A177-3AD203B41FA5}">
                      <a16:colId xmlns:a16="http://schemas.microsoft.com/office/drawing/2014/main" val="3261701136"/>
                    </a:ext>
                  </a:extLst>
                </a:gridCol>
              </a:tblGrid>
              <a:tr h="39903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 - สกุล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อายุ 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ตำแหน่ง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การศึกษา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สังกัด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คติประจำใจ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ปัญหาที่อยากแก้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ความดีทีอยากทำ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879649"/>
                  </a:ext>
                </a:extLst>
              </a:tr>
              <a:tr h="556106"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นายพนม สิงห์สาย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พัฒนาการจังหวัด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ปริญญาโท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กลุ่มงานประสานฯ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จง</a:t>
                      </a:r>
                      <a:r>
                        <a:rPr lang="th-TH" sz="18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ซื่อสัตย์</a:t>
                      </a:r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ต่อหน้าที่ และทำหน้าที่ให้ดีที่สุด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การปรับตัวและครองตนให้เข้ากับสถานการณ์ในปัจจุบัน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การปรับตัวและครองตนให้เข้ากับสถานการณ์ในปัจจุบัน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9870567"/>
                  </a:ext>
                </a:extLst>
              </a:tr>
              <a:tr h="830120"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นายสุรชัย แดนพิบูลย์</a:t>
                      </a:r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ผู้อำนวยการกลุ่มงาน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ปริญญาตรี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กลุ่มงานสารสนเทศฯ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ความสำเร็จไม่ใช่กุญแจแห่งความสุข แต่ความสุขต่างหากที่เป็นกุญแจสู่ความสำเร็จ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การบริหารจัดการองค์กร</a:t>
                      </a:r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แนะนำคำสอนที่ดี มีคุณค่า</a:t>
                      </a:r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7093969"/>
                  </a:ext>
                </a:extLst>
              </a:tr>
              <a:tr h="556106"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นายยุทธพงษ์  แสงไกร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57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ผู้อำนวยการกลุ่มงาน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ปริญญาตรี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กลุ่มงานส่งเสริมฯ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การเดินทางหมื่นลี้ เริ่มต้นที่ก้าวแรก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การเสริมสร้างพลังองค์กร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เชิดชูบุคลากรที่มีความขยัน อดทน เสียสละ ใฝ่รู้ ปฏิบัติตนสม่ำเสมอ</a:t>
                      </a:r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1068010"/>
                  </a:ext>
                </a:extLst>
              </a:tr>
              <a:tr h="830120"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นายบรรลือ พลับพลึง</a:t>
                      </a:r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ผู้อำนวยการกลุ่มงาน</a:t>
                      </a:r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ปริญญาโท</a:t>
                      </a:r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กลุ่มงานยุทธศาสตร์ฯ</a:t>
                      </a:r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ใจ</a:t>
                      </a:r>
                      <a:r>
                        <a:rPr lang="th-TH" sz="18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ซื่อสัตย์</a:t>
                      </a:r>
                      <a:r>
                        <a:rPr lang="th-TH" sz="1800" u="none" strike="noStrike" dirty="0" err="1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</a:t>
                      </a:r>
                      <a:r>
                        <a:rPr lang="th-TH" sz="18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</a:t>
                      </a:r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กรรับผิดชอบต่อหน้าที่และรักษาผลประโยชน์ขององค์กร ไม่นำ</a:t>
                      </a:r>
                      <a:r>
                        <a:rPr lang="th-TH" sz="18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ความลับ</a:t>
                      </a:r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ขององค์กรไปเปิดเผย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ความสามัคคีคนในองค์กร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</a:t>
                      </a:r>
                      <a:r>
                        <a:rPr lang="th-TH" sz="180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ความสำเร็จ</a:t>
                      </a:r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เพื่อองค์กรและทีมงาน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9912237"/>
                  </a:ext>
                </a:extLst>
              </a:tr>
              <a:tr h="830120"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นางฐิตินันท์ บุญคำ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53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ผู้อำนวยการกลุ่มงาน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ปริญญาตรี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กลุ่มงานประสานฯ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ความพยามยาม ย่อมนำมาซึ่งความสำเร็จ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การนำหลักปรัชญาเศรษฐกิจพอเพียง มาส่งเสริมวัฒนธรรมองค์กร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การเสริมสร้างคุณธรรม จริยธรรม ของข้าราชการ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9027617"/>
                  </a:ext>
                </a:extLst>
              </a:tr>
              <a:tr h="423907"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4121092"/>
                  </a:ext>
                </a:extLst>
              </a:tr>
              <a:tr h="509874"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74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088" marR="8088" marT="808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4213977"/>
                  </a:ext>
                </a:extLst>
              </a:tr>
            </a:tbl>
          </a:graphicData>
        </a:graphic>
      </p:graphicFrame>
      <p:sp>
        <p:nvSpPr>
          <p:cNvPr id="16" name="ปุ่มปฏิบัติการ: หน้าแรก 15">
            <a:hlinkClick r:id="rId6" action="ppaction://hlinksldjump" highlightClick="1"/>
          </p:cNvPr>
          <p:cNvSpPr/>
          <p:nvPr/>
        </p:nvSpPr>
        <p:spPr>
          <a:xfrm>
            <a:off x="10994315" y="6499492"/>
            <a:ext cx="408791" cy="35312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522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มุมมน 11"/>
          <p:cNvSpPr/>
          <p:nvPr/>
        </p:nvSpPr>
        <p:spPr>
          <a:xfrm>
            <a:off x="209194" y="1433106"/>
            <a:ext cx="4710789" cy="37034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5167257" y="1578730"/>
            <a:ext cx="6096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ข้าราชการ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ต้นแบบด้านจริยธรรม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The icon 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จังหวัดยโสธร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516366" y="156561"/>
            <a:ext cx="11230959" cy="8205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871" y="4476"/>
            <a:ext cx="1347129" cy="1613647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6488734"/>
            <a:ext cx="12192000" cy="369266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79" l="2128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325" y="6488734"/>
            <a:ext cx="366505" cy="369266"/>
          </a:xfrm>
          <a:prstGeom prst="rect">
            <a:avLst/>
          </a:prstGeom>
        </p:spPr>
      </p:pic>
      <p:sp>
        <p:nvSpPr>
          <p:cNvPr id="24" name="สี่เหลี่ยมผืนผ้า 23"/>
          <p:cNvSpPr/>
          <p:nvPr/>
        </p:nvSpPr>
        <p:spPr>
          <a:xfrm>
            <a:off x="630276" y="6565775"/>
            <a:ext cx="2436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สำนักงานพัฒนาชุมชนจังหวัดยโสธร</a:t>
            </a:r>
          </a:p>
        </p:txBody>
      </p:sp>
      <p:sp>
        <p:nvSpPr>
          <p:cNvPr id="25" name="แผนผังลำดับงาน: หน่วงเวลา 24"/>
          <p:cNvSpPr/>
          <p:nvPr/>
        </p:nvSpPr>
        <p:spPr>
          <a:xfrm>
            <a:off x="6157" y="6499492"/>
            <a:ext cx="617787" cy="369266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Group 14"/>
          <p:cNvGrpSpPr/>
          <p:nvPr/>
        </p:nvGrpSpPr>
        <p:grpSpPr>
          <a:xfrm>
            <a:off x="77037" y="6510250"/>
            <a:ext cx="345141" cy="337300"/>
            <a:chOff x="6925244" y="258228"/>
            <a:chExt cx="1875361" cy="1850572"/>
          </a:xfrm>
        </p:grpSpPr>
        <p:sp>
          <p:nvSpPr>
            <p:cNvPr id="20" name="Oval 17"/>
            <p:cNvSpPr/>
            <p:nvPr/>
          </p:nvSpPr>
          <p:spPr>
            <a:xfrm>
              <a:off x="6925244" y="258228"/>
              <a:ext cx="1875361" cy="18505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21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289019"/>
              <a:ext cx="1826372" cy="1788990"/>
            </a:xfrm>
            <a:prstGeom prst="rect">
              <a:avLst/>
            </a:prstGeom>
          </p:spPr>
        </p:pic>
      </p:grpSp>
      <p:sp>
        <p:nvSpPr>
          <p:cNvPr id="4" name="สี่เหลี่ยมผืนผ้า 3"/>
          <p:cNvSpPr/>
          <p:nvPr/>
        </p:nvSpPr>
        <p:spPr>
          <a:xfrm>
            <a:off x="935915" y="240284"/>
            <a:ext cx="818533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มิติที่ 4 ด้านการเสริมสร้างองค์กรคุณธรรม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8460536" y="5385620"/>
            <a:ext cx="3621022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นางสาวราตรี  นครราช  </a:t>
            </a:r>
            <a:b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นักวิชาการพัฒนาชุมชนชำนาญ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b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สังกัด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กลุ่มงานยุทธศาสตร์การพัฒนาชุมชน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722146" y="5399529"/>
            <a:ext cx="4213412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นายบรรลือ  พลับพลึง </a:t>
            </a:r>
            <a:b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ผู้อำนวยการกลุ่มงานยุทธศาสตร์การพัฒนา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</a:t>
            </a:r>
            <a:b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สังกัด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กลุ่มงานยุทธศาสตร์การพัฒนาชุมชน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575" y="2222373"/>
            <a:ext cx="2366682" cy="30940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" t="1726" r="2281"/>
          <a:stretch/>
        </p:blipFill>
        <p:spPr>
          <a:xfrm>
            <a:off x="4919983" y="2363374"/>
            <a:ext cx="2352034" cy="29530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สี่เหลี่ยมผืนผ้า 10"/>
          <p:cNvSpPr/>
          <p:nvPr/>
        </p:nvSpPr>
        <p:spPr>
          <a:xfrm>
            <a:off x="417399" y="1556874"/>
            <a:ext cx="4238513" cy="34163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ข้าราชการต้นแบบด้าน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จริยธรรม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The icon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สำนักงาน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พัฒนาชุมชนจังหวัดยโสธรได้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ประชาสัมพันธ์การคัดเลือก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เป็นข้าราชการต้นแบบจริยธรรม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The icon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และใน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ที่ประชุมผู้บริหารสำนักงานพัฒนาชุมชนจังหวัด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ยโสธร ครั้ง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5/2564 ใน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วันพุธที่ 12 พฤษภาคม 2564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ยโสธรได้พิจารณาคัดเลือกข้าราชการต้นแบบด้านจริยธรรม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The icon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2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 ดังนี้ 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3" name="รูปภาพ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491" y="5047034"/>
            <a:ext cx="643047" cy="672565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08" b="984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02" y="5096962"/>
            <a:ext cx="590748" cy="590748"/>
          </a:xfrm>
          <a:prstGeom prst="rect">
            <a:avLst/>
          </a:prstGeom>
        </p:spPr>
      </p:pic>
      <p:sp>
        <p:nvSpPr>
          <p:cNvPr id="27" name="ปุ่มปฏิบัติการ: หน้าแรก 26">
            <a:hlinkClick r:id="rId11" action="ppaction://hlinksldjump" highlightClick="1"/>
          </p:cNvPr>
          <p:cNvSpPr/>
          <p:nvPr/>
        </p:nvSpPr>
        <p:spPr>
          <a:xfrm>
            <a:off x="10994315" y="6499492"/>
            <a:ext cx="408791" cy="35312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347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มุมมน 9"/>
          <p:cNvSpPr/>
          <p:nvPr/>
        </p:nvSpPr>
        <p:spPr>
          <a:xfrm>
            <a:off x="148754" y="1624276"/>
            <a:ext cx="3089594" cy="417877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516367" y="156561"/>
            <a:ext cx="11134166" cy="8205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6700" y="18449"/>
            <a:ext cx="1347129" cy="1613647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6488734"/>
            <a:ext cx="12192000" cy="369266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79" l="2128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325" y="6488734"/>
            <a:ext cx="366505" cy="369266"/>
          </a:xfrm>
          <a:prstGeom prst="rect">
            <a:avLst/>
          </a:prstGeom>
        </p:spPr>
      </p:pic>
      <p:sp>
        <p:nvSpPr>
          <p:cNvPr id="24" name="สี่เหลี่ยมผืนผ้า 23"/>
          <p:cNvSpPr/>
          <p:nvPr/>
        </p:nvSpPr>
        <p:spPr>
          <a:xfrm>
            <a:off x="630276" y="6565775"/>
            <a:ext cx="2436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สำนักงานพัฒนาชุมชนจังหวัดยโสธร</a:t>
            </a:r>
          </a:p>
        </p:txBody>
      </p:sp>
      <p:sp>
        <p:nvSpPr>
          <p:cNvPr id="25" name="แผนผังลำดับงาน: หน่วงเวลา 24"/>
          <p:cNvSpPr/>
          <p:nvPr/>
        </p:nvSpPr>
        <p:spPr>
          <a:xfrm>
            <a:off x="6157" y="6499492"/>
            <a:ext cx="617787" cy="369266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" name="Group 14"/>
          <p:cNvGrpSpPr/>
          <p:nvPr/>
        </p:nvGrpSpPr>
        <p:grpSpPr>
          <a:xfrm>
            <a:off x="77037" y="6510250"/>
            <a:ext cx="345141" cy="337300"/>
            <a:chOff x="6925244" y="258228"/>
            <a:chExt cx="1875361" cy="1850572"/>
          </a:xfrm>
        </p:grpSpPr>
        <p:sp>
          <p:nvSpPr>
            <p:cNvPr id="20" name="Oval 17"/>
            <p:cNvSpPr/>
            <p:nvPr/>
          </p:nvSpPr>
          <p:spPr>
            <a:xfrm>
              <a:off x="6925244" y="258228"/>
              <a:ext cx="1875361" cy="18505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21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289019"/>
              <a:ext cx="1826372" cy="1788990"/>
            </a:xfrm>
            <a:prstGeom prst="rect">
              <a:avLst/>
            </a:prstGeom>
          </p:spPr>
        </p:pic>
      </p:grpSp>
      <p:sp>
        <p:nvSpPr>
          <p:cNvPr id="4" name="สี่เหลี่ยมผืนผ้า 3"/>
          <p:cNvSpPr/>
          <p:nvPr/>
        </p:nvSpPr>
        <p:spPr>
          <a:xfrm>
            <a:off x="289063" y="184698"/>
            <a:ext cx="80373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มิติที่ 4 ด้านการเสริมสร้างองค์กรคุณธรรม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89063" y="2274543"/>
            <a:ext cx="280897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จัดการความรู้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</a:p>
          <a:p>
            <a:pPr algn="ctr"/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การเผยแพร่</a:t>
            </a:r>
            <a:b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องค์ความรู้</a:t>
            </a:r>
            <a:b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การเสริมสร้างองค์กรคุณธรรม</a:t>
            </a:r>
          </a:p>
        </p:txBody>
      </p:sp>
      <p:sp>
        <p:nvSpPr>
          <p:cNvPr id="16" name="ชื่อเรื่อง 1">
            <a:hlinkClick r:id="rId6" action="ppaction://hlinksldjump"/>
          </p:cNvPr>
          <p:cNvSpPr txBox="1">
            <a:spLocks/>
          </p:cNvSpPr>
          <p:nvPr/>
        </p:nvSpPr>
        <p:spPr>
          <a:xfrm>
            <a:off x="7990947" y="1684636"/>
            <a:ext cx="4029318" cy="512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24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นวัตกรรม</a:t>
            </a:r>
            <a:r>
              <a:rPr lang="th-TH" sz="24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สู่การพัฒนาที่ยั่งยืน</a:t>
            </a:r>
            <a:endParaRPr lang="th-TH" sz="2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" name="สี่เหลี่ยมผืนผ้า 1">
            <a:hlinkClick r:id="rId7" action="ppaction://hlinksldjump"/>
          </p:cNvPr>
          <p:cNvSpPr/>
          <p:nvPr/>
        </p:nvSpPr>
        <p:spPr>
          <a:xfrm>
            <a:off x="2453738" y="1145082"/>
            <a:ext cx="755186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จัดทำสื่อนำเสนอ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 smtClean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23 </a:t>
            </a:r>
            <a:r>
              <a:rPr lang="th-TH" sz="24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หลักการทรงงาน </a:t>
            </a:r>
            <a:r>
              <a:rPr lang="th-TH" sz="2400" b="1" dirty="0" smtClean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พระบาทสมเด็จ</a:t>
            </a:r>
            <a:r>
              <a:rPr lang="th-TH" sz="24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</a:t>
            </a:r>
            <a:r>
              <a:rPr lang="th-TH" sz="2400" b="1" dirty="0" smtClean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เจ้าอยู่หัวใน</a:t>
            </a:r>
            <a:r>
              <a:rPr lang="th-TH" sz="24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หลวง รัชกาลที่ </a:t>
            </a:r>
            <a:r>
              <a:rPr lang="th-TH" sz="2400" b="1" dirty="0" smtClean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endParaRPr lang="th-TH" sz="2400" b="1" dirty="0">
              <a:solidFill>
                <a:sysClr val="windowText" lastClr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ปุ่มปฏิบัติการ: หน้าแรก 17">
            <a:hlinkClick r:id="rId8" action="ppaction://hlinksldjump" highlightClick="1"/>
          </p:cNvPr>
          <p:cNvSpPr/>
          <p:nvPr/>
        </p:nvSpPr>
        <p:spPr>
          <a:xfrm>
            <a:off x="10994315" y="6499492"/>
            <a:ext cx="408791" cy="35312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TextBox 31">
            <a:hlinkClick r:id="rId9" action="ppaction://hlinksldjump"/>
          </p:cNvPr>
          <p:cNvSpPr txBox="1"/>
          <p:nvPr/>
        </p:nvSpPr>
        <p:spPr>
          <a:xfrm>
            <a:off x="3836499" y="4118512"/>
            <a:ext cx="4823407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ขับเคลื่อนการพัฒนาหมู่บ้านเศรษฐกิจ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พอเพียง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4055" y="1667180"/>
            <a:ext cx="4234748" cy="2382046"/>
          </a:xfrm>
          <a:prstGeom prst="rect">
            <a:avLst/>
          </a:prstGeom>
        </p:spPr>
      </p:pic>
      <p:sp>
        <p:nvSpPr>
          <p:cNvPr id="11" name="ลูกศรขวา 10"/>
          <p:cNvSpPr/>
          <p:nvPr/>
        </p:nvSpPr>
        <p:spPr>
          <a:xfrm>
            <a:off x="3371760" y="2574053"/>
            <a:ext cx="398033" cy="25710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3992" y="4652598"/>
            <a:ext cx="4765914" cy="1762164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90947" y="2274543"/>
            <a:ext cx="4029318" cy="1740943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58" y="4175449"/>
            <a:ext cx="3044761" cy="2110454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321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หยดน้ำ">
  <a:themeElements>
    <a:clrScheme name="หยดน้ำ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หยดน้ำ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หยดน้ำ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4100</TotalTime>
  <Words>2630</Words>
  <Application>Microsoft Office PowerPoint</Application>
  <PresentationFormat>แบบจอกว้าง</PresentationFormat>
  <Paragraphs>448</Paragraphs>
  <Slides>25</Slides>
  <Notes>2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16</vt:i4>
      </vt:variant>
      <vt:variant>
        <vt:lpstr>ธีม</vt:lpstr>
      </vt:variant>
      <vt:variant>
        <vt:i4>2</vt:i4>
      </vt:variant>
      <vt:variant>
        <vt:lpstr>ชื่อเรื่องสไลด์</vt:lpstr>
      </vt:variant>
      <vt:variant>
        <vt:i4>25</vt:i4>
      </vt:variant>
    </vt:vector>
  </HeadingPairs>
  <TitlesOfParts>
    <vt:vector size="43" baseType="lpstr">
      <vt:lpstr>Times New Roman</vt:lpstr>
      <vt:lpstr>Wingdings</vt:lpstr>
      <vt:lpstr>Cordia New</vt:lpstr>
      <vt:lpstr>Tahoma</vt:lpstr>
      <vt:lpstr>Calibri</vt:lpstr>
      <vt:lpstr>Wingdings 3</vt:lpstr>
      <vt:lpstr>Arial</vt:lpstr>
      <vt:lpstr>AngsanaUPC</vt:lpstr>
      <vt:lpstr>Elephant</vt:lpstr>
      <vt:lpstr>TH Niramit AS</vt:lpstr>
      <vt:lpstr>DRboran</vt:lpstr>
      <vt:lpstr>TH SarabunPSK</vt:lpstr>
      <vt:lpstr>TH SarabunIT๙</vt:lpstr>
      <vt:lpstr>Angsana New</vt:lpstr>
      <vt:lpstr>Calibri Light</vt:lpstr>
      <vt:lpstr>Tw Cen MT</vt:lpstr>
      <vt:lpstr>Office Theme</vt:lpstr>
      <vt:lpstr>หยดน้ำ</vt:lpstr>
      <vt:lpstr>งานนำเสนอ PowerPoint</vt:lpstr>
      <vt:lpstr>พัฒนาชุมชนใสสะอาด จังหวัดยโสธร</vt:lpstr>
      <vt:lpstr>การดำเนินงานโครงการพัฒนาชุมชนใสสะอาด  จังหวัดยโสธร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นวัตกรรมสู่การพัฒนาที่ยั่งยืน</vt:lpstr>
      <vt:lpstr>งานนำเสนอ PowerPoint</vt:lpstr>
      <vt:lpstr>งานนำเสนอ PowerPoint</vt:lpstr>
      <vt:lpstr>งานนำเสนอ PowerPoint</vt:lpstr>
      <vt:lpstr>มิติที่ 5 ด้านการรักษาสิ่งแวดล้อมในสถานที่ทำงาน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Nujaree</dc:creator>
  <cp:lastModifiedBy>cdd</cp:lastModifiedBy>
  <cp:revision>250</cp:revision>
  <cp:lastPrinted>2021-07-17T06:31:31Z</cp:lastPrinted>
  <dcterms:created xsi:type="dcterms:W3CDTF">2020-02-13T04:50:08Z</dcterms:created>
  <dcterms:modified xsi:type="dcterms:W3CDTF">2021-07-23T11:19:39Z</dcterms:modified>
</cp:coreProperties>
</file>