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6"/>
  </p:handoutMasterIdLst>
  <p:sldIdLst>
    <p:sldId id="257" r:id="rId2"/>
    <p:sldId id="263" r:id="rId3"/>
    <p:sldId id="266" r:id="rId4"/>
    <p:sldId id="264" r:id="rId5"/>
    <p:sldId id="274" r:id="rId6"/>
    <p:sldId id="265" r:id="rId7"/>
    <p:sldId id="275" r:id="rId8"/>
    <p:sldId id="267" r:id="rId9"/>
    <p:sldId id="276" r:id="rId10"/>
    <p:sldId id="268" r:id="rId11"/>
    <p:sldId id="277" r:id="rId12"/>
    <p:sldId id="269" r:id="rId13"/>
    <p:sldId id="270" r:id="rId14"/>
    <p:sldId id="262" r:id="rId15"/>
  </p:sldIdLst>
  <p:sldSz cx="12192000" cy="6858000"/>
  <p:notesSz cx="7010400" cy="9296400"/>
  <p:embeddedFontLst>
    <p:embeddedFont>
      <p:font typeface="TH SarabunIT๙" panose="020B0500040200020003" pitchFamily="34" charset="-34"/>
      <p:regular r:id="rId17"/>
      <p:bold r:id="rId18"/>
      <p:italic r:id="rId19"/>
      <p:boldItalic r:id="rId20"/>
    </p:embeddedFont>
    <p:embeddedFont>
      <p:font typeface="DRboran" panose="02000000000000000000" pitchFamily="2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5933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933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BB37FEB9-5CD0-4F87-AF85-E76DF33AA0CC}" type="datetimeFigureOut">
              <a:rPr lang="th-TH" smtClean="0"/>
              <a:t>17/07/64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30469"/>
            <a:ext cx="3037840" cy="465933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70938" y="8830469"/>
            <a:ext cx="3037840" cy="465933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94F65E79-8514-4DD5-88CF-2913714F07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501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1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A21F-386C-4168-817E-CEEF277E761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01C5-E30E-4A2A-A364-6BA66E0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2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03770" y="5628773"/>
            <a:ext cx="3136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DRboran" panose="02000000000000000000" pitchFamily="2" charset="0"/>
                <a:cs typeface="DRboran" panose="02000000000000000000" pitchFamily="2" charset="0"/>
              </a:rPr>
              <a:t>นายสุทธิพงษ์ จุลเจริญ</a:t>
            </a:r>
          </a:p>
          <a:p>
            <a:pPr algn="ctr"/>
            <a:r>
              <a:rPr lang="th-TH" sz="2000" dirty="0" smtClean="0">
                <a:solidFill>
                  <a:schemeClr val="accent1">
                    <a:lumMod val="50000"/>
                  </a:schemeClr>
                </a:solidFill>
                <a:latin typeface="DRboran" panose="02000000000000000000" pitchFamily="2" charset="0"/>
                <a:cs typeface="DRboran" panose="02000000000000000000" pitchFamily="2" charset="0"/>
              </a:rPr>
              <a:t>อธิบดีกรมการพัฒนาชุมชน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DRboran" panose="02000000000000000000" pitchFamily="2" charset="0"/>
              <a:cs typeface="DRbor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1714" y="3241441"/>
            <a:ext cx="6640286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3000" dirty="0" smtClean="0">
                <a:latin typeface="DRboran" panose="02000000000000000000" pitchFamily="2" charset="0"/>
                <a:cs typeface="DRboran" panose="02000000000000000000" pitchFamily="2" charset="0"/>
              </a:rPr>
              <a:t>การขับเคลื่อนภารกิจกรมการพัฒนาชุมชน</a:t>
            </a:r>
          </a:p>
          <a:p>
            <a:pPr algn="ctr">
              <a:lnSpc>
                <a:spcPct val="120000"/>
              </a:lnSpc>
            </a:pPr>
            <a:r>
              <a:rPr lang="th-TH" sz="3600" dirty="0" smtClean="0">
                <a:latin typeface="DRboran" panose="02000000000000000000" pitchFamily="2" charset="0"/>
                <a:cs typeface="DRboran" panose="02000000000000000000" pitchFamily="2" charset="0"/>
              </a:rPr>
              <a:t>เพื่อพัฒนาชุมชน สู่ </a:t>
            </a:r>
            <a:endParaRPr lang="en-US" sz="3600" dirty="0" smtClean="0">
              <a:latin typeface="DRboran" panose="02000000000000000000" pitchFamily="2" charset="0"/>
              <a:cs typeface="DRboran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th-TH" sz="4200" dirty="0" smtClean="0">
                <a:latin typeface="DRboran" panose="02000000000000000000" pitchFamily="2" charset="0"/>
                <a:cs typeface="DRboran" panose="02000000000000000000" pitchFamily="2" charset="0"/>
              </a:rPr>
              <a:t>ความมั่นคง มั่งคั่ง และยั่งยืน</a:t>
            </a:r>
            <a:endParaRPr lang="en-US" sz="4200" dirty="0">
              <a:latin typeface="DRboran" panose="02000000000000000000" pitchFamily="2" charset="0"/>
              <a:cs typeface="DRboran" panose="02000000000000000000" pitchFamily="2" charset="0"/>
            </a:endParaRPr>
          </a:p>
        </p:txBody>
      </p:sp>
      <p:sp>
        <p:nvSpPr>
          <p:cNvPr id="11" name="Rectangle 3"/>
          <p:cNvSpPr/>
          <p:nvPr/>
        </p:nvSpPr>
        <p:spPr>
          <a:xfrm flipV="1">
            <a:off x="4624251" y="0"/>
            <a:ext cx="7567749" cy="6858000"/>
          </a:xfrm>
          <a:custGeom>
            <a:avLst/>
            <a:gdLst>
              <a:gd name="connsiteX0" fmla="*/ 0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0 w 4902926"/>
              <a:gd name="connsiteY4" fmla="*/ 0 h 6858000"/>
              <a:gd name="connsiteX0" fmla="*/ 1502228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1502228 w 49029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926" h="6858000">
                <a:moveTo>
                  <a:pt x="1502228" y="0"/>
                </a:moveTo>
                <a:lnTo>
                  <a:pt x="4902926" y="0"/>
                </a:lnTo>
                <a:lnTo>
                  <a:pt x="4902926" y="6858000"/>
                </a:lnTo>
                <a:lnTo>
                  <a:pt x="0" y="6858000"/>
                </a:lnTo>
                <a:lnTo>
                  <a:pt x="150222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/>
          <p:nvPr/>
        </p:nvSpPr>
        <p:spPr>
          <a:xfrm>
            <a:off x="4911634" y="0"/>
            <a:ext cx="7280366" cy="6858000"/>
          </a:xfrm>
          <a:custGeom>
            <a:avLst/>
            <a:gdLst>
              <a:gd name="connsiteX0" fmla="*/ 0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0 w 4902926"/>
              <a:gd name="connsiteY4" fmla="*/ 0 h 6858000"/>
              <a:gd name="connsiteX0" fmla="*/ 1502228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1502228 w 4902926"/>
              <a:gd name="connsiteY4" fmla="*/ 0 h 6858000"/>
              <a:gd name="connsiteX0" fmla="*/ 864963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864963 w 49029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926" h="6858000">
                <a:moveTo>
                  <a:pt x="864963" y="0"/>
                </a:moveTo>
                <a:lnTo>
                  <a:pt x="4902926" y="0"/>
                </a:lnTo>
                <a:lnTo>
                  <a:pt x="4902926" y="6858000"/>
                </a:lnTo>
                <a:lnTo>
                  <a:pt x="0" y="6858000"/>
                </a:lnTo>
                <a:lnTo>
                  <a:pt x="8649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/>
          <p:nvPr/>
        </p:nvSpPr>
        <p:spPr>
          <a:xfrm>
            <a:off x="4260028" y="-15"/>
            <a:ext cx="7931972" cy="6858000"/>
          </a:xfrm>
          <a:custGeom>
            <a:avLst/>
            <a:gdLst>
              <a:gd name="connsiteX0" fmla="*/ 0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0 w 4902926"/>
              <a:gd name="connsiteY4" fmla="*/ 0 h 6858000"/>
              <a:gd name="connsiteX0" fmla="*/ 1502228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1502228 w 4902926"/>
              <a:gd name="connsiteY4" fmla="*/ 0 h 6858000"/>
              <a:gd name="connsiteX0" fmla="*/ 864963 w 4902926"/>
              <a:gd name="connsiteY0" fmla="*/ 0 h 6858000"/>
              <a:gd name="connsiteX1" fmla="*/ 4902926 w 4902926"/>
              <a:gd name="connsiteY1" fmla="*/ 0 h 6858000"/>
              <a:gd name="connsiteX2" fmla="*/ 4902926 w 4902926"/>
              <a:gd name="connsiteY2" fmla="*/ 6858000 h 6858000"/>
              <a:gd name="connsiteX3" fmla="*/ 0 w 4902926"/>
              <a:gd name="connsiteY3" fmla="*/ 6858000 h 6858000"/>
              <a:gd name="connsiteX4" fmla="*/ 864963 w 49029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926" h="6858000">
                <a:moveTo>
                  <a:pt x="864963" y="0"/>
                </a:moveTo>
                <a:lnTo>
                  <a:pt x="4902926" y="0"/>
                </a:lnTo>
                <a:lnTo>
                  <a:pt x="4902926" y="6858000"/>
                </a:lnTo>
                <a:lnTo>
                  <a:pt x="0" y="6858000"/>
                </a:lnTo>
                <a:lnTo>
                  <a:pt x="864963" y="0"/>
                </a:lnTo>
                <a:close/>
              </a:path>
            </a:pathLst>
          </a:cu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79" l="2128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29" y="117999"/>
            <a:ext cx="1416040" cy="1426707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3950233" y="1758806"/>
            <a:ext cx="8301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  <a:r>
              <a:rPr lang="th-TH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เชิงปฏิบัติการ</a:t>
            </a: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เจ้าหน้าที่พัฒนาชุมชนผู้ปฏิบัติงานด้านพัสดุของหน่วยงาน </a:t>
            </a:r>
            <a:r>
              <a:rPr lang="th-TH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2564</a:t>
            </a:r>
            <a:endParaRPr lang="th-TH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-1355958" y="4350194"/>
            <a:ext cx="6557796" cy="2048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44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</a:p>
          <a:p>
            <a:pPr lvl="0"/>
            <a:r>
              <a:rPr lang="th-TH" sz="4000" b="1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นายพนม  สิงห์สาย</a:t>
            </a:r>
          </a:p>
          <a:p>
            <a:pPr lvl="0"/>
            <a:r>
              <a:rPr lang="th-TH" sz="4000" b="1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พัฒนาการจังหวัดยโสธร</a:t>
            </a:r>
            <a:endParaRPr lang="th-TH" sz="40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96" y="593247"/>
            <a:ext cx="2987299" cy="4011516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3560275" y="4967046"/>
            <a:ext cx="89314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มิถุนายน 2564</a:t>
            </a:r>
            <a:endParaRPr lang="th-TH" sz="40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ห้องประชุมสีเงิน องค์การบริหารส่วนจังหวัดยโสธร</a:t>
            </a:r>
            <a:endParaRPr lang="th-TH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27371" y="4067137"/>
            <a:ext cx="7914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สำนักงานพัฒนาชุมชนจังหวัดยโสธร</a:t>
            </a:r>
            <a:endParaRPr lang="th-TH" sz="4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62" y="117999"/>
            <a:ext cx="1521058" cy="152105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399" y="-30"/>
            <a:ext cx="169483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21505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" y="0"/>
            <a:ext cx="984350" cy="117909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505" y="0"/>
            <a:ext cx="428625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755" y="0"/>
            <a:ext cx="431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208295" cy="687363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94" y="-2"/>
            <a:ext cx="57826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1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801979" cy="677377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4" y="120316"/>
            <a:ext cx="984350" cy="117909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979" y="0"/>
            <a:ext cx="4075196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175" y="-1"/>
            <a:ext cx="4314825" cy="6858001"/>
          </a:xfrm>
          <a:prstGeom prst="rect">
            <a:avLst/>
          </a:prstGeom>
        </p:spPr>
      </p:pic>
      <p:sp>
        <p:nvSpPr>
          <p:cNvPr id="8" name="ลูกศรขวา 7"/>
          <p:cNvSpPr/>
          <p:nvPr/>
        </p:nvSpPr>
        <p:spPr>
          <a:xfrm>
            <a:off x="3224463" y="3428999"/>
            <a:ext cx="577516" cy="10828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901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571873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0" y="120316"/>
            <a:ext cx="984350" cy="117909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84" y="-14289"/>
            <a:ext cx="3538788" cy="680987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612" y="14287"/>
            <a:ext cx="3312193" cy="6843713"/>
          </a:xfrm>
          <a:prstGeom prst="rect">
            <a:avLst/>
          </a:prstGeom>
        </p:spPr>
      </p:pic>
      <p:sp>
        <p:nvSpPr>
          <p:cNvPr id="8" name="ลูกศรขวา 7"/>
          <p:cNvSpPr/>
          <p:nvPr/>
        </p:nvSpPr>
        <p:spPr>
          <a:xfrm>
            <a:off x="2707104" y="3429000"/>
            <a:ext cx="335380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804" y="-14290"/>
            <a:ext cx="2360195" cy="690086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744" y="5382040"/>
            <a:ext cx="2120315" cy="14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4446112"/>
            <a:ext cx="12192000" cy="1459386"/>
          </a:xfrm>
          <a:prstGeom prst="roundRect">
            <a:avLst>
              <a:gd name="adj" fmla="val 0"/>
            </a:avLst>
          </a:prstGeom>
          <a:solidFill>
            <a:srgbClr val="FFC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/>
          <p:cNvGrpSpPr/>
          <p:nvPr/>
        </p:nvGrpSpPr>
        <p:grpSpPr>
          <a:xfrm>
            <a:off x="5055180" y="523500"/>
            <a:ext cx="2090344" cy="2037746"/>
            <a:chOff x="6925244" y="258228"/>
            <a:chExt cx="1875361" cy="1850572"/>
          </a:xfrm>
        </p:grpSpPr>
        <p:sp>
          <p:nvSpPr>
            <p:cNvPr id="18" name="Oval 17"/>
            <p:cNvSpPr/>
            <p:nvPr/>
          </p:nvSpPr>
          <p:spPr>
            <a:xfrm>
              <a:off x="6925244" y="258228"/>
              <a:ext cx="1875361" cy="1850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289019"/>
              <a:ext cx="1826372" cy="1788990"/>
            </a:xfrm>
            <a:prstGeom prst="rect">
              <a:avLst/>
            </a:prstGeom>
          </p:spPr>
        </p:pic>
      </p:grpSp>
      <p:sp>
        <p:nvSpPr>
          <p:cNvPr id="16" name="ตัวแทนเนื้อหา 2"/>
          <p:cNvSpPr txBox="1">
            <a:spLocks/>
          </p:cNvSpPr>
          <p:nvPr/>
        </p:nvSpPr>
        <p:spPr>
          <a:xfrm>
            <a:off x="1470846" y="2683846"/>
            <a:ext cx="9250308" cy="2233842"/>
          </a:xfrm>
          <a:prstGeom prst="rect">
            <a:avLst/>
          </a:prstGeom>
          <a:ln>
            <a:noFill/>
          </a:ln>
        </p:spPr>
        <p:txBody>
          <a:bodyPr vert="horz" lIns="91434" tIns="45718" rIns="91434" bIns="45718" rtlCol="0">
            <a:no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th-TH" altLang="th-TH" sz="5400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เศรษฐกิจฐานราก</a:t>
            </a:r>
            <a:r>
              <a:rPr lang="th-TH" altLang="th-TH" sz="5400" b="1" dirty="0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มั่นคง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th-TH" altLang="th-TH" sz="5400" b="1" dirty="0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และ</a:t>
            </a:r>
            <a:r>
              <a:rPr lang="th-TH" altLang="th-TH" sz="5400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ชุมชนพึ่งตนเอง</a:t>
            </a:r>
            <a:r>
              <a:rPr lang="th-TH" altLang="th-TH" sz="5400" b="1" dirty="0" smtClean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ได้ ภายใน</a:t>
            </a:r>
            <a:r>
              <a:rPr lang="th-TH" altLang="th-TH" sz="5400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ปี </a:t>
            </a:r>
            <a:r>
              <a:rPr lang="en-US" altLang="th-TH" sz="5400" b="1" dirty="0">
                <a:latin typeface="TH SarabunIT๙" panose="020B0500040200020003" pitchFamily="34" charset="-34"/>
                <a:ea typeface="Tahoma" pitchFamily="34" charset="0"/>
                <a:cs typeface="TH SarabunIT๙" panose="020B0500040200020003" pitchFamily="34" charset="-34"/>
              </a:rPr>
              <a:t>2565</a:t>
            </a:r>
            <a:endParaRPr lang="th-TH" altLang="th-TH" sz="5400" b="1" dirty="0">
              <a:latin typeface="TH SarabunIT๙" panose="020B0500040200020003" pitchFamily="34" charset="-34"/>
              <a:ea typeface="Tahoma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74" y="4318140"/>
            <a:ext cx="7804357" cy="2179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05498"/>
            <a:ext cx="12192000" cy="139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52" y="6019798"/>
            <a:ext cx="12192000" cy="1397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2154" y="2527340"/>
            <a:ext cx="2389845" cy="33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84" y="695055"/>
            <a:ext cx="3174468" cy="345739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84" y="4265840"/>
            <a:ext cx="3174468" cy="246172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912" y="0"/>
            <a:ext cx="1347129" cy="1613647"/>
          </a:xfrm>
          <a:prstGeom prst="rect">
            <a:avLst/>
          </a:prstGeom>
        </p:spPr>
      </p:pic>
      <p:pic>
        <p:nvPicPr>
          <p:cNvPr id="2050" name="Picture 2" descr="https://ethic.cdd.go.th/wp-content/uploads/sites/102/2021/06/Info-%E0%B8%9B%E0%B8%A3%E0%B8%B0%E0%B8%A1%E0%B8%A7%E0%B8%A5%E0%B8%88%E0%B8%A3%E0%B8%B4%E0%B8%A2%E0%B8%98%E0%B8%A3%E0%B8%A3%E0%B8%A1%E0%B8%82%E0%B9%89%E0%B8%B2%E0%B8%A3%E0%B8%B2%E0%B8%8A%E0%B8%81%E0%B8%B2%E0%B8%A3%E0%B8%9E%E0%B8%A5%E0%B9%80%E0%B8%A3%E0%B8%B7%E0%B8%AD%E0%B8%99-2564-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" y="688490"/>
            <a:ext cx="6864122" cy="61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355002" y="32274"/>
            <a:ext cx="10198250" cy="66278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การประพฤติปฏิบัติ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ตนของข้าราชการในสังกัดสำนักงานพัฒนาชุมชนจังหวัดยโสธร</a:t>
            </a:r>
            <a:b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ประมวลจริยธรรมข้าราชการพล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เรือน พ.ศ 2564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162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2" y="3272588"/>
            <a:ext cx="7182855" cy="35372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08"/>
            <a:ext cx="984350" cy="1179095"/>
          </a:xfrm>
          <a:prstGeom prst="rect">
            <a:avLst/>
          </a:prstGeom>
        </p:spPr>
      </p:pic>
      <p:pic>
        <p:nvPicPr>
          <p:cNvPr id="1026" name="Picture 2" descr="ฉันคือเลข 1 - สนุกกับตัวเลขไปกับครูปอ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9" y="2447606"/>
            <a:ext cx="1421730" cy="16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6"/>
          <a:srcRect b="8836"/>
          <a:stretch/>
        </p:blipFill>
        <p:spPr>
          <a:xfrm>
            <a:off x="4858836" y="1"/>
            <a:ext cx="7333164" cy="370572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041232" cy="68580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26" y="44707"/>
            <a:ext cx="984350" cy="1179095"/>
          </a:xfrm>
          <a:prstGeom prst="rect">
            <a:avLst/>
          </a:prstGeom>
        </p:spPr>
      </p:pic>
      <p:sp>
        <p:nvSpPr>
          <p:cNvPr id="9" name="ลูกศรขวา 8"/>
          <p:cNvSpPr/>
          <p:nvPr/>
        </p:nvSpPr>
        <p:spPr>
          <a:xfrm>
            <a:off x="4247148" y="2424360"/>
            <a:ext cx="732004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78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5274" cy="6858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" y="132348"/>
            <a:ext cx="984350" cy="117909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411" y="0"/>
            <a:ext cx="4126831" cy="68580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242" y="0"/>
            <a:ext cx="4479758" cy="6858000"/>
          </a:xfrm>
          <a:prstGeom prst="rect">
            <a:avLst/>
          </a:prstGeom>
        </p:spPr>
      </p:pic>
      <p:sp>
        <p:nvSpPr>
          <p:cNvPr id="10" name="ลูกศรขวา 9"/>
          <p:cNvSpPr/>
          <p:nvPr/>
        </p:nvSpPr>
        <p:spPr>
          <a:xfrm>
            <a:off x="3128211" y="3068052"/>
            <a:ext cx="457200" cy="8903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550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367463" cy="685242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63" y="0"/>
            <a:ext cx="4257675" cy="685242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/>
          <a:srcRect b="4607"/>
          <a:stretch/>
        </p:blipFill>
        <p:spPr>
          <a:xfrm>
            <a:off x="8625138" y="1"/>
            <a:ext cx="3566862" cy="423511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/>
          <a:srcRect t="16282"/>
          <a:stretch/>
        </p:blipFill>
        <p:spPr>
          <a:xfrm>
            <a:off x="8625138" y="4235116"/>
            <a:ext cx="3566862" cy="26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9947" cy="6858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21"/>
            <a:ext cx="984350" cy="117909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948" y="0"/>
            <a:ext cx="4174958" cy="68580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906" y="0"/>
            <a:ext cx="4227094" cy="6858000"/>
          </a:xfrm>
          <a:prstGeom prst="rect">
            <a:avLst/>
          </a:prstGeom>
        </p:spPr>
      </p:pic>
      <p:sp>
        <p:nvSpPr>
          <p:cNvPr id="9" name="ลูกศรขวา 8"/>
          <p:cNvSpPr/>
          <p:nvPr/>
        </p:nvSpPr>
        <p:spPr>
          <a:xfrm>
            <a:off x="3380874" y="3320715"/>
            <a:ext cx="409073" cy="102268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5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49716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16" y="0"/>
            <a:ext cx="5442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765883" cy="685390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7" y="0"/>
            <a:ext cx="984350" cy="117909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884" y="0"/>
            <a:ext cx="4066674" cy="68580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558" y="-1"/>
            <a:ext cx="4359442" cy="6853903"/>
          </a:xfrm>
          <a:prstGeom prst="rect">
            <a:avLst/>
          </a:prstGeom>
        </p:spPr>
      </p:pic>
      <p:sp>
        <p:nvSpPr>
          <p:cNvPr id="9" name="ลูกศรขวา 8"/>
          <p:cNvSpPr/>
          <p:nvPr/>
        </p:nvSpPr>
        <p:spPr>
          <a:xfrm>
            <a:off x="3284620" y="3308684"/>
            <a:ext cx="481264" cy="89033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71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838074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075" y="0"/>
            <a:ext cx="3765883" cy="6858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58" y="0"/>
            <a:ext cx="2260433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391" y="0"/>
            <a:ext cx="2327609" cy="68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8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86</Words>
  <Application>Microsoft Office PowerPoint</Application>
  <PresentationFormat>แบบจอกว้าง</PresentationFormat>
  <Paragraphs>18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3" baseType="lpstr">
      <vt:lpstr>TH SarabunIT๙</vt:lpstr>
      <vt:lpstr>Arial</vt:lpstr>
      <vt:lpstr>DRboran</vt:lpstr>
      <vt:lpstr>Calibri Light</vt:lpstr>
      <vt:lpstr>TH SarabunPSK</vt:lpstr>
      <vt:lpstr>Calibri</vt:lpstr>
      <vt:lpstr>Tahoma</vt:lpstr>
      <vt:lpstr>Cordia New</vt:lpstr>
      <vt:lpstr>Office Theme</vt:lpstr>
      <vt:lpstr>งานนำเสนอ PowerPoint</vt:lpstr>
      <vt:lpstr>การประพฤติปฏิบัติตนของข้าราชการในสังกัดสำนักงานพัฒนาชุมชนจังหวัดยโสธร ตามประมวลจริยธรรมข้าราชการพลเรือน พ.ศ 2564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Nujaree</dc:creator>
  <cp:lastModifiedBy>cdd</cp:lastModifiedBy>
  <cp:revision>167</cp:revision>
  <cp:lastPrinted>2021-07-17T06:31:31Z</cp:lastPrinted>
  <dcterms:created xsi:type="dcterms:W3CDTF">2020-02-13T04:50:08Z</dcterms:created>
  <dcterms:modified xsi:type="dcterms:W3CDTF">2021-07-17T06:32:09Z</dcterms:modified>
</cp:coreProperties>
</file>