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85" r:id="rId4"/>
    <p:sldId id="262" r:id="rId5"/>
    <p:sldId id="280" r:id="rId6"/>
    <p:sldId id="281" r:id="rId7"/>
    <p:sldId id="274" r:id="rId8"/>
    <p:sldId id="282" r:id="rId9"/>
    <p:sldId id="275" r:id="rId10"/>
    <p:sldId id="283" r:id="rId11"/>
    <p:sldId id="284" r:id="rId12"/>
    <p:sldId id="286" r:id="rId13"/>
    <p:sldId id="278" r:id="rId1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2AA2"/>
    <a:srgbClr val="006600"/>
    <a:srgbClr val="ECD9FF"/>
    <a:srgbClr val="A9EBE9"/>
    <a:srgbClr val="D9B3FF"/>
    <a:srgbClr val="FFBDFF"/>
    <a:srgbClr val="CC00CC"/>
    <a:srgbClr val="CC99FF"/>
    <a:srgbClr val="33CCCC"/>
    <a:srgbClr val="2B16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5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97" y="0"/>
            <a:ext cx="2946084" cy="495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17822-3E6D-4F9A-BC83-BAD6F69EFB9C}" type="datetimeFigureOut">
              <a:rPr lang="th-TH" smtClean="0"/>
              <a:pPr/>
              <a:t>26/10/60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0" y="4751984"/>
            <a:ext cx="5439415" cy="3887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6"/>
            <a:ext cx="2946084" cy="495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97" y="9378956"/>
            <a:ext cx="2946084" cy="495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CB66C-DEA3-45D9-8ADA-492431186A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7319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CB66C-DEA3-45D9-8ADA-492431186A5B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8404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CB66C-DEA3-45D9-8ADA-492431186A5B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8404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Rectangle 44"/>
          <p:cNvSpPr>
            <a:spLocks noChangeArrowheads="1"/>
          </p:cNvSpPr>
          <p:nvPr userDrawn="1"/>
        </p:nvSpPr>
        <p:spPr bwMode="ltGray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3117" name="Object 45"/>
          <p:cNvGraphicFramePr>
            <a:graphicFrameLocks noChangeAspect="1"/>
          </p:cNvGraphicFramePr>
          <p:nvPr userDrawn="1"/>
        </p:nvGraphicFramePr>
        <p:xfrm>
          <a:off x="69850" y="2205038"/>
          <a:ext cx="9010650" cy="2808287"/>
        </p:xfrm>
        <a:graphic>
          <a:graphicData uri="http://schemas.openxmlformats.org/presentationml/2006/ole">
            <p:oleObj spid="_x0000_s3152" name="Image" r:id="rId3" imgW="17752381" imgH="7898413" progId="">
              <p:embed/>
            </p:oleObj>
          </a:graphicData>
        </a:graphic>
      </p:graphicFrame>
      <p:grpSp>
        <p:nvGrpSpPr>
          <p:cNvPr id="3118" name="Group 46"/>
          <p:cNvGrpSpPr>
            <a:grpSpLocks/>
          </p:cNvGrpSpPr>
          <p:nvPr userDrawn="1"/>
        </p:nvGrpSpPr>
        <p:grpSpPr bwMode="auto">
          <a:xfrm>
            <a:off x="84138" y="5084763"/>
            <a:ext cx="9059862" cy="1773237"/>
            <a:chOff x="53" y="3203"/>
            <a:chExt cx="5707" cy="1117"/>
          </a:xfrm>
        </p:grpSpPr>
        <p:sp>
          <p:nvSpPr>
            <p:cNvPr id="3119" name="Rectangle 47"/>
            <p:cNvSpPr>
              <a:spLocks noChangeArrowheads="1"/>
            </p:cNvSpPr>
            <p:nvPr userDrawn="1"/>
          </p:nvSpPr>
          <p:spPr bwMode="ltGray">
            <a:xfrm>
              <a:off x="53" y="3203"/>
              <a:ext cx="5666" cy="11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ltGray">
            <a:xfrm>
              <a:off x="61" y="3203"/>
              <a:ext cx="5699" cy="18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121" name="Group 49"/>
          <p:cNvGrpSpPr>
            <a:grpSpLocks/>
          </p:cNvGrpSpPr>
          <p:nvPr userDrawn="1"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3122" name="AutoShape 50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19200" y="5334000"/>
            <a:ext cx="67056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th-TH" noProof="0" smtClean="0"/>
              <a:t>Click to edit Master subtitle style</a:t>
            </a:r>
          </a:p>
        </p:txBody>
      </p:sp>
      <p:sp>
        <p:nvSpPr>
          <p:cNvPr id="3127" name="Oval 55"/>
          <p:cNvSpPr>
            <a:spLocks noChangeArrowheads="1"/>
          </p:cNvSpPr>
          <p:nvPr userDrawn="1"/>
        </p:nvSpPr>
        <p:spPr bwMode="gray">
          <a:xfrm>
            <a:off x="7956550" y="177323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28" name="Oval 56"/>
          <p:cNvSpPr>
            <a:spLocks noChangeArrowheads="1"/>
          </p:cNvSpPr>
          <p:nvPr userDrawn="1"/>
        </p:nvSpPr>
        <p:spPr bwMode="gray">
          <a:xfrm>
            <a:off x="8316913" y="177323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29" name="Oval 57"/>
          <p:cNvSpPr>
            <a:spLocks noChangeArrowheads="1"/>
          </p:cNvSpPr>
          <p:nvPr userDrawn="1"/>
        </p:nvSpPr>
        <p:spPr bwMode="gray">
          <a:xfrm>
            <a:off x="8677275" y="177323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7651750" cy="609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th-TH" noProof="0" smtClean="0"/>
              <a:t>Click to edit Master title style</a:t>
            </a:r>
          </a:p>
        </p:txBody>
      </p:sp>
      <p:sp>
        <p:nvSpPr>
          <p:cNvPr id="3130" name="Text Box 58"/>
          <p:cNvSpPr txBox="1">
            <a:spLocks noChangeArrowheads="1"/>
          </p:cNvSpPr>
          <p:nvPr userDrawn="1"/>
        </p:nvSpPr>
        <p:spPr bwMode="auto">
          <a:xfrm>
            <a:off x="6629400" y="4491038"/>
            <a:ext cx="2217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h-TH" sz="1600" b="1"/>
              <a:t>Company</a:t>
            </a:r>
            <a:r>
              <a:rPr lang="en-US" altLang="th-TH" b="1"/>
              <a:t> </a:t>
            </a:r>
            <a:r>
              <a:rPr lang="en-US" altLang="th-TH" sz="2800" b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1F27B3-60A8-4E7D-A8F8-FEE9617C18B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277862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50838"/>
            <a:ext cx="207645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607695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7D069C-E11C-462A-A34B-3C0503E63AC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339438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0838"/>
            <a:ext cx="67818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91200" y="6486525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" y="6480175"/>
            <a:ext cx="762000" cy="292100"/>
          </a:xfrm>
        </p:spPr>
        <p:txBody>
          <a:bodyPr/>
          <a:lstStyle>
            <a:lvl1pPr>
              <a:defRPr/>
            </a:lvl1pPr>
          </a:lstStyle>
          <a:p>
            <a:fld id="{8C02351F-2C6B-4429-B8EB-85CF0B8071A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211270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5BF2E3-3CB9-4E61-806E-570C9B2AF40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305783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79003B-133C-4905-995C-E6652B78BE9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205455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7D04D-B5C7-423E-B3D9-E7E04D33154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256575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F4B34B-262D-4363-801B-FA8E7A495E8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156897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6B71CF-7009-4A3C-91C1-C0FDE785660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351917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1A7DA-E864-4A6A-A7F2-B8885A5C9B7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13443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F182DF-A8E9-4DC9-B602-EE0F7E5DB44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62383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467927-FC73-4827-8D36-F7AF29445028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294950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7" name="Object 43"/>
          <p:cNvGraphicFramePr>
            <a:graphicFrameLocks noChangeAspect="1"/>
          </p:cNvGraphicFramePr>
          <p:nvPr userDrawn="1"/>
        </p:nvGraphicFramePr>
        <p:xfrm>
          <a:off x="68263" y="12700"/>
          <a:ext cx="9063037" cy="1184275"/>
        </p:xfrm>
        <a:graphic>
          <a:graphicData uri="http://schemas.openxmlformats.org/presentationml/2006/ole">
            <p:oleObj spid="_x0000_s1099" name="Image" r:id="rId15" imgW="13003175" imgH="1942857" progId="">
              <p:embed/>
            </p:oleObj>
          </a:graphicData>
        </a:graphic>
      </p:graphicFrame>
      <p:grpSp>
        <p:nvGrpSpPr>
          <p:cNvPr id="1068" name="Group 44"/>
          <p:cNvGrpSpPr>
            <a:grpSpLocks/>
          </p:cNvGrpSpPr>
          <p:nvPr userDrawn="1"/>
        </p:nvGrpSpPr>
        <p:grpSpPr bwMode="auto">
          <a:xfrm>
            <a:off x="31750" y="1196975"/>
            <a:ext cx="9112250" cy="5661025"/>
            <a:chOff x="20" y="663"/>
            <a:chExt cx="5740" cy="3657"/>
          </a:xfrm>
        </p:grpSpPr>
        <p:sp>
          <p:nvSpPr>
            <p:cNvPr id="1069" name="Rectangle 45"/>
            <p:cNvSpPr>
              <a:spLocks noChangeArrowheads="1"/>
            </p:cNvSpPr>
            <p:nvPr/>
          </p:nvSpPr>
          <p:spPr bwMode="ltGray">
            <a:xfrm>
              <a:off x="20" y="663"/>
              <a:ext cx="158" cy="365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ltGray">
            <a:xfrm>
              <a:off x="5602" y="663"/>
              <a:ext cx="158" cy="365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71" name="Rectangle 47"/>
          <p:cNvSpPr>
            <a:spLocks noChangeArrowheads="1"/>
          </p:cNvSpPr>
          <p:nvPr userDrawn="1"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072" name="Group 48"/>
          <p:cNvGrpSpPr>
            <a:grpSpLocks/>
          </p:cNvGrpSpPr>
          <p:nvPr userDrawn="1"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073" name="AutoShape 4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86525"/>
            <a:ext cx="2895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altLang="th-TH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80175"/>
            <a:ext cx="762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E170E592-D2FF-4AAA-A2CC-733FFB2D8D58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981200" y="350838"/>
            <a:ext cx="6781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908720"/>
            <a:ext cx="7620000" cy="609600"/>
          </a:xfrm>
        </p:spPr>
        <p:txBody>
          <a:bodyPr/>
          <a:lstStyle/>
          <a:p>
            <a:r>
              <a:rPr lang="th-TH" sz="9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</a:t>
            </a:r>
            <a:endParaRPr lang="en-US" altLang="th-TH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410200"/>
            <a:ext cx="5562600" cy="457200"/>
          </a:xfrm>
        </p:spPr>
        <p:txBody>
          <a:bodyPr/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ออกตามความในพระราชบัญญัติการจัดซื้อจัดจ้างและการบริหารพัสดุภาครัฐ พ.ศ. 2560</a:t>
            </a:r>
            <a:endParaRPr lang="en-US" altLang="th-TH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364088" y="4509120"/>
            <a:ext cx="3607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กรมบัญชีกลาง  กองการพัสดุภาครัฐ</a:t>
            </a:r>
            <a:endParaRPr lang="th-TH" sz="2800" b="1" dirty="0"/>
          </a:p>
        </p:txBody>
      </p:sp>
      <p:pic>
        <p:nvPicPr>
          <p:cNvPr id="5" name="Picture 4" descr="http://www.gprocurement.go.th/wps/wcm/connect/80d0be004382eaa6910193dec3fc5a9c/?MOD=AJPERES&amp;attachment=true&amp;id=139658941853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693"/>
          <a:stretch/>
        </p:blipFill>
        <p:spPr bwMode="auto">
          <a:xfrm>
            <a:off x="6876256" y="2996952"/>
            <a:ext cx="1953560" cy="1405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630"/>
          <a:stretch/>
        </p:blipFill>
        <p:spPr bwMode="auto">
          <a:xfrm>
            <a:off x="466791" y="2233964"/>
            <a:ext cx="2430018" cy="7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5172" y="350838"/>
            <a:ext cx="7416824" cy="563562"/>
          </a:xfrm>
        </p:spPr>
        <p:txBody>
          <a:bodyPr/>
          <a:lstStyle/>
          <a:p>
            <a:pPr algn="ctr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กำหนดอัตราค่าจ้างผู้ให้บริการงานจ้างออกแบบหรือควบคุมงานก่อสร้าง พ.ศ.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2560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(ต่อ)</a:t>
            </a:r>
            <a:endParaRPr lang="en-US" altLang="th-TH" sz="2200" dirty="0"/>
          </a:p>
        </p:txBody>
      </p: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395536" y="3551437"/>
            <a:ext cx="2855663" cy="2975743"/>
            <a:chOff x="715" y="1998"/>
            <a:chExt cx="1553" cy="16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0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715" y="2041"/>
              <a:ext cx="1553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R="179705" algn="ctr">
                <a:spcAft>
                  <a:spcPts val="0"/>
                </a:spcAft>
              </a:pPr>
              <a:r>
                <a:rPr lang="th-TH" b="1" u="sng" dirty="0" smtClean="0">
                  <a:solidFill>
                    <a:schemeClr val="accent6">
                      <a:lumMod val="50000"/>
                    </a:schemeClr>
                  </a:solidFill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งานซับซ้อนมาก </a:t>
              </a:r>
              <a:r>
                <a:rPr lang="th-TH" b="1" dirty="0" smtClean="0">
                  <a:solidFill>
                    <a:schemeClr val="accent6">
                      <a:lumMod val="50000"/>
                    </a:schemeClr>
                  </a:solidFill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หมายถึง</a:t>
              </a:r>
              <a:r>
                <a:rPr lang="th-TH" b="1" dirty="0" smtClean="0">
                  <a:solidFill>
                    <a:schemeClr val="accent6">
                      <a:lumMod val="50000"/>
                    </a:schemeClr>
                  </a:solidFill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</a:p>
            <a:p>
              <a:pPr marR="179705" algn="ctr">
                <a:spcAft>
                  <a:spcPts val="0"/>
                </a:spcAft>
              </a:pP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งานอาคาร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งานสถาปัตยกรรมภายใน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งานภูมิสถาปัตยกรรม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ที่มีแบบแผนวิจิตรต้องใช้</a:t>
              </a:r>
              <a:r>
                <a:rPr lang="th-TH" b="1" spc="-20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ความประณีตชั้นสูง ใช้เทคโนโลยีชั้นสูง</a:t>
              </a:r>
              <a:r>
                <a:rPr lang="th-TH" b="1" spc="-20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spc="-20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ความชำนาญเฉพาะด้าน</a:t>
              </a:r>
              <a:r>
                <a:rPr lang="th-TH" b="1" spc="-20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spc="-20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มีความสลับซับซ้อนหรือมีผู้ใช้สอยจำนวนมาก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มีลักษณะพิเศษเป็นเชิดชูคุณค่าทางด้าน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สถาปัตยกรรม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ศิลปกรรม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วัฒนธรรม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หรือธรรมชาติ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เช่น พิพิธภัณฑ์ ศูนย์วัฒนธรรม  เป็นต้น</a:t>
              </a:r>
              <a:endParaRPr lang="th-TH" b="1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82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293563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83" name="Group 21"/>
          <p:cNvGrpSpPr>
            <a:grpSpLocks/>
          </p:cNvGrpSpPr>
          <p:nvPr/>
        </p:nvGrpSpPr>
        <p:grpSpPr bwMode="auto">
          <a:xfrm>
            <a:off x="3047999" y="1196752"/>
            <a:ext cx="3108177" cy="1716656"/>
            <a:chOff x="1920" y="912"/>
            <a:chExt cx="1889" cy="1009"/>
          </a:xfrm>
        </p:grpSpPr>
        <p:grpSp>
          <p:nvGrpSpPr>
            <p:cNvPr id="84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86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91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2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87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8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9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90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85" name="Text Box 17"/>
            <p:cNvSpPr txBox="1">
              <a:spLocks noChangeArrowheads="1"/>
            </p:cNvSpPr>
            <p:nvPr/>
          </p:nvSpPr>
          <p:spPr bwMode="auto">
            <a:xfrm>
              <a:off x="2260" y="1048"/>
              <a:ext cx="118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altLang="th-TH" sz="2200" b="1" dirty="0" smtClean="0">
                  <a:solidFill>
                    <a:srgbClr val="002060"/>
                  </a:solidFill>
                </a:rPr>
                <a:t>ลักษณะความซับซ้อน</a:t>
              </a:r>
            </a:p>
            <a:p>
              <a:pPr algn="ctr" eaLnBrk="0" hangingPunct="0"/>
              <a:r>
                <a:rPr lang="th-TH" altLang="th-TH" sz="2200" b="1" dirty="0" smtClean="0">
                  <a:solidFill>
                    <a:srgbClr val="002060"/>
                  </a:solidFill>
                </a:rPr>
                <a:t>ของงานสถาปัตยกรรม</a:t>
              </a:r>
              <a:endParaRPr lang="en-US" altLang="th-TH" sz="2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3" name="Group 20"/>
          <p:cNvGrpSpPr>
            <a:grpSpLocks/>
          </p:cNvGrpSpPr>
          <p:nvPr/>
        </p:nvGrpSpPr>
        <p:grpSpPr bwMode="auto">
          <a:xfrm>
            <a:off x="6353966" y="3551437"/>
            <a:ext cx="2803677" cy="2938546"/>
            <a:chOff x="3501" y="1998"/>
            <a:chExt cx="1563" cy="1680"/>
          </a:xfrm>
          <a:solidFill>
            <a:srgbClr val="D9B3FF"/>
          </a:solidFill>
        </p:grpSpPr>
        <p:sp>
          <p:nvSpPr>
            <p:cNvPr id="94" name="AutoShape 3"/>
            <p:cNvSpPr>
              <a:spLocks noChangeArrowheads="1"/>
            </p:cNvSpPr>
            <p:nvPr/>
          </p:nvSpPr>
          <p:spPr bwMode="auto">
            <a:xfrm>
              <a:off x="3504" y="1998"/>
              <a:ext cx="1440" cy="1680"/>
            </a:xfrm>
            <a:prstGeom prst="roundRect">
              <a:avLst>
                <a:gd name="adj" fmla="val 16667"/>
              </a:avLst>
            </a:prstGeom>
            <a:grpFill/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3501" y="2165"/>
              <a:ext cx="1563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R="179705" algn="ctr">
                <a:spcAft>
                  <a:spcPts val="0"/>
                </a:spcAft>
              </a:pPr>
              <a:r>
                <a:rPr lang="th-TH" b="1" u="sng" dirty="0" smtClean="0">
                  <a:solidFill>
                    <a:srgbClr val="692AA2"/>
                  </a:solidFill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งานไม่ซับซ้อน</a:t>
              </a:r>
              <a:r>
                <a:rPr lang="th-TH" b="1" dirty="0" smtClean="0">
                  <a:solidFill>
                    <a:srgbClr val="692AA2"/>
                  </a:solidFill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 หมายถึง </a:t>
              </a:r>
            </a:p>
            <a:p>
              <a:pPr marR="179705" algn="ctr">
                <a:spcAft>
                  <a:spcPts val="0"/>
                </a:spcAft>
              </a:pP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งานอาคาร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งานสถาปัตยกรรมภายใน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งานภูมิสถาปัตยกรรม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</a:p>
            <a:p>
              <a:pPr marR="179705" algn="ctr">
                <a:spcAft>
                  <a:spcPts val="0"/>
                </a:spcAft>
              </a:pP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มีลักษณะเรียบง่าย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เป็นมาตรฐานทั่วไป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เช่น โรงเก็บพัสดุ สวนหย่อม </a:t>
              </a:r>
            </a:p>
            <a:p>
              <a:pPr marR="179705" algn="ctr">
                <a:spcAft>
                  <a:spcPts val="0"/>
                </a:spcAft>
              </a:pP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อาคารจอดรถ เป็นต้น</a:t>
              </a:r>
              <a:endParaRPr lang="en-US" b="1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96" name="Freeform 8"/>
          <p:cNvSpPr>
            <a:spLocks/>
          </p:cNvSpPr>
          <p:nvPr/>
        </p:nvSpPr>
        <p:spPr bwMode="gray">
          <a:xfrm flipH="1">
            <a:off x="5676647" y="2602257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97" name="Group 19"/>
          <p:cNvGrpSpPr>
            <a:grpSpLocks/>
          </p:cNvGrpSpPr>
          <p:nvPr/>
        </p:nvGrpSpPr>
        <p:grpSpPr bwMode="auto">
          <a:xfrm>
            <a:off x="3377147" y="3551437"/>
            <a:ext cx="2879133" cy="2938546"/>
            <a:chOff x="720" y="1998"/>
            <a:chExt cx="1553" cy="16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8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solidFill>
              <a:srgbClr val="A9EBE9"/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99" name="Text Box 5"/>
            <p:cNvSpPr txBox="1">
              <a:spLocks noChangeArrowheads="1"/>
            </p:cNvSpPr>
            <p:nvPr/>
          </p:nvSpPr>
          <p:spPr bwMode="auto">
            <a:xfrm>
              <a:off x="720" y="2153"/>
              <a:ext cx="1553" cy="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R="179705" algn="ctr">
                <a:spcAft>
                  <a:spcPts val="0"/>
                </a:spcAft>
              </a:pPr>
              <a:r>
                <a:rPr lang="th-TH" b="1" u="sng" dirty="0" smtClean="0">
                  <a:solidFill>
                    <a:srgbClr val="006600"/>
                  </a:solidFill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งานซับซ้อน </a:t>
              </a:r>
              <a:r>
                <a:rPr lang="th-TH" b="1" dirty="0" smtClean="0">
                  <a:solidFill>
                    <a:srgbClr val="006600"/>
                  </a:solidFill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หมายถึง</a:t>
              </a:r>
              <a:r>
                <a:rPr lang="th-TH" b="1" dirty="0" smtClean="0">
                  <a:solidFill>
                    <a:srgbClr val="006600"/>
                  </a:solidFill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</a:p>
            <a:p>
              <a:pPr marR="179705" algn="ctr">
                <a:spcAft>
                  <a:spcPts val="0"/>
                </a:spcAft>
              </a:pP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งานอาคาร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งานสถาปัตยกรรมภายใน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</a:p>
            <a:p>
              <a:pPr marR="179705" algn="ctr">
                <a:spcAft>
                  <a:spcPts val="0"/>
                </a:spcAft>
              </a:pP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งานภูมิสถาปัตยกรรม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ที่ต้องใช้ความประณีต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ความชำนาญ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 มีประโยชน์ใช้สอยที่ซับซ้อน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มีลักษณะการก่อสร้างที่ซับซ้อน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มีกฎเกณฑ์ควบคุมเฉพาะ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</a:t>
              </a:r>
            </a:p>
            <a:p>
              <a:pPr marR="179705" algn="ctr">
                <a:spcAft>
                  <a:spcPts val="0"/>
                </a:spcAft>
              </a:pPr>
              <a:r>
                <a:rPr lang="th-TH" b="1" dirty="0" smtClean="0">
                  <a:latin typeface="Angsana New" panose="02020603050405020304" pitchFamily="18" charset="-34"/>
                  <a:ea typeface="Arial Unicode MS" panose="020B0604020202020204" pitchFamily="34" charset="-128"/>
                  <a:cs typeface="Angsana New" panose="02020603050405020304" pitchFamily="18" charset="-34"/>
                </a:rPr>
                <a:t>หรือมีการใช้งานหลากหลาย</a:t>
              </a: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 เช่น </a:t>
              </a:r>
            </a:p>
            <a:p>
              <a:pPr marR="179705" algn="ctr">
                <a:spcAft>
                  <a:spcPts val="0"/>
                </a:spcAft>
              </a:pPr>
              <a:r>
                <a:rPr lang="th-TH" b="1" dirty="0" smtClean="0"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ศูนย์ประชุม สโมสร อาคารเรียนรวม หอประชุม เป็นต้น</a:t>
              </a:r>
              <a:endParaRPr lang="th-TH" b="1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00" name="Freeform 6"/>
          <p:cNvSpPr>
            <a:spLocks/>
          </p:cNvSpPr>
          <p:nvPr/>
        </p:nvSpPr>
        <p:spPr bwMode="gray">
          <a:xfrm>
            <a:off x="2745619" y="2558907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1" name="Down Arrow 1"/>
          <p:cNvSpPr/>
          <p:nvPr/>
        </p:nvSpPr>
        <p:spPr>
          <a:xfrm>
            <a:off x="4240494" y="2757100"/>
            <a:ext cx="875507" cy="1023524"/>
          </a:xfrm>
          <a:custGeom>
            <a:avLst/>
            <a:gdLst>
              <a:gd name="connsiteX0" fmla="*/ 0 w 676634"/>
              <a:gd name="connsiteY0" fmla="*/ 640003 h 978320"/>
              <a:gd name="connsiteX1" fmla="*/ 169159 w 676634"/>
              <a:gd name="connsiteY1" fmla="*/ 640003 h 978320"/>
              <a:gd name="connsiteX2" fmla="*/ 169159 w 676634"/>
              <a:gd name="connsiteY2" fmla="*/ 0 h 978320"/>
              <a:gd name="connsiteX3" fmla="*/ 507476 w 676634"/>
              <a:gd name="connsiteY3" fmla="*/ 0 h 978320"/>
              <a:gd name="connsiteX4" fmla="*/ 507476 w 676634"/>
              <a:gd name="connsiteY4" fmla="*/ 640003 h 978320"/>
              <a:gd name="connsiteX5" fmla="*/ 676634 w 676634"/>
              <a:gd name="connsiteY5" fmla="*/ 640003 h 978320"/>
              <a:gd name="connsiteX6" fmla="*/ 338317 w 676634"/>
              <a:gd name="connsiteY6" fmla="*/ 978320 h 978320"/>
              <a:gd name="connsiteX7" fmla="*/ 0 w 676634"/>
              <a:gd name="connsiteY7" fmla="*/ 640003 h 978320"/>
              <a:gd name="connsiteX0" fmla="*/ 0 w 676634"/>
              <a:gd name="connsiteY0" fmla="*/ 649629 h 987946"/>
              <a:gd name="connsiteX1" fmla="*/ 169159 w 676634"/>
              <a:gd name="connsiteY1" fmla="*/ 649629 h 987946"/>
              <a:gd name="connsiteX2" fmla="*/ 275037 w 676634"/>
              <a:gd name="connsiteY2" fmla="*/ 0 h 987946"/>
              <a:gd name="connsiteX3" fmla="*/ 507476 w 676634"/>
              <a:gd name="connsiteY3" fmla="*/ 9626 h 987946"/>
              <a:gd name="connsiteX4" fmla="*/ 507476 w 676634"/>
              <a:gd name="connsiteY4" fmla="*/ 649629 h 987946"/>
              <a:gd name="connsiteX5" fmla="*/ 676634 w 676634"/>
              <a:gd name="connsiteY5" fmla="*/ 649629 h 987946"/>
              <a:gd name="connsiteX6" fmla="*/ 338317 w 676634"/>
              <a:gd name="connsiteY6" fmla="*/ 987946 h 987946"/>
              <a:gd name="connsiteX7" fmla="*/ 0 w 676634"/>
              <a:gd name="connsiteY7" fmla="*/ 649629 h 987946"/>
              <a:gd name="connsiteX0" fmla="*/ 0 w 676634"/>
              <a:gd name="connsiteY0" fmla="*/ 649629 h 987946"/>
              <a:gd name="connsiteX1" fmla="*/ 169159 w 676634"/>
              <a:gd name="connsiteY1" fmla="*/ 649629 h 987946"/>
              <a:gd name="connsiteX2" fmla="*/ 275037 w 676634"/>
              <a:gd name="connsiteY2" fmla="*/ 0 h 987946"/>
              <a:gd name="connsiteX3" fmla="*/ 363097 w 676634"/>
              <a:gd name="connsiteY3" fmla="*/ 38502 h 987946"/>
              <a:gd name="connsiteX4" fmla="*/ 507476 w 676634"/>
              <a:gd name="connsiteY4" fmla="*/ 649629 h 987946"/>
              <a:gd name="connsiteX5" fmla="*/ 676634 w 676634"/>
              <a:gd name="connsiteY5" fmla="*/ 649629 h 987946"/>
              <a:gd name="connsiteX6" fmla="*/ 338317 w 676634"/>
              <a:gd name="connsiteY6" fmla="*/ 987946 h 987946"/>
              <a:gd name="connsiteX7" fmla="*/ 0 w 676634"/>
              <a:gd name="connsiteY7" fmla="*/ 649629 h 987946"/>
              <a:gd name="connsiteX0" fmla="*/ 0 w 676634"/>
              <a:gd name="connsiteY0" fmla="*/ 649629 h 987946"/>
              <a:gd name="connsiteX1" fmla="*/ 169159 w 676634"/>
              <a:gd name="connsiteY1" fmla="*/ 649629 h 987946"/>
              <a:gd name="connsiteX2" fmla="*/ 342414 w 676634"/>
              <a:gd name="connsiteY2" fmla="*/ 0 h 987946"/>
              <a:gd name="connsiteX3" fmla="*/ 363097 w 676634"/>
              <a:gd name="connsiteY3" fmla="*/ 38502 h 987946"/>
              <a:gd name="connsiteX4" fmla="*/ 507476 w 676634"/>
              <a:gd name="connsiteY4" fmla="*/ 649629 h 987946"/>
              <a:gd name="connsiteX5" fmla="*/ 676634 w 676634"/>
              <a:gd name="connsiteY5" fmla="*/ 649629 h 987946"/>
              <a:gd name="connsiteX6" fmla="*/ 338317 w 676634"/>
              <a:gd name="connsiteY6" fmla="*/ 987946 h 987946"/>
              <a:gd name="connsiteX7" fmla="*/ 0 w 676634"/>
              <a:gd name="connsiteY7" fmla="*/ 649629 h 9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634" h="987946">
                <a:moveTo>
                  <a:pt x="0" y="649629"/>
                </a:moveTo>
                <a:lnTo>
                  <a:pt x="169159" y="649629"/>
                </a:lnTo>
                <a:lnTo>
                  <a:pt x="342414" y="0"/>
                </a:lnTo>
                <a:lnTo>
                  <a:pt x="363097" y="38502"/>
                </a:lnTo>
                <a:lnTo>
                  <a:pt x="507476" y="649629"/>
                </a:lnTo>
                <a:lnTo>
                  <a:pt x="676634" y="649629"/>
                </a:lnTo>
                <a:lnTo>
                  <a:pt x="338317" y="987946"/>
                </a:lnTo>
                <a:lnTo>
                  <a:pt x="0" y="649629"/>
                </a:lnTo>
                <a:close/>
              </a:path>
            </a:pathLst>
          </a:cu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" name="TextBox 101"/>
          <p:cNvSpPr txBox="1"/>
          <p:nvPr/>
        </p:nvSpPr>
        <p:spPr>
          <a:xfrm>
            <a:off x="5933256" y="6444044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919"/>
          <a:stretch/>
        </p:blipFill>
        <p:spPr bwMode="auto">
          <a:xfrm>
            <a:off x="6649687" y="2292370"/>
            <a:ext cx="2094150" cy="5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9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535813" cy="959482"/>
          </a:xfrm>
        </p:spPr>
        <p:txBody>
          <a:bodyPr/>
          <a:lstStyle/>
          <a:p>
            <a:pPr algn="ctr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เรื่องการจัดซื้อจัดจ้างกับหน่วยงานของรัฐ</a:t>
            </a:r>
            <a:b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ที่ใช้สิทธิอุทธรณ์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 พ.ศ.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2560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(มาตรา 115 (4))</a:t>
            </a:r>
            <a:endParaRPr lang="en-US" altLang="th-TH" sz="2200" dirty="0"/>
          </a:p>
        </p:txBody>
      </p: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251521" y="3861048"/>
            <a:ext cx="2777430" cy="2016224"/>
            <a:chOff x="518" y="1998"/>
            <a:chExt cx="1642" cy="16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518" y="2227"/>
              <a:ext cx="1559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0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คุณสมบัติของผู้ยื่นข้อเสนอรายอื่นที่เข้าร่วมการจัดซื้อ</a:t>
              </a:r>
            </a:p>
            <a:p>
              <a:pPr lvl="1" algn="ctr"/>
              <a:r>
                <a:rPr lang="th-TH" sz="20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จัดจ้างพัสดุครั้งนั้น โดยวิธีประกาศเชิญชวนทั่วไป</a:t>
              </a:r>
            </a:p>
            <a:p>
              <a:pPr lvl="1" algn="ctr"/>
              <a:r>
                <a:rPr lang="th-TH" sz="20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 ด้วยวิธีตลาดอิเล็กทรอนิกส์</a:t>
              </a:r>
              <a:endParaRPr lang="th-TH" sz="2000" b="1" i="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66566" name="Freeform 6"/>
          <p:cNvSpPr>
            <a:spLocks/>
          </p:cNvSpPr>
          <p:nvPr/>
        </p:nvSpPr>
        <p:spPr bwMode="gray">
          <a:xfrm>
            <a:off x="2948632" y="369974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6567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66581" name="Group 21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66569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6570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6571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6572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6573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4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5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6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2379" y="1038"/>
              <a:ext cx="9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altLang="th-TH" sz="3200" b="1" dirty="0" smtClean="0">
                  <a:solidFill>
                    <a:srgbClr val="002060"/>
                  </a:solidFill>
                </a:rPr>
                <a:t>สาระสำคัญ</a:t>
              </a:r>
              <a:endParaRPr lang="en-US" altLang="th-TH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6580" name="Group 20"/>
          <p:cNvGrpSpPr>
            <a:grpSpLocks/>
          </p:cNvGrpSpPr>
          <p:nvPr/>
        </p:nvGrpSpPr>
        <p:grpSpPr bwMode="auto">
          <a:xfrm>
            <a:off x="5778500" y="3920220"/>
            <a:ext cx="2897956" cy="1957052"/>
            <a:chOff x="3381" y="1998"/>
            <a:chExt cx="1563" cy="1680"/>
          </a:xfrm>
          <a:solidFill>
            <a:srgbClr val="D9B3FF"/>
          </a:solidFill>
        </p:grpSpPr>
        <p:sp>
          <p:nvSpPr>
            <p:cNvPr id="66563" name="AutoShape 3"/>
            <p:cNvSpPr>
              <a:spLocks noChangeArrowheads="1"/>
            </p:cNvSpPr>
            <p:nvPr/>
          </p:nvSpPr>
          <p:spPr bwMode="auto">
            <a:xfrm>
              <a:off x="3504" y="1998"/>
              <a:ext cx="1440" cy="1680"/>
            </a:xfrm>
            <a:prstGeom prst="roundRect">
              <a:avLst>
                <a:gd name="adj" fmla="val 16667"/>
              </a:avLst>
            </a:prstGeom>
            <a:grpFill/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 sz="2000">
                <a:latin typeface="Verdana" panose="020B0604030504040204" pitchFamily="34" charset="0"/>
              </a:endParaRPr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3381" y="2123"/>
              <a:ext cx="1441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0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กรณีผู้ประกอบการไม่ได้วิจารณ์ร่าง</a:t>
              </a:r>
              <a:r>
                <a:rPr lang="en-US" sz="20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 TOR</a:t>
              </a:r>
              <a:r>
                <a:rPr lang="th-TH" sz="20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  ขณะที่หน่วยงานของรัฐเปิดโอกาสให้</a:t>
              </a:r>
              <a:r>
                <a:rPr lang="th-TH" sz="2000" b="1" i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วิจารณ์ ผู้ประกอบการ</a:t>
              </a:r>
            </a:p>
            <a:p>
              <a:pPr lvl="1" algn="ctr"/>
              <a:r>
                <a:rPr lang="th-TH" sz="2000" b="1" i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ราย</a:t>
              </a:r>
              <a:r>
                <a:rPr lang="th-TH" sz="20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นั้นจะอุทธรณ์ </a:t>
              </a:r>
              <a:r>
                <a:rPr lang="en-US" sz="20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TOR</a:t>
              </a:r>
              <a:r>
                <a:rPr lang="th-TH" sz="20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 ไม่ได้</a:t>
              </a:r>
              <a:endParaRPr lang="th-TH" sz="2000" b="1" i="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66568" name="Freeform 8"/>
          <p:cNvSpPr>
            <a:spLocks/>
          </p:cNvSpPr>
          <p:nvPr/>
        </p:nvSpPr>
        <p:spPr bwMode="gray">
          <a:xfrm flipH="1">
            <a:off x="5218113" y="3678931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674442" y="3117965"/>
            <a:ext cx="377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กำหนดเรื่องห้ามอุทธรณ์เพิ่มเติม ดังนี้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4" name="Picture 2" descr="ผลการค้นหารูปภาพสำหรับ ห้า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502" y="1526117"/>
            <a:ext cx="1596448" cy="159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31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005" y="394706"/>
            <a:ext cx="7359352" cy="563562"/>
          </a:xfrm>
        </p:spPr>
        <p:txBody>
          <a:bodyPr/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กำหนดกรณีการจัดซื้อจัดจ้างพัสดุโดยวิธีเฉพาะเจาะจง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พ.ศ. 2560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วรรคหนึ่ง  มาตรา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56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วรรคหนึ่ง (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(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en-US" altLang="th-TH" sz="24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42910" y="3204007"/>
            <a:ext cx="7816886" cy="2667001"/>
            <a:chOff x="142" y="1990"/>
            <a:chExt cx="2038" cy="16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auto">
            <a:xfrm>
              <a:off x="142" y="1990"/>
              <a:ext cx="2038" cy="1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142" y="2381"/>
              <a:ext cx="203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4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ให้การจัดซื้อจัดจ้างพัสดุที่เกี่ยวกับการจัดงานพระราชพิธีถวายพระเพลิงพระบรมศพ</a:t>
              </a:r>
            </a:p>
            <a:p>
              <a:pPr lvl="1" algn="ctr"/>
              <a:r>
                <a:rPr lang="th-TH" sz="24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พระบาทสมเด็จพระ</a:t>
              </a:r>
              <a:r>
                <a:rPr lang="th-TH" sz="2400" b="1" dirty="0" err="1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ปรมินทร</a:t>
              </a:r>
              <a:r>
                <a:rPr lang="th-TH" sz="24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มหาภูมิพลอดุลยเดช เป็นกรณีการจัดซื้อจัดจ้างพัสดุที่หน่วยงานของ</a:t>
              </a:r>
              <a:r>
                <a:rPr lang="th-TH" sz="24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รัฐ</a:t>
              </a:r>
              <a:r>
                <a:rPr lang="th-TH" sz="2400" b="1" dirty="0" err="1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กระทํา</a:t>
              </a:r>
              <a:r>
                <a:rPr lang="th-TH" sz="2400" b="1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ได้โดยวิธีเฉพาะเจาะจง</a:t>
              </a:r>
              <a:endParaRPr lang="th-TH" sz="2400" b="1" i="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66567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6571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6572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6573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4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5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6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2379" y="1038"/>
              <a:ext cx="9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altLang="th-TH" sz="3200" b="1" dirty="0" smtClean="0">
                  <a:solidFill>
                    <a:srgbClr val="002060"/>
                  </a:solidFill>
                </a:rPr>
                <a:t>สาระสำคัญ</a:t>
              </a:r>
              <a:endParaRPr lang="en-US" altLang="th-TH" dirty="0">
                <a:solidFill>
                  <a:srgbClr val="00206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87" name="Picture 27" descr="รูปภาพที่เกี่ยวข้อ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70" y="1389363"/>
            <a:ext cx="2403743" cy="18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gray">
          <a:xfrm>
            <a:off x="1979712" y="836712"/>
            <a:ext cx="5881688" cy="7223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Thank You !</a:t>
            </a:r>
            <a:endParaRPr lang="th-TH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077072"/>
            <a:ext cx="47265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b="1" dirty="0" smtClean="0"/>
              <a:t>เอกสารนี้ ขอสงวนสิทธิ์ไว้ตามกฎหมาย ห้ามมิให้นำไปเพื่อตีพิมพ์</a:t>
            </a:r>
            <a:br>
              <a:rPr lang="th-TH" b="1" dirty="0" smtClean="0"/>
            </a:br>
            <a:r>
              <a:rPr lang="th-TH" b="1" dirty="0" smtClean="0"/>
              <a:t>เป็นหนังสือ นิตยสาร เพื่อแสวงหาผลประโยชน์ใดๆ ทั้งทางตรง</a:t>
            </a:r>
            <a:br>
              <a:rPr lang="th-TH" b="1" dirty="0" smtClean="0"/>
            </a:br>
            <a:r>
              <a:rPr lang="th-TH" b="1" dirty="0" smtClean="0"/>
              <a:t>และทางอ้อมโดยไมได้รับอนุญาตจากกรมบัญชีกลาง  กองการพัสดุภาครัฐ</a:t>
            </a:r>
            <a:endParaRPr lang="th-TH" b="1" dirty="0"/>
          </a:p>
        </p:txBody>
      </p:sp>
      <p:pic>
        <p:nvPicPr>
          <p:cNvPr id="6" name="Picture 5" descr="http://www.gprocurement.go.th/wps/wcm/connect/80d0be004382eaa6910193dec3fc5a9c/?MOD=AJPERES&amp;attachment=true&amp;id=139658941853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693"/>
          <a:stretch/>
        </p:blipFill>
        <p:spPr bwMode="auto">
          <a:xfrm>
            <a:off x="5899803" y="2564904"/>
            <a:ext cx="1953560" cy="1405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กฎกระทรวงมี </a:t>
            </a: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ฉบับ ประกอบด้วย</a:t>
            </a:r>
            <a:endParaRPr lang="en-US" altLang="th-TH" dirty="0">
              <a:solidFill>
                <a:schemeClr val="accent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altLang="th-TH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500034" y="1285860"/>
            <a:ext cx="8189095" cy="883421"/>
            <a:chOff x="1329" y="1828"/>
            <a:chExt cx="2943" cy="359"/>
          </a:xfrm>
        </p:grpSpPr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1536" y="1903"/>
              <a:ext cx="2736" cy="2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70" name="AutoShape 6"/>
            <p:cNvSpPr>
              <a:spLocks noChangeArrowheads="1"/>
            </p:cNvSpPr>
            <p:nvPr/>
          </p:nvSpPr>
          <p:spPr bwMode="gray">
            <a:xfrm>
              <a:off x="1329" y="1828"/>
              <a:ext cx="327" cy="338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gray">
            <a:xfrm>
              <a:off x="1748" y="1899"/>
              <a:ext cx="24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กฎกระทรวงกำหนดให้หน่วยงานอื่นเป็นหน่วยงานของรัฐ ตามพระราชบัญญัติการจัดซื้อจัดจ้างและการบริหารพัสดุภาครัฐ พ.ศ. 2560</a:t>
              </a:r>
              <a:endParaRPr lang="th-TH" sz="20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2472" name="Text Box 8"/>
            <p:cNvSpPr txBox="1">
              <a:spLocks noChangeArrowheads="1"/>
            </p:cNvSpPr>
            <p:nvPr/>
          </p:nvSpPr>
          <p:spPr bwMode="gray">
            <a:xfrm>
              <a:off x="1370" y="189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h-TH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785786" y="2571744"/>
            <a:ext cx="8076453" cy="685800"/>
            <a:chOff x="1370" y="1818"/>
            <a:chExt cx="2923" cy="432"/>
          </a:xfrm>
        </p:grpSpPr>
        <p:sp>
          <p:nvSpPr>
            <p:cNvPr id="62474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75" name="AutoShape 11"/>
            <p:cNvSpPr>
              <a:spLocks noChangeArrowheads="1"/>
            </p:cNvSpPr>
            <p:nvPr/>
          </p:nvSpPr>
          <p:spPr bwMode="gray">
            <a:xfrm>
              <a:off x="1370" y="1818"/>
              <a:ext cx="316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gray">
            <a:xfrm>
              <a:off x="1739" y="1934"/>
              <a:ext cx="25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กฎกระทรวงกำหนดหลักเกณฑ์เกี่ยวกับผู้ที่มีสิทธิขอขึ้นทะเบียนผู้ประกอบการ พ.ศ. 2560</a:t>
              </a:r>
              <a:endParaRPr lang="th-TH" sz="20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h-TH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2478" name="Group 14"/>
          <p:cNvGrpSpPr>
            <a:grpSpLocks/>
          </p:cNvGrpSpPr>
          <p:nvPr/>
        </p:nvGrpSpPr>
        <p:grpSpPr bwMode="auto">
          <a:xfrm>
            <a:off x="714348" y="3857628"/>
            <a:ext cx="8075011" cy="821199"/>
            <a:chOff x="1370" y="1867"/>
            <a:chExt cx="2902" cy="348"/>
          </a:xfrm>
        </p:grpSpPr>
        <p:sp>
          <p:nvSpPr>
            <p:cNvPr id="62479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0" name="AutoShape 16"/>
            <p:cNvSpPr>
              <a:spLocks noChangeArrowheads="1"/>
            </p:cNvSpPr>
            <p:nvPr/>
          </p:nvSpPr>
          <p:spPr bwMode="gray">
            <a:xfrm>
              <a:off x="1370" y="1867"/>
              <a:ext cx="313" cy="340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gray">
            <a:xfrm>
              <a:off x="1748" y="1889"/>
              <a:ext cx="251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กฎกระทรวงกำหนดพัสดุที่รัฐต้องการส่งเสริมหรือสนับสนุน และกำหนดวิธีการจัดซื้อจัดจ้างพัสดุ</a:t>
              </a:r>
              <a:b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โดยการคัดเลือกและวิธีเฉพาะเจาะจง พ.ศ. 2560</a:t>
              </a:r>
              <a:endParaRPr lang="th-TH" sz="20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2482" name="Text Box 18"/>
            <p:cNvSpPr txBox="1">
              <a:spLocks noChangeArrowheads="1"/>
            </p:cNvSpPr>
            <p:nvPr/>
          </p:nvSpPr>
          <p:spPr bwMode="gray">
            <a:xfrm>
              <a:off x="1396" y="192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h-TH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2483" name="Group 19"/>
          <p:cNvGrpSpPr>
            <a:grpSpLocks/>
          </p:cNvGrpSpPr>
          <p:nvPr/>
        </p:nvGrpSpPr>
        <p:grpSpPr bwMode="auto">
          <a:xfrm>
            <a:off x="642910" y="5214950"/>
            <a:ext cx="8162497" cy="709214"/>
            <a:chOff x="1371" y="1871"/>
            <a:chExt cx="2986" cy="365"/>
          </a:xfrm>
        </p:grpSpPr>
        <p:sp>
          <p:nvSpPr>
            <p:cNvPr id="62484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5" name="AutoShape 21"/>
            <p:cNvSpPr>
              <a:spLocks noChangeArrowheads="1"/>
            </p:cNvSpPr>
            <p:nvPr/>
          </p:nvSpPr>
          <p:spPr bwMode="gray">
            <a:xfrm>
              <a:off x="1371" y="1871"/>
              <a:ext cx="319" cy="365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6" name="Text Box 22"/>
            <p:cNvSpPr txBox="1">
              <a:spLocks noChangeArrowheads="1"/>
            </p:cNvSpPr>
            <p:nvPr/>
          </p:nvSpPr>
          <p:spPr bwMode="gray">
            <a:xfrm>
              <a:off x="1743" y="1895"/>
              <a:ext cx="261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กฎกระทรวงกำหนดวงเงินการจัดซื้อจัดจ้างพัสดุโดยวิธีเฉพาะเจาะจง วงเงินจัดซื้อจัดจ้างที่ไม่ทำข้อตกลง</a:t>
              </a:r>
              <a:br>
                <a:rPr lang="th-TH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เป็นหนังสือ และวงเงินจัดซื้อจัดจ้างในการแต่งตั้งผู้ตรวจรับพัสดุ พ.ศ. 2560</a:t>
              </a:r>
              <a:endParaRPr lang="th-TH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2487" name="Text Box 23"/>
            <p:cNvSpPr txBox="1">
              <a:spLocks noChangeArrowheads="1"/>
            </p:cNvSpPr>
            <p:nvPr/>
          </p:nvSpPr>
          <p:spPr bwMode="gray">
            <a:xfrm>
              <a:off x="1424" y="194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h-TH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กฎกระทรวงมี </a:t>
            </a: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ฉบับ ประกอบด้วย</a:t>
            </a:r>
            <a:endParaRPr lang="en-US" altLang="th-TH" dirty="0">
              <a:solidFill>
                <a:schemeClr val="accent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 altLang="th-TH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34" y="5143512"/>
            <a:ext cx="8189095" cy="831745"/>
            <a:chOff x="1329" y="1828"/>
            <a:chExt cx="2943" cy="338"/>
          </a:xfrm>
        </p:grpSpPr>
        <p:sp>
          <p:nvSpPr>
            <p:cNvPr id="62469" name="AutoShape 5"/>
            <p:cNvSpPr>
              <a:spLocks noChangeArrowheads="1"/>
            </p:cNvSpPr>
            <p:nvPr/>
          </p:nvSpPr>
          <p:spPr bwMode="gray">
            <a:xfrm>
              <a:off x="1536" y="1903"/>
              <a:ext cx="2736" cy="2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70" name="AutoShape 6"/>
            <p:cNvSpPr>
              <a:spLocks noChangeArrowheads="1"/>
            </p:cNvSpPr>
            <p:nvPr/>
          </p:nvSpPr>
          <p:spPr bwMode="gray">
            <a:xfrm>
              <a:off x="1329" y="1828"/>
              <a:ext cx="327" cy="338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gray">
            <a:xfrm>
              <a:off x="1748" y="1899"/>
              <a:ext cx="2484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กฎกระทรวง</a:t>
              </a:r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กำหนดกรณีการจัดซื้อจัดจ้างพัสดุโดยวิธีเฉพาะเจาะจ</a:t>
              </a:r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ง</a:t>
              </a:r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พ.ศ. 2560</a:t>
              </a:r>
              <a:endParaRPr lang="th-TH" sz="20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2472" name="Text Box 8"/>
            <p:cNvSpPr txBox="1">
              <a:spLocks noChangeArrowheads="1"/>
            </p:cNvSpPr>
            <p:nvPr/>
          </p:nvSpPr>
          <p:spPr bwMode="gray">
            <a:xfrm>
              <a:off x="1370" y="1890"/>
              <a:ext cx="128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h-TH" sz="2400" dirty="0">
                  <a:solidFill>
                    <a:schemeClr val="bg1"/>
                  </a:solidFill>
                </a:rPr>
                <a:t>8</a:t>
              </a:r>
              <a:endParaRPr lang="en-US" altLang="th-TH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14348" y="1643050"/>
            <a:ext cx="8050165" cy="663575"/>
            <a:chOff x="1321" y="1894"/>
            <a:chExt cx="2935" cy="41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1520" y="1966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gray">
            <a:xfrm>
              <a:off x="1321" y="1894"/>
              <a:ext cx="318" cy="418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gray">
            <a:xfrm>
              <a:off x="1741" y="1984"/>
              <a:ext cx="24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20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กฎกระทรวงกำหนดหลักเกณฑ์ วิธีการ และเงื่อนไขการขึ้นทะเบียนที่ปรึกษา พ.ศ. 2560</a:t>
              </a:r>
              <a:endParaRPr lang="th-TH" sz="20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gray">
            <a:xfrm>
              <a:off x="1426" y="1945"/>
              <a:ext cx="1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h-TH" sz="2400" dirty="0" smtClean="0">
                  <a:solidFill>
                    <a:schemeClr val="bg1"/>
                  </a:solidFill>
                </a:rPr>
                <a:t>5</a:t>
              </a:r>
              <a:endParaRPr lang="en-US" altLang="th-TH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14348" y="2857496"/>
            <a:ext cx="8141487" cy="700088"/>
            <a:chOff x="1326" y="1810"/>
            <a:chExt cx="2980" cy="441"/>
          </a:xfrm>
        </p:grpSpPr>
        <p:sp>
          <p:nvSpPr>
            <p:cNvPr id="3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" name="AutoShape 11"/>
            <p:cNvSpPr>
              <a:spLocks noChangeArrowheads="1"/>
            </p:cNvSpPr>
            <p:nvPr/>
          </p:nvSpPr>
          <p:spPr bwMode="gray">
            <a:xfrm>
              <a:off x="1326" y="1810"/>
              <a:ext cx="357" cy="441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gray">
            <a:xfrm>
              <a:off x="1737" y="1930"/>
              <a:ext cx="2569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1900" b="1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กฎกระทรวงกำหนดอัตราค่าจ้างผู้ให้บริการงานจ้างออกแบบหรือควบคุมงานก่อสร้าง พ.ศ. 2560</a:t>
              </a:r>
              <a:endParaRPr lang="th-TH" sz="1900" b="1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gray">
            <a:xfrm>
              <a:off x="1434" y="1886"/>
              <a:ext cx="1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h-TH" sz="2400" dirty="0" smtClean="0">
                  <a:solidFill>
                    <a:schemeClr val="bg1"/>
                  </a:solidFill>
                </a:rPr>
                <a:t>6</a:t>
              </a:r>
              <a:endParaRPr lang="en-US" altLang="th-TH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571472" y="4000504"/>
            <a:ext cx="8101359" cy="685800"/>
            <a:chOff x="1309" y="1824"/>
            <a:chExt cx="2963" cy="432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" name="AutoShape 16"/>
            <p:cNvSpPr>
              <a:spLocks noChangeArrowheads="1"/>
            </p:cNvSpPr>
            <p:nvPr/>
          </p:nvSpPr>
          <p:spPr bwMode="gray">
            <a:xfrm>
              <a:off x="1309" y="1824"/>
              <a:ext cx="383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gray">
            <a:xfrm>
              <a:off x="1713" y="1923"/>
              <a:ext cx="255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2000" b="1" spc="-40" dirty="0" smtClean="0">
                  <a:solidFill>
                    <a:schemeClr val="tx1">
                      <a:lumMod val="5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กฎกระทรวงกำหนดเรื่องการจัดซื้อจัดจ้างกับหน่วยงานของรัฐที่ใช้สิทธิอุทธรณ์ไม่ได้ พ.ศ. 2560</a:t>
              </a:r>
              <a:endParaRPr lang="th-TH" sz="2000" b="1" spc="-40" dirty="0">
                <a:solidFill>
                  <a:schemeClr val="tx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gray">
            <a:xfrm>
              <a:off x="1434" y="1886"/>
              <a:ext cx="1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th-TH" sz="2400" dirty="0" smtClean="0">
                  <a:solidFill>
                    <a:schemeClr val="bg1"/>
                  </a:solidFill>
                </a:rPr>
                <a:t>7</a:t>
              </a:r>
              <a:endParaRPr lang="en-US" altLang="th-TH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005" y="394706"/>
            <a:ext cx="7359352" cy="563562"/>
          </a:xfrm>
        </p:spPr>
        <p:txBody>
          <a:bodyPr/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กำหนดให้หน่วยงานอื่นเป็นหน่วยงานของ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รัฐ</a:t>
            </a:r>
            <a:b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ตามพระราชบัญญัติการจัดซื้อจัดจ้างและการบริหารพัสดุภาครัฐ พ.ศ. 2560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(มาตรา 4)</a:t>
            </a:r>
            <a:endParaRPr lang="en-US" altLang="th-TH" sz="2400" dirty="0"/>
          </a:p>
        </p:txBody>
      </p: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1186988" y="3204007"/>
            <a:ext cx="7272808" cy="2667001"/>
            <a:chOff x="142" y="1990"/>
            <a:chExt cx="2038" cy="16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auto">
            <a:xfrm>
              <a:off x="142" y="1990"/>
              <a:ext cx="2038" cy="1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142" y="2381"/>
              <a:ext cx="193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4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ทุนหมุนเวียนที่มีสถานะเป็นนิติบุคคล</a:t>
              </a:r>
            </a:p>
            <a:p>
              <a:pPr lvl="1" algn="ctr"/>
              <a:r>
                <a:rPr lang="th-TH" sz="24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ตามกฎหมายว่าด้วยการบริหารทุนหมุนเวียน เป็นหน่วยงานของรัฐ</a:t>
              </a:r>
              <a:br>
                <a:rPr lang="th-TH" sz="24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24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ตามพระราชบัญญัติการจัดซื้อจัดจ้างและการบริหารพัสดุภาครัฐ พ.ศ. 2560</a:t>
              </a:r>
              <a:endParaRPr lang="th-TH" sz="2400" b="1" i="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66567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66581" name="Group 21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66569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6570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6571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6572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6573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4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5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6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2379" y="1038"/>
              <a:ext cx="9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altLang="th-TH" sz="3200" b="1" dirty="0" smtClean="0">
                  <a:solidFill>
                    <a:srgbClr val="002060"/>
                  </a:solidFill>
                </a:rPr>
                <a:t>สาระสำคัญ</a:t>
              </a:r>
              <a:endParaRPr lang="en-US" altLang="th-TH" dirty="0">
                <a:solidFill>
                  <a:srgbClr val="00206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87" name="Picture 27" descr="รูปภาพที่เกี่ยวข้อ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70" y="1389363"/>
            <a:ext cx="2403743" cy="18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242" y="426948"/>
            <a:ext cx="5727241" cy="528560"/>
          </a:xfrm>
        </p:spPr>
        <p:txBody>
          <a:bodyPr/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กฎกระทรวงกำหนดหลักเกณฑ์เกี่ยวกับผู้ที่มี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สิทธิขอขึ้นทะเบียนผู้ประกอบการ พ.ศ.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2560</a:t>
            </a:r>
            <a:b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(มาตรา 53 วรรคสาม)</a:t>
            </a:r>
            <a:endParaRPr lang="en-US" altLang="th-TH" sz="1600" dirty="0"/>
          </a:p>
        </p:txBody>
      </p: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316592" y="3687617"/>
            <a:ext cx="2601913" cy="2667000"/>
            <a:chOff x="521" y="1998"/>
            <a:chExt cx="1639" cy="16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521" y="2154"/>
              <a:ext cx="1553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4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กำหนดหลักเกณฑ์และเงื่อนไขเกี่ยวกับคุณสมบัติและลักษณะต้องห้ามของการ     ขึ้นทะเบียนผู้ประกอบการก่อสร้าง</a:t>
              </a:r>
            </a:p>
          </p:txBody>
        </p:sp>
      </p:grpSp>
      <p:sp>
        <p:nvSpPr>
          <p:cNvPr id="66567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66581" name="Group 21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66569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6570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6571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6572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6573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4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5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6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2379" y="1038"/>
              <a:ext cx="9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altLang="th-TH" sz="3200" b="1" dirty="0" smtClean="0">
                  <a:solidFill>
                    <a:srgbClr val="002060"/>
                  </a:solidFill>
                </a:rPr>
                <a:t>สาระสำคัญ</a:t>
              </a:r>
              <a:endParaRPr lang="en-US" altLang="th-TH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6580" name="Group 20"/>
          <p:cNvGrpSpPr>
            <a:grpSpLocks/>
          </p:cNvGrpSpPr>
          <p:nvPr/>
        </p:nvGrpSpPr>
        <p:grpSpPr bwMode="auto">
          <a:xfrm>
            <a:off x="6016736" y="3687617"/>
            <a:ext cx="2589213" cy="2667000"/>
            <a:chOff x="3313" y="1998"/>
            <a:chExt cx="1631" cy="1680"/>
          </a:xfrm>
          <a:solidFill>
            <a:srgbClr val="D9B3FF"/>
          </a:solidFill>
        </p:grpSpPr>
        <p:sp>
          <p:nvSpPr>
            <p:cNvPr id="66563" name="AutoShape 3"/>
            <p:cNvSpPr>
              <a:spLocks noChangeArrowheads="1"/>
            </p:cNvSpPr>
            <p:nvPr/>
          </p:nvSpPr>
          <p:spPr bwMode="auto">
            <a:xfrm>
              <a:off x="3504" y="1998"/>
              <a:ext cx="1440" cy="1680"/>
            </a:xfrm>
            <a:prstGeom prst="roundRect">
              <a:avLst>
                <a:gd name="adj" fmla="val 16667"/>
              </a:avLst>
            </a:prstGeom>
            <a:grpFill/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3313" y="2157"/>
              <a:ext cx="1563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4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ำหนดหลักเกณฑ์และวิธีการอุทธรณ์และการพิจารณาอุทธรณ์ในกรณีที่กรมบัญชีกลางไม่ขึ้นทะเบียนผู้ประกอบการ</a:t>
              </a:r>
              <a:endParaRPr lang="th-TH" sz="2400" b="1" i="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66568" name="Freeform 8"/>
          <p:cNvSpPr>
            <a:spLocks/>
          </p:cNvSpPr>
          <p:nvPr/>
        </p:nvSpPr>
        <p:spPr bwMode="gray">
          <a:xfrm flipH="1">
            <a:off x="5645151" y="2651895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3124199" y="3687617"/>
            <a:ext cx="2619375" cy="2667000"/>
            <a:chOff x="510" y="1998"/>
            <a:chExt cx="1650" cy="16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solidFill>
              <a:srgbClr val="A9EBE9"/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10" y="2549"/>
              <a:ext cx="155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400" b="1" i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การเพิกถอนรายชื่อออกจากทะเบียน</a:t>
              </a:r>
            </a:p>
          </p:txBody>
        </p:sp>
      </p:grpSp>
      <p:sp>
        <p:nvSpPr>
          <p:cNvPr id="66566" name="Freeform 6"/>
          <p:cNvSpPr>
            <a:spLocks/>
          </p:cNvSpPr>
          <p:nvPr/>
        </p:nvSpPr>
        <p:spPr bwMode="gray">
          <a:xfrm>
            <a:off x="2678470" y="2704586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" name="Down Arrow 1"/>
          <p:cNvSpPr/>
          <p:nvPr/>
        </p:nvSpPr>
        <p:spPr>
          <a:xfrm>
            <a:off x="4172760" y="2891888"/>
            <a:ext cx="875507" cy="1023524"/>
          </a:xfrm>
          <a:custGeom>
            <a:avLst/>
            <a:gdLst>
              <a:gd name="connsiteX0" fmla="*/ 0 w 676634"/>
              <a:gd name="connsiteY0" fmla="*/ 640003 h 978320"/>
              <a:gd name="connsiteX1" fmla="*/ 169159 w 676634"/>
              <a:gd name="connsiteY1" fmla="*/ 640003 h 978320"/>
              <a:gd name="connsiteX2" fmla="*/ 169159 w 676634"/>
              <a:gd name="connsiteY2" fmla="*/ 0 h 978320"/>
              <a:gd name="connsiteX3" fmla="*/ 507476 w 676634"/>
              <a:gd name="connsiteY3" fmla="*/ 0 h 978320"/>
              <a:gd name="connsiteX4" fmla="*/ 507476 w 676634"/>
              <a:gd name="connsiteY4" fmla="*/ 640003 h 978320"/>
              <a:gd name="connsiteX5" fmla="*/ 676634 w 676634"/>
              <a:gd name="connsiteY5" fmla="*/ 640003 h 978320"/>
              <a:gd name="connsiteX6" fmla="*/ 338317 w 676634"/>
              <a:gd name="connsiteY6" fmla="*/ 978320 h 978320"/>
              <a:gd name="connsiteX7" fmla="*/ 0 w 676634"/>
              <a:gd name="connsiteY7" fmla="*/ 640003 h 978320"/>
              <a:gd name="connsiteX0" fmla="*/ 0 w 676634"/>
              <a:gd name="connsiteY0" fmla="*/ 649629 h 987946"/>
              <a:gd name="connsiteX1" fmla="*/ 169159 w 676634"/>
              <a:gd name="connsiteY1" fmla="*/ 649629 h 987946"/>
              <a:gd name="connsiteX2" fmla="*/ 275037 w 676634"/>
              <a:gd name="connsiteY2" fmla="*/ 0 h 987946"/>
              <a:gd name="connsiteX3" fmla="*/ 507476 w 676634"/>
              <a:gd name="connsiteY3" fmla="*/ 9626 h 987946"/>
              <a:gd name="connsiteX4" fmla="*/ 507476 w 676634"/>
              <a:gd name="connsiteY4" fmla="*/ 649629 h 987946"/>
              <a:gd name="connsiteX5" fmla="*/ 676634 w 676634"/>
              <a:gd name="connsiteY5" fmla="*/ 649629 h 987946"/>
              <a:gd name="connsiteX6" fmla="*/ 338317 w 676634"/>
              <a:gd name="connsiteY6" fmla="*/ 987946 h 987946"/>
              <a:gd name="connsiteX7" fmla="*/ 0 w 676634"/>
              <a:gd name="connsiteY7" fmla="*/ 649629 h 987946"/>
              <a:gd name="connsiteX0" fmla="*/ 0 w 676634"/>
              <a:gd name="connsiteY0" fmla="*/ 649629 h 987946"/>
              <a:gd name="connsiteX1" fmla="*/ 169159 w 676634"/>
              <a:gd name="connsiteY1" fmla="*/ 649629 h 987946"/>
              <a:gd name="connsiteX2" fmla="*/ 275037 w 676634"/>
              <a:gd name="connsiteY2" fmla="*/ 0 h 987946"/>
              <a:gd name="connsiteX3" fmla="*/ 363097 w 676634"/>
              <a:gd name="connsiteY3" fmla="*/ 38502 h 987946"/>
              <a:gd name="connsiteX4" fmla="*/ 507476 w 676634"/>
              <a:gd name="connsiteY4" fmla="*/ 649629 h 987946"/>
              <a:gd name="connsiteX5" fmla="*/ 676634 w 676634"/>
              <a:gd name="connsiteY5" fmla="*/ 649629 h 987946"/>
              <a:gd name="connsiteX6" fmla="*/ 338317 w 676634"/>
              <a:gd name="connsiteY6" fmla="*/ 987946 h 987946"/>
              <a:gd name="connsiteX7" fmla="*/ 0 w 676634"/>
              <a:gd name="connsiteY7" fmla="*/ 649629 h 987946"/>
              <a:gd name="connsiteX0" fmla="*/ 0 w 676634"/>
              <a:gd name="connsiteY0" fmla="*/ 649629 h 987946"/>
              <a:gd name="connsiteX1" fmla="*/ 169159 w 676634"/>
              <a:gd name="connsiteY1" fmla="*/ 649629 h 987946"/>
              <a:gd name="connsiteX2" fmla="*/ 342414 w 676634"/>
              <a:gd name="connsiteY2" fmla="*/ 0 h 987946"/>
              <a:gd name="connsiteX3" fmla="*/ 363097 w 676634"/>
              <a:gd name="connsiteY3" fmla="*/ 38502 h 987946"/>
              <a:gd name="connsiteX4" fmla="*/ 507476 w 676634"/>
              <a:gd name="connsiteY4" fmla="*/ 649629 h 987946"/>
              <a:gd name="connsiteX5" fmla="*/ 676634 w 676634"/>
              <a:gd name="connsiteY5" fmla="*/ 649629 h 987946"/>
              <a:gd name="connsiteX6" fmla="*/ 338317 w 676634"/>
              <a:gd name="connsiteY6" fmla="*/ 987946 h 987946"/>
              <a:gd name="connsiteX7" fmla="*/ 0 w 676634"/>
              <a:gd name="connsiteY7" fmla="*/ 649629 h 9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634" h="987946">
                <a:moveTo>
                  <a:pt x="0" y="649629"/>
                </a:moveTo>
                <a:lnTo>
                  <a:pt x="169159" y="649629"/>
                </a:lnTo>
                <a:lnTo>
                  <a:pt x="342414" y="0"/>
                </a:lnTo>
                <a:lnTo>
                  <a:pt x="363097" y="38502"/>
                </a:lnTo>
                <a:lnTo>
                  <a:pt x="507476" y="649629"/>
                </a:lnTo>
                <a:lnTo>
                  <a:pt x="676634" y="649629"/>
                </a:lnTo>
                <a:lnTo>
                  <a:pt x="338317" y="987946"/>
                </a:lnTo>
                <a:lnTo>
                  <a:pt x="0" y="649629"/>
                </a:lnTo>
                <a:close/>
              </a:path>
            </a:pathLst>
          </a:cu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2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63" y="1533514"/>
            <a:ext cx="2257817" cy="12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0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ผลการค้นหารูปภาพสำหรับ สนับสนุ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37" y="1378545"/>
            <a:ext cx="2485001" cy="18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567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66581" name="Group 21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20" y="912"/>
            <a:chExt cx="1889" cy="1009"/>
          </a:xfrm>
        </p:grpSpPr>
        <p:grpSp>
          <p:nvGrpSpPr>
            <p:cNvPr id="66569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66570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6571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6572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6573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4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5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6576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2379" y="1038"/>
              <a:ext cx="9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altLang="th-TH" sz="3200" b="1" dirty="0" smtClean="0">
                  <a:solidFill>
                    <a:srgbClr val="002060"/>
                  </a:solidFill>
                </a:rPr>
                <a:t>สาระสำคัญ</a:t>
              </a:r>
              <a:endParaRPr lang="en-US" altLang="th-TH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753743" y="3687617"/>
            <a:ext cx="7319678" cy="2667000"/>
            <a:chOff x="586" y="1998"/>
            <a:chExt cx="1553" cy="1680"/>
          </a:xfrm>
          <a:solidFill>
            <a:srgbClr val="ECD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693" y="1998"/>
              <a:ext cx="1440" cy="1680"/>
            </a:xfrm>
            <a:prstGeom prst="roundRect">
              <a:avLst>
                <a:gd name="adj" fmla="val 16667"/>
              </a:avLst>
            </a:prstGeom>
            <a:grpFill/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>
                <a:latin typeface="Verdana" panose="020B0604030504040204" pitchFamily="34" charset="0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86" y="2148"/>
              <a:ext cx="1553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 algn="ctr"/>
              <a:r>
                <a:rPr lang="th-TH" sz="2400" b="1" dirty="0" smtClean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กำหนดพัสดุที่รัฐต้องการส่งเสริมหรือสนับสนุน อาทิเช่น การส่งเสริมและพัฒนาด้านการเกษตร การส่งเสริมวิสาหกิจขนาดกลางและขนาดย่อม และผู้ด้อยโอกาส การส่งเสริมการเรียนการสอน การส่งเสริมการวิจัยและการพัฒนาทางการศึกษา การให้บริการ</a:t>
              </a:r>
              <a:r>
                <a:rPr lang="th-TH" sz="2400" b="1" spc="-10" dirty="0" smtClean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ทางการศึกษา </a:t>
              </a:r>
              <a:r>
                <a:rPr lang="th-TH" sz="2400" b="1" dirty="0" smtClean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การส่งเสริมนวัตกรรม</a:t>
              </a:r>
              <a:r>
                <a:rPr lang="th-TH" sz="2400" b="1" spc="-10" dirty="0" smtClean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 การส่งเสริมสุขภาพและสาธารณสุข </a:t>
              </a:r>
              <a:r>
                <a:rPr lang="th-TH" sz="2400" b="1" spc="-20" dirty="0" smtClean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การส่งเสริมความมั่นคงด้านพลังงานและทรัพยากรธรรมชาติ </a:t>
              </a:r>
            </a:p>
            <a:p>
              <a:pPr lvl="1" algn="ctr"/>
              <a:r>
                <a:rPr lang="th-TH" sz="2400" b="1" spc="-20" dirty="0" smtClean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การส่งเสริมมาตรฐานผลิตภัณฑ์อุตสาหกรรม</a:t>
              </a:r>
              <a:endParaRPr lang="th-TH" sz="2400" b="1" i="0" dirty="0" smtClean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307973"/>
            <a:ext cx="6839272" cy="1044872"/>
          </a:xfrm>
        </p:spPr>
        <p:txBody>
          <a:bodyPr/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กฎกระทรวงกำหนดพัสดุ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ที่รัฐต้องการส่งเสริมหรือ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 และกำหนดวิธีการจัดซื้อจัดจ้างพัสดุโดยวิธีคัดเลือกและวิธีเฉพาะเจาะจง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พ.ศ.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2560</a:t>
            </a:r>
            <a: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(มาตรา 56 (1) (ซ) (2) (ว) มาตรา 56 วรรคสอง มาตรา 65 (4)  มาตรา 65 วรรคสอง </a:t>
            </a:r>
            <a:b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70 (3) (ช) มาตรา 75 (4) มาตรา 75 วรรคสอง) </a:t>
            </a:r>
            <a:endParaRPr lang="th-TH" sz="2000" dirty="0"/>
          </a:p>
        </p:txBody>
      </p:sp>
      <p:sp>
        <p:nvSpPr>
          <p:cNvPr id="27" name="Freeform 8"/>
          <p:cNvSpPr>
            <a:spLocks/>
          </p:cNvSpPr>
          <p:nvPr/>
        </p:nvSpPr>
        <p:spPr bwMode="gray">
          <a:xfrm rot="5400000" flipH="1">
            <a:off x="2292445" y="2468504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9" name="Freeform 6"/>
          <p:cNvSpPr>
            <a:spLocks/>
          </p:cNvSpPr>
          <p:nvPr/>
        </p:nvSpPr>
        <p:spPr bwMode="gray">
          <a:xfrm rot="16200000">
            <a:off x="5804539" y="249461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D9B3FF">
                  <a:shade val="30000"/>
                  <a:satMod val="115000"/>
                </a:srgbClr>
              </a:gs>
              <a:gs pos="50000">
                <a:srgbClr val="D9B3FF">
                  <a:shade val="67500"/>
                  <a:satMod val="115000"/>
                </a:srgbClr>
              </a:gs>
              <a:gs pos="100000">
                <a:srgbClr val="D9B3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1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285" y="167522"/>
            <a:ext cx="7163196" cy="1001155"/>
          </a:xfrm>
        </p:spPr>
        <p:txBody>
          <a:bodyPr/>
          <a:lstStyle/>
          <a:p>
            <a:pPr algn="l"/>
            <a:r>
              <a:rPr lang="th-TH" sz="2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</a:t>
            </a:r>
            <a: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กำหนดวงเงินการจัดซื้อจัดจ้างพัสดุโดยวิธีเฉพาะเจาะจง </a:t>
            </a:r>
            <a:r>
              <a:rPr lang="th-TH" sz="2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วงเงินการจัดซื้อจัดจ้าง</a:t>
            </a:r>
            <a:br>
              <a:rPr lang="th-TH" sz="2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</a:t>
            </a:r>
            <a: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ทำข้อตกลงเป็นหนังสือ </a:t>
            </a:r>
            <a:r>
              <a:rPr lang="th-TH" sz="2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และวงเงินการจัดซื้อจัดจ้างในการ</a:t>
            </a:r>
            <a: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แต่งตั้งผู้ตรวจรับพัสดุ พ.ศ. </a:t>
            </a:r>
            <a:r>
              <a:rPr lang="th-TH" sz="2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2560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56 (2) (ข) มาตรา 70 (3) (ข) (ง) มาตรา 80 (2) มาตรา 96 วรรคสอง มาตรา 100 วรรคสาม)</a:t>
            </a:r>
            <a:endParaRPr lang="en-US" altLang="th-TH" sz="2400" dirty="0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5582377" y="3449990"/>
            <a:ext cx="1397272" cy="2913960"/>
          </a:xfrm>
          <a:prstGeom prst="roundRect">
            <a:avLst>
              <a:gd name="adj" fmla="val 1374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การจัดซื้อจัดจ้างที่มี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วงเงินเล็กน้อย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ไม่เกิน 1 แสนบาท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จะไม่ทำข้อตกลง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เป็นหนังสือก็ได้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แต่ต้องมีหลักฐาน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ในการจัดซื้อ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จัดจ้างนั้น</a:t>
            </a:r>
          </a:p>
          <a:p>
            <a:pPr marL="0" lvl="1" algn="ctr"/>
            <a:endParaRPr lang="th-TH" b="1" i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3940932" y="3449990"/>
            <a:ext cx="1427087" cy="2913960"/>
          </a:xfrm>
          <a:prstGeom prst="roundRect">
            <a:avLst>
              <a:gd name="adj" fmla="val 13745"/>
            </a:avLst>
          </a:prstGeom>
          <a:solidFill>
            <a:srgbClr val="A9EBE9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งานจ้างออกแบบ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ควบคุมงานก่อสร้าง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โดยวิธีเฉพาะเจาะจง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ไม่เกิน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 ล้านบาท</a:t>
            </a:r>
          </a:p>
          <a:p>
            <a:pPr marL="0" lvl="1" algn="ctr"/>
            <a:endParaRPr lang="th-TH" b="1" i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2250638" y="3442139"/>
            <a:ext cx="1440603" cy="2921810"/>
          </a:xfrm>
          <a:prstGeom prst="roundRect">
            <a:avLst>
              <a:gd name="adj" fmla="val 13745"/>
            </a:avLst>
          </a:prstGeom>
          <a:solidFill>
            <a:srgbClr val="ECD9FF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งานจ้างที่ปรึกษา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โดยวิธีเฉพาะเจาะจง </a:t>
            </a:r>
          </a:p>
          <a:p>
            <a:pPr marL="0" lvl="1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กรณีที่มีวงเงินค่าจ้าง</a:t>
            </a:r>
          </a:p>
          <a:p>
            <a:pPr marL="0" lvl="1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ไม่เกิน 5 ล้านบาท</a:t>
            </a:r>
          </a:p>
          <a:p>
            <a:pPr marL="0" lvl="1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หรืองานจ้างที่มี</a:t>
            </a:r>
          </a:p>
          <a:p>
            <a:pPr marL="0" lvl="1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ปรึกษาจำนวนจำกัด</a:t>
            </a:r>
          </a:p>
          <a:p>
            <a:pPr marL="0" lvl="1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และมีวงเงินค่าจ้าง</a:t>
            </a:r>
          </a:p>
          <a:p>
            <a:pPr marL="0" lvl="1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ไม่เกิน 5 ล้านบาท</a:t>
            </a:r>
            <a:endParaRPr lang="th-TH" b="1" i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467655" y="3476832"/>
            <a:ext cx="1470431" cy="2887117"/>
          </a:xfrm>
          <a:prstGeom prst="roundRect">
            <a:avLst>
              <a:gd name="adj" fmla="val 1374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โดยวิธีเฉพาะเจาะจง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ที่มีการผลิต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จำหน่าย ก่อสร้าง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หรือให้บริการทั่วไป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ไม่เกิน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500,000 บาท</a:t>
            </a:r>
          </a:p>
          <a:p>
            <a:endParaRPr lang="th-TH" dirty="0"/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7145896" y="3449990"/>
            <a:ext cx="1397272" cy="2913959"/>
          </a:xfrm>
          <a:prstGeom prst="roundRect">
            <a:avLst>
              <a:gd name="adj" fmla="val 13745"/>
            </a:avLst>
          </a:prstGeom>
          <a:solidFill>
            <a:srgbClr val="FFBDFF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มีวงเงินเล็กน้อย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ไม่เกิน 1 แสนบาท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จะแต่งตั้ง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บุคคลหนึ่งบุคคลใด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เป็นผู้ตรวจรับพัสดุ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ก็ได้</a:t>
            </a:r>
          </a:p>
          <a:p>
            <a:pPr marL="0" lvl="1" algn="ctr"/>
            <a:endParaRPr lang="th-TH" b="1" i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738949" y="2535020"/>
            <a:ext cx="3449284" cy="782729"/>
            <a:chOff x="624" y="1115"/>
            <a:chExt cx="2660" cy="757"/>
          </a:xfrm>
        </p:grpSpPr>
        <p:sp>
          <p:nvSpPr>
            <p:cNvPr id="42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43" name="Group 9"/>
            <p:cNvGrpSpPr>
              <a:grpSpLocks/>
            </p:cNvGrpSpPr>
            <p:nvPr/>
          </p:nvGrpSpPr>
          <p:grpSpPr bwMode="auto">
            <a:xfrm>
              <a:off x="1296" y="1299"/>
              <a:ext cx="680" cy="127"/>
              <a:chOff x="2003" y="3439"/>
              <a:chExt cx="510" cy="322"/>
            </a:xfrm>
          </p:grpSpPr>
          <p:sp>
            <p:nvSpPr>
              <p:cNvPr id="57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gray">
              <a:xfrm>
                <a:off x="2125" y="3519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9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4" name="Rectangle 14"/>
            <p:cNvSpPr>
              <a:spLocks noChangeArrowheads="1"/>
            </p:cNvSpPr>
            <p:nvPr/>
          </p:nvSpPr>
          <p:spPr bwMode="gray">
            <a:xfrm rot="3419336">
              <a:off x="1960" y="1115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45" name="Group 15"/>
            <p:cNvGrpSpPr>
              <a:grpSpLocks/>
            </p:cNvGrpSpPr>
            <p:nvPr/>
          </p:nvGrpSpPr>
          <p:grpSpPr bwMode="auto">
            <a:xfrm>
              <a:off x="2450" y="1298"/>
              <a:ext cx="834" cy="115"/>
              <a:chOff x="2003" y="3439"/>
              <a:chExt cx="625" cy="292"/>
            </a:xfrm>
          </p:grpSpPr>
          <p:sp>
            <p:nvSpPr>
              <p:cNvPr id="53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gray">
              <a:xfrm>
                <a:off x="2310" y="3474"/>
                <a:ext cx="318" cy="257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5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6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4114509" y="2488455"/>
            <a:ext cx="5318629" cy="730081"/>
            <a:chOff x="429" y="1142"/>
            <a:chExt cx="3987" cy="730"/>
          </a:xfrm>
        </p:grpSpPr>
        <p:sp>
          <p:nvSpPr>
            <p:cNvPr id="78856" name="Rectangle 8"/>
            <p:cNvSpPr>
              <a:spLocks noChangeArrowheads="1"/>
            </p:cNvSpPr>
            <p:nvPr/>
          </p:nvSpPr>
          <p:spPr bwMode="gray">
            <a:xfrm rot="3419336">
              <a:off x="429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78857" name="Group 9"/>
            <p:cNvGrpSpPr>
              <a:grpSpLocks/>
            </p:cNvGrpSpPr>
            <p:nvPr/>
          </p:nvGrpSpPr>
          <p:grpSpPr bwMode="auto">
            <a:xfrm>
              <a:off x="1280" y="1293"/>
              <a:ext cx="640" cy="95"/>
              <a:chOff x="1991" y="3439"/>
              <a:chExt cx="480" cy="242"/>
            </a:xfrm>
          </p:grpSpPr>
          <p:sp>
            <p:nvSpPr>
              <p:cNvPr id="7885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59" name="Rectangle 11"/>
              <p:cNvSpPr>
                <a:spLocks noChangeArrowheads="1"/>
              </p:cNvSpPr>
              <p:nvPr/>
            </p:nvSpPr>
            <p:spPr bwMode="gray">
              <a:xfrm>
                <a:off x="1991" y="3441"/>
                <a:ext cx="445" cy="228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8862" name="Rectangle 14"/>
            <p:cNvSpPr>
              <a:spLocks noChangeArrowheads="1"/>
            </p:cNvSpPr>
            <p:nvPr/>
          </p:nvSpPr>
          <p:spPr bwMode="gray">
            <a:xfrm rot="3419336">
              <a:off x="1675" y="114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78863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7886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8868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78869" name="Group 21"/>
            <p:cNvGrpSpPr>
              <a:grpSpLocks/>
            </p:cNvGrpSpPr>
            <p:nvPr/>
          </p:nvGrpSpPr>
          <p:grpSpPr bwMode="auto">
            <a:xfrm>
              <a:off x="3600" y="1293"/>
              <a:ext cx="816" cy="95"/>
              <a:chOff x="2003" y="3439"/>
              <a:chExt cx="468" cy="242"/>
            </a:xfrm>
          </p:grpSpPr>
          <p:sp>
            <p:nvSpPr>
              <p:cNvPr id="7887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7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7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65" name="Freeform 8"/>
          <p:cNvSpPr>
            <a:spLocks/>
          </p:cNvSpPr>
          <p:nvPr/>
        </p:nvSpPr>
        <p:spPr bwMode="gray">
          <a:xfrm rot="5400000" flipH="1">
            <a:off x="1062075" y="2604721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6" name="Freeform 8"/>
          <p:cNvSpPr>
            <a:spLocks/>
          </p:cNvSpPr>
          <p:nvPr/>
        </p:nvSpPr>
        <p:spPr bwMode="gray">
          <a:xfrm rot="5400000" flipH="1">
            <a:off x="2681954" y="2574811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ECD9FF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68" name="Freeform 8"/>
          <p:cNvSpPr>
            <a:spLocks/>
          </p:cNvSpPr>
          <p:nvPr/>
        </p:nvSpPr>
        <p:spPr bwMode="gray">
          <a:xfrm rot="5400000" flipH="1">
            <a:off x="4470759" y="2508155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ECD9FF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69" name="Freeform 8"/>
          <p:cNvSpPr>
            <a:spLocks/>
          </p:cNvSpPr>
          <p:nvPr/>
        </p:nvSpPr>
        <p:spPr bwMode="gray">
          <a:xfrm rot="5400000" flipH="1">
            <a:off x="6049192" y="2508155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0" name="Freeform 8"/>
          <p:cNvSpPr>
            <a:spLocks/>
          </p:cNvSpPr>
          <p:nvPr/>
        </p:nvSpPr>
        <p:spPr bwMode="gray">
          <a:xfrm rot="5400000" flipH="1">
            <a:off x="7682980" y="2468625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ECD9FF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grpSp>
        <p:nvGrpSpPr>
          <p:cNvPr id="71" name="Group 21"/>
          <p:cNvGrpSpPr>
            <a:grpSpLocks/>
          </p:cNvGrpSpPr>
          <p:nvPr/>
        </p:nvGrpSpPr>
        <p:grpSpPr bwMode="auto">
          <a:xfrm>
            <a:off x="3331899" y="1230849"/>
            <a:ext cx="2250478" cy="1086175"/>
            <a:chOff x="1920" y="912"/>
            <a:chExt cx="1889" cy="1009"/>
          </a:xfrm>
        </p:grpSpPr>
        <p:grpSp>
          <p:nvGrpSpPr>
            <p:cNvPr id="72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74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9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0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5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6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7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8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>
              <a:off x="2379" y="1038"/>
              <a:ext cx="9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altLang="th-TH" sz="3200" b="1" dirty="0" smtClean="0">
                  <a:solidFill>
                    <a:srgbClr val="002060"/>
                  </a:solidFill>
                </a:rPr>
                <a:t>สาระสำคัญ</a:t>
              </a:r>
              <a:endParaRPr lang="en-US" altLang="th-TH" dirty="0">
                <a:solidFill>
                  <a:srgbClr val="00206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624" y="1203048"/>
            <a:ext cx="1996478" cy="14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9338"/>
            <a:ext cx="6983288" cy="563562"/>
          </a:xfrm>
        </p:spPr>
        <p:txBody>
          <a:bodyPr/>
          <a:lstStyle/>
          <a:p>
            <a:pPr algn="ctr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กำหนดหลักเกณฑ์ วิธีการ และเงื่อนไขการขึ้นทะเบียนที่ปรึกษา พ.ศ.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2560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(มาตรา 73)</a:t>
            </a:r>
            <a:endParaRPr lang="en-US" altLang="th-TH" sz="2200" dirty="0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3769121" y="3725464"/>
            <a:ext cx="1480071" cy="2645405"/>
          </a:xfrm>
          <a:prstGeom prst="roundRect">
            <a:avLst>
              <a:gd name="adj" fmla="val 13745"/>
            </a:avLst>
          </a:prstGeom>
          <a:solidFill>
            <a:srgbClr val="A9EBE9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การประเมินผล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การปฏิบัติงาน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ของที่ปรึกษา</a:t>
            </a:r>
          </a:p>
          <a:p>
            <a:pPr marL="0" lvl="1" algn="ctr"/>
            <a:endParaRPr lang="th-TH" b="1" i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1979712" y="3716198"/>
            <a:ext cx="1717401" cy="2645405"/>
          </a:xfrm>
          <a:prstGeom prst="roundRect">
            <a:avLst>
              <a:gd name="adj" fmla="val 13745"/>
            </a:avLst>
          </a:prstGeom>
          <a:solidFill>
            <a:srgbClr val="ECD9FF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กำหนดวิธี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การขึ้นทะเบียนและ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อัตราค่าธรรมเนียม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ในการขึ้นทะเบียน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ที่ปรึกษา</a:t>
            </a:r>
          </a:p>
          <a:p>
            <a:pPr marL="0" lvl="1" algn="ctr"/>
            <a:endParaRPr lang="th-TH" b="1" i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251077" y="3735089"/>
            <a:ext cx="1656627" cy="2645405"/>
          </a:xfrm>
          <a:prstGeom prst="roundRect">
            <a:avLst>
              <a:gd name="adj" fmla="val 1374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กำหนดหลักเกณฑ์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และเงื่อนไข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การขึ้นทะเบียน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ที่ปรึกษา</a:t>
            </a: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5320955" y="3735089"/>
            <a:ext cx="1456787" cy="2645405"/>
          </a:xfrm>
          <a:prstGeom prst="roundRect">
            <a:avLst>
              <a:gd name="adj" fmla="val 1374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การเพิกถอนและ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การยกเลิก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การขึ้นทะเบียน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ที่ปรึกษา</a:t>
            </a:r>
          </a:p>
          <a:p>
            <a:pPr marL="0" lvl="1" algn="ctr"/>
            <a:endParaRPr lang="th-TH" b="1" i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6850059" y="3743579"/>
            <a:ext cx="1970413" cy="2637749"/>
          </a:xfrm>
          <a:prstGeom prst="roundRect">
            <a:avLst>
              <a:gd name="adj" fmla="val 13745"/>
            </a:avLst>
          </a:prstGeom>
          <a:solidFill>
            <a:srgbClr val="ECD9FF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lvl="1" algn="ctr"/>
            <a:endParaRPr lang="th-TH" b="1" i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หลักเกณฑ์การอุทธรณ์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และการพิจารณาอุทธรณ์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สำหรับกรณีการไม่รับ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ขึ้นทะเบียนที่ปรึกษา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การไม่ต่ออายุการเป็นที่ปรึกษา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การปรับลดระดับของที่ปรึกษา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การเพิกถอนทะเบียนที่ปรึกษา 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และการยกเลิกการขึ้นทะเบียน</a:t>
            </a:r>
          </a:p>
          <a:p>
            <a:pPr marL="0" lvl="1" algn="ctr"/>
            <a:r>
              <a:rPr lang="th-TH" b="1" i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ที่ปรึกษา</a:t>
            </a:r>
          </a:p>
          <a:p>
            <a:pPr marL="0" lvl="1" algn="ctr"/>
            <a:endParaRPr lang="th-TH" b="1" i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755576" y="2948204"/>
            <a:ext cx="1868263" cy="694840"/>
            <a:chOff x="1776" y="1152"/>
            <a:chExt cx="1296" cy="672"/>
          </a:xfrm>
        </p:grpSpPr>
        <p:grpSp>
          <p:nvGrpSpPr>
            <p:cNvPr id="43" name="Group 9"/>
            <p:cNvGrpSpPr>
              <a:grpSpLocks/>
            </p:cNvGrpSpPr>
            <p:nvPr/>
          </p:nvGrpSpPr>
          <p:grpSpPr bwMode="auto">
            <a:xfrm>
              <a:off x="1837" y="1297"/>
              <a:ext cx="95" cy="92"/>
              <a:chOff x="2400" y="3443"/>
              <a:chExt cx="71" cy="234"/>
            </a:xfrm>
          </p:grpSpPr>
          <p:sp>
            <p:nvSpPr>
              <p:cNvPr id="59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4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45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53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5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6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2408170" y="2904895"/>
            <a:ext cx="5764230" cy="720080"/>
            <a:chOff x="624" y="1152"/>
            <a:chExt cx="4080" cy="720"/>
          </a:xfrm>
        </p:grpSpPr>
        <p:sp>
          <p:nvSpPr>
            <p:cNvPr id="78856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78857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7885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5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8862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78863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7886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6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8868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78869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7887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7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7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887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8874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</p:grpSp>
      <p:sp>
        <p:nvSpPr>
          <p:cNvPr id="66" name="Freeform 8"/>
          <p:cNvSpPr>
            <a:spLocks/>
          </p:cNvSpPr>
          <p:nvPr/>
        </p:nvSpPr>
        <p:spPr bwMode="gray">
          <a:xfrm rot="5400000" flipH="1">
            <a:off x="1043646" y="2992128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ECD9FF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67" name="Freeform 8"/>
          <p:cNvSpPr>
            <a:spLocks/>
          </p:cNvSpPr>
          <p:nvPr/>
        </p:nvSpPr>
        <p:spPr bwMode="gray">
          <a:xfrm rot="5400000" flipH="1">
            <a:off x="2688777" y="2964725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8" name="Freeform 8"/>
          <p:cNvSpPr>
            <a:spLocks/>
          </p:cNvSpPr>
          <p:nvPr/>
        </p:nvSpPr>
        <p:spPr bwMode="gray">
          <a:xfrm rot="5400000" flipH="1">
            <a:off x="4297043" y="2910535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ECD9FF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69" name="Freeform 8"/>
          <p:cNvSpPr>
            <a:spLocks/>
          </p:cNvSpPr>
          <p:nvPr/>
        </p:nvSpPr>
        <p:spPr bwMode="gray">
          <a:xfrm rot="5400000" flipH="1">
            <a:off x="5844909" y="2910535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0" name="Freeform 8"/>
          <p:cNvSpPr>
            <a:spLocks/>
          </p:cNvSpPr>
          <p:nvPr/>
        </p:nvSpPr>
        <p:spPr bwMode="gray">
          <a:xfrm rot="5400000" flipH="1">
            <a:off x="7428419" y="2924193"/>
            <a:ext cx="471900" cy="64842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ECD9FF"/>
          </a:solidFill>
          <a:ln>
            <a:noFill/>
          </a:ln>
        </p:spPr>
        <p:txBody>
          <a:bodyPr/>
          <a:lstStyle/>
          <a:p>
            <a:endParaRPr lang="th-TH"/>
          </a:p>
        </p:txBody>
      </p: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3331899" y="1298196"/>
            <a:ext cx="2250478" cy="1086175"/>
            <a:chOff x="1920" y="912"/>
            <a:chExt cx="1889" cy="1009"/>
          </a:xfrm>
        </p:grpSpPr>
        <p:grpSp>
          <p:nvGrpSpPr>
            <p:cNvPr id="49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51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2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73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52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2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1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2379" y="1038"/>
              <a:ext cx="9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altLang="th-TH" sz="3200" b="1" dirty="0" smtClean="0">
                  <a:solidFill>
                    <a:srgbClr val="002060"/>
                  </a:solidFill>
                </a:rPr>
                <a:t>สาระสำคัญ</a:t>
              </a:r>
              <a:endParaRPr lang="en-US" altLang="th-TH" dirty="0">
                <a:solidFill>
                  <a:srgbClr val="002060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242" y="332656"/>
            <a:ext cx="7416824" cy="563562"/>
          </a:xfrm>
        </p:spPr>
        <p:txBody>
          <a:bodyPr/>
          <a:lstStyle/>
          <a:p>
            <a:pPr algn="ctr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กฎกระทรวง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กำหนดอัตราค่าจ้างผู้ให้บริการงานจ้างออกแบบหรือควบคุมงานก่อสร้าง พ.ศ. 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2560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(มาตรา 90 วรรคสอง)</a:t>
            </a:r>
            <a:endParaRPr lang="en-US" altLang="th-TH" sz="2200" dirty="0"/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522552532"/>
              </p:ext>
            </p:extLst>
          </p:nvPr>
        </p:nvGraphicFramePr>
        <p:xfrm>
          <a:off x="467544" y="1345843"/>
          <a:ext cx="8219253" cy="498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49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50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ประเภทงาน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รายการ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</a:t>
                      </a:r>
                      <a:r>
                        <a:rPr lang="th-TH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โครงการ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(ล้านบาท</a:t>
                      </a:r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)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อัตรา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(ร้อย</a:t>
                      </a:r>
                      <a:r>
                        <a:rPr lang="th-TH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ละของวงเงินค่าก่อสร้าง)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26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ไม่</a:t>
                      </a: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ซับซ้อน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ซับซ้อน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ซับซ้อน</a:t>
                      </a: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มาก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งานสถาปัตยกรรม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งานออกแบบ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ขนาดเล็ก (&lt;50)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4.5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6.5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8.5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ขนาดกลาง (50 &lt; 250)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5.25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7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ขนาดใหญ่ (250 &lt; 750)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6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ขนาดใหญ่พิเศษ (750 &lt; 2,500)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5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ขนาดพิเศษ (2,500 &lt; 5,000)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2.5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Mega </a:t>
                      </a: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( &gt; 5,000)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1.5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2.5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งานควบคุมการก่อสร้าง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r>
                        <a:rPr lang="th-TH" sz="1800" b="1" dirty="0" smtClean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</a:t>
                      </a: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เล็ก (&lt;50)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4.5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r>
                        <a:rPr lang="th-TH" sz="1800" b="1" dirty="0" smtClean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6.5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8.5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ขนาดกลาง (50 &lt; 250)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5.25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7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ขนาดใหญ่ (250 &lt; 750)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3.5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6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ขนาดใหญ่พิเศษ (750 &lt; 2,500)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ขนาดพิเศษ (2,500 &lt; 5,000)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2.5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 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Mega </a:t>
                      </a: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( &gt; 5,000)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1.5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2.5</a:t>
                      </a:r>
                      <a:endParaRPr lang="en-US" sz="180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ordia New" panose="020B0304020202020204" pitchFamily="34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sz="1800" dirty="0">
                        <a:effectLst/>
                        <a:latin typeface="Angsana New" panose="02020603050405020304" pitchFamily="18" charset="-34"/>
                        <a:ea typeface="Cordia New" panose="020B0304020202020204" pitchFamily="34" charset="-34"/>
                        <a:cs typeface="Angsana New" panose="02020603050405020304" pitchFamily="18" charset="-34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pSp>
        <p:nvGrpSpPr>
          <p:cNvPr id="67" name="Group 21"/>
          <p:cNvGrpSpPr>
            <a:grpSpLocks/>
          </p:cNvGrpSpPr>
          <p:nvPr/>
        </p:nvGrpSpPr>
        <p:grpSpPr bwMode="auto">
          <a:xfrm>
            <a:off x="323528" y="3356992"/>
            <a:ext cx="1800200" cy="1014167"/>
            <a:chOff x="1920" y="912"/>
            <a:chExt cx="1889" cy="1009"/>
          </a:xfrm>
        </p:grpSpPr>
        <p:grpSp>
          <p:nvGrpSpPr>
            <p:cNvPr id="68" name="Group 9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70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5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1600"/>
                </a:p>
              </p:txBody>
            </p:sp>
            <p:sp>
              <p:nvSpPr>
                <p:cNvPr id="76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1600"/>
                </a:p>
              </p:txBody>
            </p:sp>
          </p:grpSp>
          <p:sp>
            <p:nvSpPr>
              <p:cNvPr id="71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 sz="1600"/>
              </a:p>
            </p:txBody>
          </p:sp>
          <p:sp>
            <p:nvSpPr>
              <p:cNvPr id="72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 sz="1600"/>
              </a:p>
            </p:txBody>
          </p:sp>
          <p:sp>
            <p:nvSpPr>
              <p:cNvPr id="73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 sz="1600"/>
              </a:p>
            </p:txBody>
          </p:sp>
          <p:sp>
            <p:nvSpPr>
              <p:cNvPr id="74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 sz="1600"/>
              </a:p>
            </p:txBody>
          </p:sp>
        </p:grp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2054" y="1038"/>
              <a:ext cx="1558" cy="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altLang="th-TH" sz="2800" b="1" dirty="0" smtClean="0">
                  <a:solidFill>
                    <a:srgbClr val="002060"/>
                  </a:solidFill>
                </a:rPr>
                <a:t>สาระสำคัญ</a:t>
              </a:r>
              <a:endParaRPr lang="en-US" altLang="th-TH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7" name="Freeform 8"/>
          <p:cNvSpPr>
            <a:spLocks/>
          </p:cNvSpPr>
          <p:nvPr/>
        </p:nvSpPr>
        <p:spPr bwMode="gray">
          <a:xfrm flipH="1">
            <a:off x="1016468" y="4440935"/>
            <a:ext cx="675211" cy="78826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8" name="Freeform 6"/>
          <p:cNvSpPr>
            <a:spLocks/>
          </p:cNvSpPr>
          <p:nvPr/>
        </p:nvSpPr>
        <p:spPr bwMode="gray">
          <a:xfrm rot="10800000">
            <a:off x="1091838" y="2564904"/>
            <a:ext cx="743858" cy="71192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D9B3FF">
                  <a:shade val="30000"/>
                  <a:satMod val="115000"/>
                </a:srgbClr>
              </a:gs>
              <a:gs pos="50000">
                <a:srgbClr val="D9B3FF">
                  <a:shade val="67500"/>
                  <a:satMod val="115000"/>
                </a:srgbClr>
              </a:gs>
              <a:gs pos="100000">
                <a:srgbClr val="D9B3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/>
          <a:p>
            <a:endParaRPr lang="th-TH"/>
          </a:p>
        </p:txBody>
      </p:sp>
      <p:sp>
        <p:nvSpPr>
          <p:cNvPr id="79" name="TextBox 78"/>
          <p:cNvSpPr txBox="1"/>
          <p:nvPr/>
        </p:nvSpPr>
        <p:spPr>
          <a:xfrm>
            <a:off x="5610572" y="6435198"/>
            <a:ext cx="36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กรมบัญชีกลาง  กองการพัสดุภาครัฐ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938" name="Picture 66" descr="ผลการค้นหารูปภาพสำหรับ เงิน การ์ตูน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45" y="5513453"/>
            <a:ext cx="1393455" cy="10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66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FF9966"/>
      </a:accent2>
      <a:accent3>
        <a:srgbClr val="FFFFFF"/>
      </a:accent3>
      <a:accent4>
        <a:srgbClr val="000056"/>
      </a:accent4>
      <a:accent5>
        <a:srgbClr val="BABDDC"/>
      </a:accent5>
      <a:accent6>
        <a:srgbClr val="E78A5C"/>
      </a:accent6>
      <a:hlink>
        <a:srgbClr val="A959A1"/>
      </a:hlink>
      <a:folHlink>
        <a:srgbClr val="3AABC6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66"/>
        </a:dk1>
        <a:lt1>
          <a:srgbClr val="FFFFFF"/>
        </a:lt1>
        <a:dk2>
          <a:srgbClr val="FFFFE7"/>
        </a:dk2>
        <a:lt2>
          <a:srgbClr val="DDDDDD"/>
        </a:lt2>
        <a:accent1>
          <a:srgbClr val="B2B2B2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D5D5D5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031TGp_education_green_v3</Template>
  <TotalTime>347</TotalTime>
  <Words>1086</Words>
  <Application>Microsoft Office PowerPoint</Application>
  <PresentationFormat>นำเสนอทางหน้าจอ (4:3)</PresentationFormat>
  <Paragraphs>223</Paragraphs>
  <Slides>13</Slides>
  <Notes>2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5" baseType="lpstr">
      <vt:lpstr>Default Design</vt:lpstr>
      <vt:lpstr>Image</vt:lpstr>
      <vt:lpstr>กฎกระทรวง</vt:lpstr>
      <vt:lpstr>กฎกระทรวงมี 8 ฉบับ ประกอบด้วย</vt:lpstr>
      <vt:lpstr>กฎกระทรวงมี 8 ฉบับ ประกอบด้วย</vt:lpstr>
      <vt:lpstr>กฎกระทรวงกำหนดให้หน่วยงานอื่นเป็นหน่วยงานของรัฐ ตามพระราชบัญญัติการจัดซื้อจัดจ้างและการบริหารพัสดุภาครัฐ พ.ศ. 2560 (มาตรา 4)</vt:lpstr>
      <vt:lpstr>กฎกระทรวงกำหนดหลักเกณฑ์เกี่ยวกับผู้ที่มีสิทธิขอขึ้นทะเบียนผู้ประกอบการ พ.ศ. 2560 (มาตรา 53 วรรคสาม)</vt:lpstr>
      <vt:lpstr>กฎกระทรวงกำหนดพัสดุที่รัฐต้องการส่งเสริมหรือสนับสนุน และกำหนดวิธีการจัดซื้อจัดจ้างพัสดุโดยวิธีคัดเลือกและวิธีเฉพาะเจาะจง พ.ศ. 2560 (มาตรา 56 (1) (ซ) (2) (ว) มาตรา 56 วรรคสอง มาตรา 65 (4)  มาตรา 65 วรรคสอง  มาตรา 70 (3) (ช) มาตรา 75 (4) มาตรา 75 วรรคสอง) </vt:lpstr>
      <vt:lpstr>กฎกระทรวงกำหนดวงเงินการจัดซื้อจัดจ้างพัสดุโดยวิธีเฉพาะเจาะจง วงเงินการจัดซื้อจัดจ้าง ที่ไม่ทำข้อตกลงเป็นหนังสือ และวงเงินการจัดซื้อจัดจ้างในการแต่งตั้งผู้ตรวจรับพัสดุ พ.ศ. 2560 (มาตรา 56 (2) (ข) มาตรา 70 (3) (ข) (ง) มาตรา 80 (2) มาตรา 96 วรรคสอง มาตรา 100 วรรคสาม)</vt:lpstr>
      <vt:lpstr>กฎกระทรวงกำหนดหลักเกณฑ์ วิธีการ และเงื่อนไขการขึ้นทะเบียนที่ปรึกษา พ.ศ. 2560 (มาตรา 73)</vt:lpstr>
      <vt:lpstr>กฎกระทรวงกำหนดอัตราค่าจ้างผู้ให้บริการงานจ้างออกแบบหรือควบคุมงานก่อสร้าง พ.ศ. 2560 (มาตรา 90 วรรคสอง)</vt:lpstr>
      <vt:lpstr>กฎกระทรวงกำหนดอัตราค่าจ้างผู้ให้บริการงานจ้างออกแบบหรือควบคุมงานก่อสร้าง พ.ศ. 2560 (ต่อ)</vt:lpstr>
      <vt:lpstr>กฎกระทรวงกำหนดเรื่องการจัดซื้อจัดจ้างกับหน่วยงานของรัฐ ที่ใช้สิทธิอุทธรณ์ไม่ได้ พ.ศ. 2560 (มาตรา 115 (4))</vt:lpstr>
      <vt:lpstr>กฎกระทรวงกำหนดกรณีการจัดซื้อจัดจ้างพัสดุโดยวิธีเฉพาะเจาะจง พ.ศ. 2560 มาตรา  5 วรรคหนึ่ง  มาตรา 56 วรรคหนึ่ง (2) (ซ) </vt:lpstr>
      <vt:lpstr>ภาพนิ่ง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ร่างกฎกระทรวง</dc:title>
  <dc:creator>ณิติญาภรณ์ อิ่มใจ</dc:creator>
  <cp:lastModifiedBy>it Service</cp:lastModifiedBy>
  <cp:revision>35</cp:revision>
  <cp:lastPrinted>2017-07-26T10:34:14Z</cp:lastPrinted>
  <dcterms:created xsi:type="dcterms:W3CDTF">2017-07-26T04:01:41Z</dcterms:created>
  <dcterms:modified xsi:type="dcterms:W3CDTF">2017-10-26T15:16:28Z</dcterms:modified>
</cp:coreProperties>
</file>