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diagrams/data9.xml" ContentType="application/vnd.openxmlformats-officedocument.drawingml.diagramData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diagrams/data14.xml" ContentType="application/vnd.openxmlformats-officedocument.drawingml.diagramData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70" r:id="rId2"/>
    <p:sldMasterId id="2147483685" r:id="rId3"/>
    <p:sldMasterId id="2147483712" r:id="rId4"/>
    <p:sldMasterId id="2147483699" r:id="rId5"/>
    <p:sldMasterId id="2147483727" r:id="rId6"/>
    <p:sldMasterId id="2147483757" r:id="rId7"/>
    <p:sldMasterId id="2147483772" r:id="rId8"/>
    <p:sldMasterId id="2147483802" r:id="rId9"/>
    <p:sldMasterId id="2147483832" r:id="rId10"/>
    <p:sldMasterId id="2147483877" r:id="rId11"/>
  </p:sldMasterIdLst>
  <p:notesMasterIdLst>
    <p:notesMasterId r:id="rId68"/>
  </p:notesMasterIdLst>
  <p:handoutMasterIdLst>
    <p:handoutMasterId r:id="rId69"/>
  </p:handoutMasterIdLst>
  <p:sldIdLst>
    <p:sldId id="543" r:id="rId12"/>
    <p:sldId id="591" r:id="rId13"/>
    <p:sldId id="518" r:id="rId14"/>
    <p:sldId id="519" r:id="rId15"/>
    <p:sldId id="522" r:id="rId16"/>
    <p:sldId id="523" r:id="rId17"/>
    <p:sldId id="549" r:id="rId18"/>
    <p:sldId id="525" r:id="rId19"/>
    <p:sldId id="526" r:id="rId20"/>
    <p:sldId id="528" r:id="rId21"/>
    <p:sldId id="579" r:id="rId22"/>
    <p:sldId id="530" r:id="rId23"/>
    <p:sldId id="551" r:id="rId24"/>
    <p:sldId id="552" r:id="rId25"/>
    <p:sldId id="533" r:id="rId26"/>
    <p:sldId id="535" r:id="rId27"/>
    <p:sldId id="582" r:id="rId28"/>
    <p:sldId id="536" r:id="rId29"/>
    <p:sldId id="538" r:id="rId30"/>
    <p:sldId id="539" r:id="rId31"/>
    <p:sldId id="540" r:id="rId32"/>
    <p:sldId id="458" r:id="rId33"/>
    <p:sldId id="459" r:id="rId34"/>
    <p:sldId id="470" r:id="rId35"/>
    <p:sldId id="554" r:id="rId36"/>
    <p:sldId id="476" r:id="rId37"/>
    <p:sldId id="484" r:id="rId38"/>
    <p:sldId id="548" r:id="rId39"/>
    <p:sldId id="485" r:id="rId40"/>
    <p:sldId id="486" r:id="rId41"/>
    <p:sldId id="564" r:id="rId42"/>
    <p:sldId id="584" r:id="rId43"/>
    <p:sldId id="565" r:id="rId44"/>
    <p:sldId id="585" r:id="rId45"/>
    <p:sldId id="568" r:id="rId46"/>
    <p:sldId id="381" r:id="rId47"/>
    <p:sldId id="406" r:id="rId48"/>
    <p:sldId id="409" r:id="rId49"/>
    <p:sldId id="424" r:id="rId50"/>
    <p:sldId id="449" r:id="rId51"/>
    <p:sldId id="450" r:id="rId52"/>
    <p:sldId id="577" r:id="rId53"/>
    <p:sldId id="545" r:id="rId54"/>
    <p:sldId id="452" r:id="rId55"/>
    <p:sldId id="453" r:id="rId56"/>
    <p:sldId id="345" r:id="rId57"/>
    <p:sldId id="346" r:id="rId58"/>
    <p:sldId id="329" r:id="rId59"/>
    <p:sldId id="333" r:id="rId60"/>
    <p:sldId id="296" r:id="rId61"/>
    <p:sldId id="364" r:id="rId62"/>
    <p:sldId id="375" r:id="rId63"/>
    <p:sldId id="378" r:id="rId64"/>
    <p:sldId id="379" r:id="rId65"/>
    <p:sldId id="380" r:id="rId66"/>
    <p:sldId id="544" r:id="rId6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D34F6"/>
    <a:srgbClr val="FDFDA9"/>
    <a:srgbClr val="CC0066"/>
    <a:srgbClr val="FF3300"/>
    <a:srgbClr val="CCFFCC"/>
    <a:srgbClr val="CC99FF"/>
    <a:srgbClr val="5E0209"/>
    <a:srgbClr val="9FAB01"/>
    <a:srgbClr val="CC00FF"/>
    <a:srgbClr val="27A8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507" autoAdjust="0"/>
    <p:restoredTop sz="94622" autoAdjust="0"/>
  </p:normalViewPr>
  <p:slideViewPr>
    <p:cSldViewPr>
      <p:cViewPr varScale="1">
        <p:scale>
          <a:sx n="75" d="100"/>
          <a:sy n="75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notesMaster" Target="notesMasters/notesMaster1.xml"/><Relationship Id="rId16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CCBDB-B4CF-4324-8EDA-0C01529EDF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6D23262-21A0-45F8-BF50-29CABC32BE7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EF7C8E-8215-4AD2-BA5F-536C4F90115B}" type="par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661DFD-1860-4C0F-8CF8-6D34851918B1}" type="sibTrans" cxnId="{F077DB08-1C57-4846-917A-0E7AF903316F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79404-C955-4364-94A9-180162293857}">
      <dgm:prSet custT="1"/>
      <dgm:spPr>
        <a:solidFill>
          <a:srgbClr val="CC99FF"/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gm:t>
    </dgm:pt>
    <dgm:pt modelId="{C24F2B4A-6903-4E19-95DE-D263DE260095}" type="par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A672D-F3AF-4E72-BB89-B992E6FA0F14}" type="sibTrans" cxnId="{3C28CD62-4609-4415-9620-D0B265E0477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046041-AC83-47FC-BCC7-059C2DBB015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gm:t>
    </dgm:pt>
    <dgm:pt modelId="{61A7778C-0F27-432E-9CE6-9713339D6D15}" type="par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1F8AAD-8CCD-4FD7-B23D-1D3E7BD29A37}" type="sibTrans" cxnId="{614E6ABE-E38F-45F3-A87C-54B96BBDBA81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FE74F1-AE45-45D8-94E1-EA395E25062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gm:t>
    </dgm:pt>
    <dgm:pt modelId="{FA85592C-AF33-4C54-8260-42020DE485D9}" type="par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4659D-D39A-4A7E-BDBD-843E66D753EF}" type="sibTrans" cxnId="{33F32D91-3F50-4080-81AC-79E4235B2636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C2D64-D2F0-499B-8BFA-3323ECD962B0}">
      <dgm:prSet phldrT="[Text]"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หรือหัวหน้าส่วนราชการที่เรียกชื่ออย่างอื่นที่มีฐานะเทียบเท่า</a:t>
          </a:r>
          <a:endParaRPr lang="th-TH" sz="2400" b="1" dirty="0">
            <a:effectLst/>
          </a:endParaRPr>
        </a:p>
      </dgm:t>
    </dgm:pt>
    <dgm:pt modelId="{C420253E-7E7F-41E6-8912-E694F1728DD8}" type="par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D6A5B-A995-40A2-957F-1F0DF3A7E0BD}" type="sibTrans" cxnId="{3012424B-D3B8-4A18-96CD-B5409D37D190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12B09-FA98-4823-A2CB-99596846D4A1}">
      <dgm:prSet custT="1"/>
      <dgm:spPr/>
      <dgm:t>
        <a:bodyPr/>
        <a:lstStyle/>
        <a:p>
          <a:r>
            <a:rPr lang="th-TH" sz="2400" b="1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gm:t>
    </dgm:pt>
    <dgm:pt modelId="{EAF11A6C-DDE7-4B18-AFE5-C78B8033E55B}" type="par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4B160-7254-4197-BBC1-747C78C037D1}" type="sibTrans" cxnId="{824605D2-6C77-41B2-A1D0-130F4A0D30E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4B133-3AE1-4582-9557-82473A1B76DF}">
      <dgm:prSet custT="1"/>
      <dgm:spPr/>
      <dgm:t>
        <a:bodyPr/>
        <a:lstStyle/>
        <a:p>
          <a:r>
            <a:rPr lang="th-TH" sz="2400" b="1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400" b="1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4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400" b="1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4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400" b="1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ที่มีฐานะเทียบเท่า</a:t>
          </a:r>
        </a:p>
      </dgm:t>
    </dgm:pt>
    <dgm:pt modelId="{6F9F27D6-9778-4711-9994-E3D5E1B14093}" type="par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3556E9-58DA-4FC8-A634-C8F4B9471B0F}" type="sibTrans" cxnId="{87FE575E-C515-4C97-A2BB-521CF5210D98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6801A-E58B-4CC4-B9BD-14FC2CC23678}">
      <dgm:prSet custT="1"/>
      <dgm:spPr/>
      <dgm:t>
        <a:bodyPr/>
        <a:lstStyle/>
        <a:p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gm:t>
    </dgm:pt>
    <dgm:pt modelId="{019ADA0B-E365-43A4-B831-7DDEFD2857FA}" type="par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2B051-C6B5-46E6-9686-87A67E2C87B9}" type="sibTrans" cxnId="{289EB839-76DB-4985-AA13-EB1E52A50307}">
      <dgm:prSet/>
      <dgm:spPr/>
      <dgm:t>
        <a:bodyPr/>
        <a:lstStyle/>
        <a:p>
          <a:endParaRPr lang="th-T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DE738C-5DF5-40CE-A1E8-79F70D375103}" type="pres">
      <dgm:prSet presAssocID="{0CECCBDB-B4CF-4324-8EDA-0C01529EDF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0B7A360-C06F-41ED-AB3C-97C34410F625}" type="pres">
      <dgm:prSet presAssocID="{A6D23262-21A0-45F8-BF50-29CABC32BE7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1CA690-F62F-4AAC-BC3B-70B34501BA30}" type="pres">
      <dgm:prSet presAssocID="{A6D23262-21A0-45F8-BF50-29CABC32BE7C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19A726A-40BC-4850-90D9-E17C9C3C8E24}" type="pres">
      <dgm:prSet presAssocID="{4EB79404-C955-4364-94A9-18016229385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3B3D05-4F47-414B-A609-7FE365F03F68}" type="pres">
      <dgm:prSet presAssocID="{4EB79404-C955-4364-94A9-18016229385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915B5C-3D6E-4976-8488-9D371CD388F1}" type="pres">
      <dgm:prSet presAssocID="{7A046041-AC83-47FC-BCC7-059C2DBB0152}" presName="parentText" presStyleLbl="node1" presStyleIdx="2" presStyleCnt="4" custLinFactNeighborX="-150" custLinFactNeighborY="396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D6E4C0-E62C-4090-828A-7D14C07A8FE1}" type="pres">
      <dgm:prSet presAssocID="{7A046041-AC83-47FC-BCC7-059C2DBB015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71CAC3-C1EF-4632-A6AA-0D3F1AE8603F}" type="pres">
      <dgm:prSet presAssocID="{A8FE74F1-AE45-45D8-94E1-EA395E25062C}" presName="parentText" presStyleLbl="node1" presStyleIdx="3" presStyleCnt="4" custScaleY="64546" custLinFactNeighborX="-978" custLinFactNeighborY="1011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1D850C-C19B-490C-AA26-62AD7B93C887}" type="pres">
      <dgm:prSet presAssocID="{A8FE74F1-AE45-45D8-94E1-EA395E25062C}" presName="childText" presStyleLbl="revTx" presStyleIdx="3" presStyleCnt="4" custScaleY="88898" custLinFactNeighborY="1647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3F32D91-3F50-4080-81AC-79E4235B2636}" srcId="{0CECCBDB-B4CF-4324-8EDA-0C01529EDF4E}" destId="{A8FE74F1-AE45-45D8-94E1-EA395E25062C}" srcOrd="3" destOrd="0" parTransId="{FA85592C-AF33-4C54-8260-42020DE485D9}" sibTransId="{9D24659D-D39A-4A7E-BDBD-843E66D753EF}"/>
    <dgm:cxn modelId="{91FD7C09-A2E1-4969-9408-AD16DD7D4260}" type="presOf" srcId="{6D36801A-E58B-4CC4-B9BD-14FC2CC23678}" destId="{E91D850C-C19B-490C-AA26-62AD7B93C887}" srcOrd="0" destOrd="0" presId="urn:microsoft.com/office/officeart/2005/8/layout/vList2"/>
    <dgm:cxn modelId="{289EB839-76DB-4985-AA13-EB1E52A50307}" srcId="{A8FE74F1-AE45-45D8-94E1-EA395E25062C}" destId="{6D36801A-E58B-4CC4-B9BD-14FC2CC23678}" srcOrd="0" destOrd="0" parTransId="{019ADA0B-E365-43A4-B831-7DDEFD2857FA}" sibTransId="{C3E2B051-C6B5-46E6-9686-87A67E2C87B9}"/>
    <dgm:cxn modelId="{1BA9CBA4-9747-4D15-BEF7-F11F2A644C7A}" type="presOf" srcId="{A6D23262-21A0-45F8-BF50-29CABC32BE7C}" destId="{C0B7A360-C06F-41ED-AB3C-97C34410F625}" srcOrd="0" destOrd="0" presId="urn:microsoft.com/office/officeart/2005/8/layout/vList2"/>
    <dgm:cxn modelId="{3C28CD62-4609-4415-9620-D0B265E04776}" srcId="{0CECCBDB-B4CF-4324-8EDA-0C01529EDF4E}" destId="{4EB79404-C955-4364-94A9-180162293857}" srcOrd="1" destOrd="0" parTransId="{C24F2B4A-6903-4E19-95DE-D263DE260095}" sibTransId="{889A672D-F3AF-4E72-BB89-B992E6FA0F14}"/>
    <dgm:cxn modelId="{F077DB08-1C57-4846-917A-0E7AF903316F}" srcId="{0CECCBDB-B4CF-4324-8EDA-0C01529EDF4E}" destId="{A6D23262-21A0-45F8-BF50-29CABC32BE7C}" srcOrd="0" destOrd="0" parTransId="{B8EF7C8E-8215-4AD2-BA5F-536C4F90115B}" sibTransId="{0A661DFD-1860-4C0F-8CF8-6D34851918B1}"/>
    <dgm:cxn modelId="{DF7A18F9-056D-44B2-8D37-26E48BCE0F88}" type="presOf" srcId="{A8FE74F1-AE45-45D8-94E1-EA395E25062C}" destId="{0F71CAC3-C1EF-4632-A6AA-0D3F1AE8603F}" srcOrd="0" destOrd="0" presId="urn:microsoft.com/office/officeart/2005/8/layout/vList2"/>
    <dgm:cxn modelId="{293F03D2-91AB-4C9F-99DF-F32D5FEB6265}" type="presOf" srcId="{8F64B133-3AE1-4582-9557-82473A1B76DF}" destId="{9DD6E4C0-E62C-4090-828A-7D14C07A8FE1}" srcOrd="0" destOrd="0" presId="urn:microsoft.com/office/officeart/2005/8/layout/vList2"/>
    <dgm:cxn modelId="{3012424B-D3B8-4A18-96CD-B5409D37D190}" srcId="{A6D23262-21A0-45F8-BF50-29CABC32BE7C}" destId="{CF3C2D64-D2F0-499B-8BFA-3323ECD962B0}" srcOrd="0" destOrd="0" parTransId="{C420253E-7E7F-41E6-8912-E694F1728DD8}" sibTransId="{3A9D6A5B-A995-40A2-957F-1F0DF3A7E0BD}"/>
    <dgm:cxn modelId="{0B799617-98BC-45E8-AECD-7BD1D62B9A21}" type="presOf" srcId="{0CECCBDB-B4CF-4324-8EDA-0C01529EDF4E}" destId="{FDDE738C-5DF5-40CE-A1E8-79F70D375103}" srcOrd="0" destOrd="0" presId="urn:microsoft.com/office/officeart/2005/8/layout/vList2"/>
    <dgm:cxn modelId="{614E6ABE-E38F-45F3-A87C-54B96BBDBA81}" srcId="{0CECCBDB-B4CF-4324-8EDA-0C01529EDF4E}" destId="{7A046041-AC83-47FC-BCC7-059C2DBB0152}" srcOrd="2" destOrd="0" parTransId="{61A7778C-0F27-432E-9CE6-9713339D6D15}" sibTransId="{AE1F8AAD-8CCD-4FD7-B23D-1D3E7BD29A37}"/>
    <dgm:cxn modelId="{87FE575E-C515-4C97-A2BB-521CF5210D98}" srcId="{7A046041-AC83-47FC-BCC7-059C2DBB0152}" destId="{8F64B133-3AE1-4582-9557-82473A1B76DF}" srcOrd="0" destOrd="0" parTransId="{6F9F27D6-9778-4711-9994-E3D5E1B14093}" sibTransId="{AB3556E9-58DA-4FC8-A634-C8F4B9471B0F}"/>
    <dgm:cxn modelId="{0F721145-18DF-4ED3-88E1-9A0E928CE43B}" type="presOf" srcId="{41C12B09-FA98-4823-A2CB-99596846D4A1}" destId="{2D3B3D05-4F47-414B-A609-7FE365F03F68}" srcOrd="0" destOrd="0" presId="urn:microsoft.com/office/officeart/2005/8/layout/vList2"/>
    <dgm:cxn modelId="{824605D2-6C77-41B2-A1D0-130F4A0D30E7}" srcId="{4EB79404-C955-4364-94A9-180162293857}" destId="{41C12B09-FA98-4823-A2CB-99596846D4A1}" srcOrd="0" destOrd="0" parTransId="{EAF11A6C-DDE7-4B18-AFE5-C78B8033E55B}" sibTransId="{5794B160-7254-4197-BBC1-747C78C037D1}"/>
    <dgm:cxn modelId="{728D2378-20CC-4719-B55C-3DDD4E492193}" type="presOf" srcId="{7A046041-AC83-47FC-BCC7-059C2DBB0152}" destId="{02915B5C-3D6E-4976-8488-9D371CD388F1}" srcOrd="0" destOrd="0" presId="urn:microsoft.com/office/officeart/2005/8/layout/vList2"/>
    <dgm:cxn modelId="{E53B23F9-9C3A-4E70-8FE3-7782DC21C2CA}" type="presOf" srcId="{CF3C2D64-D2F0-499B-8BFA-3323ECD962B0}" destId="{8C1CA690-F62F-4AAC-BC3B-70B34501BA30}" srcOrd="0" destOrd="0" presId="urn:microsoft.com/office/officeart/2005/8/layout/vList2"/>
    <dgm:cxn modelId="{D0351E07-2D0E-4A26-8A0A-6AC58B486E4D}" type="presOf" srcId="{4EB79404-C955-4364-94A9-180162293857}" destId="{719A726A-40BC-4850-90D9-E17C9C3C8E24}" srcOrd="0" destOrd="0" presId="urn:microsoft.com/office/officeart/2005/8/layout/vList2"/>
    <dgm:cxn modelId="{F0E131D4-BC43-4873-81F6-3DF0D6EE30E3}" type="presParOf" srcId="{FDDE738C-5DF5-40CE-A1E8-79F70D375103}" destId="{C0B7A360-C06F-41ED-AB3C-97C34410F625}" srcOrd="0" destOrd="0" presId="urn:microsoft.com/office/officeart/2005/8/layout/vList2"/>
    <dgm:cxn modelId="{B29FFBB6-27BA-4CBD-826C-0C92CB7E5F44}" type="presParOf" srcId="{FDDE738C-5DF5-40CE-A1E8-79F70D375103}" destId="{8C1CA690-F62F-4AAC-BC3B-70B34501BA30}" srcOrd="1" destOrd="0" presId="urn:microsoft.com/office/officeart/2005/8/layout/vList2"/>
    <dgm:cxn modelId="{2394B4F6-15FE-4FCA-8C88-BFB733D78621}" type="presParOf" srcId="{FDDE738C-5DF5-40CE-A1E8-79F70D375103}" destId="{719A726A-40BC-4850-90D9-E17C9C3C8E24}" srcOrd="2" destOrd="0" presId="urn:microsoft.com/office/officeart/2005/8/layout/vList2"/>
    <dgm:cxn modelId="{7B49B958-3327-4760-A857-75D6439CB3E8}" type="presParOf" srcId="{FDDE738C-5DF5-40CE-A1E8-79F70D375103}" destId="{2D3B3D05-4F47-414B-A609-7FE365F03F68}" srcOrd="3" destOrd="0" presId="urn:microsoft.com/office/officeart/2005/8/layout/vList2"/>
    <dgm:cxn modelId="{94A748AA-9EF4-4EEA-87F5-3995A2F1115F}" type="presParOf" srcId="{FDDE738C-5DF5-40CE-A1E8-79F70D375103}" destId="{02915B5C-3D6E-4976-8488-9D371CD388F1}" srcOrd="4" destOrd="0" presId="urn:microsoft.com/office/officeart/2005/8/layout/vList2"/>
    <dgm:cxn modelId="{D026A57A-8FC1-426B-9868-F3274E44863B}" type="presParOf" srcId="{FDDE738C-5DF5-40CE-A1E8-79F70D375103}" destId="{9DD6E4C0-E62C-4090-828A-7D14C07A8FE1}" srcOrd="5" destOrd="0" presId="urn:microsoft.com/office/officeart/2005/8/layout/vList2"/>
    <dgm:cxn modelId="{146DE58E-30C8-41B8-8134-DC386080C590}" type="presParOf" srcId="{FDDE738C-5DF5-40CE-A1E8-79F70D375103}" destId="{0F71CAC3-C1EF-4632-A6AA-0D3F1AE8603F}" srcOrd="6" destOrd="0" presId="urn:microsoft.com/office/officeart/2005/8/layout/vList2"/>
    <dgm:cxn modelId="{9C94C988-5A74-473F-89A8-C97A8F1729BE}" type="presParOf" srcId="{FDDE738C-5DF5-40CE-A1E8-79F70D375103}" destId="{E91D850C-C19B-490C-AA26-62AD7B93C88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1FEFA4-1189-4B4E-B906-11C24CB23B14}" type="doc">
      <dgm:prSet loTypeId="urn:microsoft.com/office/officeart/2005/8/layout/default#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5C14C37C-F66A-4732-8B48-638D1104B18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i="0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โดยวิธีประกาศ       เชิญชวนทั่วไป</a:t>
          </a:r>
        </a:p>
      </dgm:t>
    </dgm:pt>
    <dgm:pt modelId="{685CEF95-0847-4F11-9D11-636CAD5AA94A}" type="parTrans" cxnId="{FFBBF0DC-11B1-433A-8A69-77CC9322F161}">
      <dgm:prSet/>
      <dgm:spPr/>
      <dgm:t>
        <a:bodyPr/>
        <a:lstStyle/>
        <a:p>
          <a:endParaRPr lang="th-TH" b="1"/>
        </a:p>
      </dgm:t>
    </dgm:pt>
    <dgm:pt modelId="{3DCF6162-7303-450E-A5EA-3A413DF11F07}" type="sibTrans" cxnId="{FFBBF0DC-11B1-433A-8A69-77CC9322F161}">
      <dgm:prSet/>
      <dgm:spPr/>
      <dgm:t>
        <a:bodyPr/>
        <a:lstStyle/>
        <a:p>
          <a:endParaRPr lang="th-TH" b="1"/>
        </a:p>
      </dgm:t>
    </dgm:pt>
    <dgm:pt modelId="{D62FD7E1-7854-44AE-B790-7ADA9E104D5F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โดยวิธีคัดเลือก</a:t>
          </a:r>
        </a:p>
      </dgm:t>
    </dgm:pt>
    <dgm:pt modelId="{86FB0AFA-446C-4294-9992-F69E01CA9F63}" type="parTrans" cxnId="{CE0F1ED4-DDE9-408B-9121-FDDCA4B79BEB}">
      <dgm:prSet/>
      <dgm:spPr/>
      <dgm:t>
        <a:bodyPr/>
        <a:lstStyle/>
        <a:p>
          <a:endParaRPr lang="th-TH" b="1"/>
        </a:p>
      </dgm:t>
    </dgm:pt>
    <dgm:pt modelId="{B0722ECA-971C-4FED-8FAD-35D2DA6AF0D6}" type="sibTrans" cxnId="{CE0F1ED4-DDE9-408B-9121-FDDCA4B79BEB}">
      <dgm:prSet/>
      <dgm:spPr/>
      <dgm:t>
        <a:bodyPr/>
        <a:lstStyle/>
        <a:p>
          <a:endParaRPr lang="th-TH" b="1"/>
        </a:p>
      </dgm:t>
    </dgm:pt>
    <dgm:pt modelId="{A74AA347-2629-4E9F-82D3-95E003203BDC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โดยวิธีเฉพาะเจาะจง</a:t>
          </a:r>
        </a:p>
      </dgm:t>
    </dgm:pt>
    <dgm:pt modelId="{DFDE3C46-0478-483E-830A-5DCBAD042777}" type="parTrans" cxnId="{B99C4B42-7B26-40F1-951E-A53D1496F54E}">
      <dgm:prSet/>
      <dgm:spPr/>
      <dgm:t>
        <a:bodyPr/>
        <a:lstStyle/>
        <a:p>
          <a:endParaRPr lang="th-TH" b="1"/>
        </a:p>
      </dgm:t>
    </dgm:pt>
    <dgm:pt modelId="{252C761F-7136-4772-8C8E-E22DBF93327B}" type="sibTrans" cxnId="{B99C4B42-7B26-40F1-951E-A53D1496F54E}">
      <dgm:prSet/>
      <dgm:spPr/>
      <dgm:t>
        <a:bodyPr/>
        <a:lstStyle/>
        <a:p>
          <a:endParaRPr lang="th-TH" b="1"/>
        </a:p>
      </dgm:t>
    </dgm:pt>
    <dgm:pt modelId="{29141284-BEDF-481A-B228-91EDCF3951CE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จ้างออกแบบงานก่อสร้าง        </a:t>
          </a:r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โดยวิธีประกวดแบบ </a:t>
          </a:r>
        </a:p>
      </dgm:t>
    </dgm:pt>
    <dgm:pt modelId="{588FD04A-ACDD-422C-88F7-11A9764172AC}" type="parTrans" cxnId="{82DFEE41-3272-4258-B9F3-F8A9AB2263CD}">
      <dgm:prSet/>
      <dgm:spPr/>
      <dgm:t>
        <a:bodyPr/>
        <a:lstStyle/>
        <a:p>
          <a:endParaRPr lang="th-TH" b="1"/>
        </a:p>
      </dgm:t>
    </dgm:pt>
    <dgm:pt modelId="{3B433873-649C-4D61-B7E0-70C4F6B602F4}" type="sibTrans" cxnId="{82DFEE41-3272-4258-B9F3-F8A9AB2263CD}">
      <dgm:prSet/>
      <dgm:spPr/>
      <dgm:t>
        <a:bodyPr/>
        <a:lstStyle/>
        <a:p>
          <a:endParaRPr lang="th-TH" b="1"/>
        </a:p>
      </dgm:t>
    </dgm:pt>
    <dgm:pt modelId="{9E911DB6-61B8-44BA-9842-AAB1B18254D8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400" b="1" u="sng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</a:t>
          </a:r>
          <a:r>
            <a:rPr lang="th-TH" sz="2400" b="1" dirty="0">
              <a:latin typeface="Angsana New" panose="02020603050405020304" pitchFamily="18" charset="-34"/>
              <a:cs typeface="Angsana New" panose="02020603050405020304" pitchFamily="18" charset="-34"/>
            </a:rPr>
            <a:t>ในงานจ้างออกแบบหรือควบคุมงานก่อสร้าง</a:t>
          </a:r>
        </a:p>
      </dgm:t>
    </dgm:pt>
    <dgm:pt modelId="{B5B2C9CC-745B-4F38-8210-A647EBC8DB57}" type="parTrans" cxnId="{6C2885BC-0701-4FA3-BB00-1238FCF61315}">
      <dgm:prSet/>
      <dgm:spPr/>
      <dgm:t>
        <a:bodyPr/>
        <a:lstStyle/>
        <a:p>
          <a:endParaRPr lang="th-TH" b="1"/>
        </a:p>
      </dgm:t>
    </dgm:pt>
    <dgm:pt modelId="{55F198D2-6BEC-425E-A86A-1FE9A280EC27}" type="sibTrans" cxnId="{6C2885BC-0701-4FA3-BB00-1238FCF61315}">
      <dgm:prSet/>
      <dgm:spPr/>
      <dgm:t>
        <a:bodyPr/>
        <a:lstStyle/>
        <a:p>
          <a:endParaRPr lang="th-TH" b="1"/>
        </a:p>
      </dgm:t>
    </dgm:pt>
    <dgm:pt modelId="{57233C09-77F4-4C05-9537-21EBD6568580}" type="pres">
      <dgm:prSet presAssocID="{6F1FEFA4-1189-4B4E-B906-11C24CB23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E68F135-902F-4B07-8B01-5FD7BCA4D4D0}" type="pres">
      <dgm:prSet presAssocID="{5C14C37C-F66A-4732-8B48-638D1104B1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13B8CA-D005-4C50-8688-94F94D10440E}" type="pres">
      <dgm:prSet presAssocID="{3DCF6162-7303-450E-A5EA-3A413DF11F07}" presName="sibTrans" presStyleCnt="0"/>
      <dgm:spPr/>
    </dgm:pt>
    <dgm:pt modelId="{FB012DA0-B7B3-4489-BE83-9AB9F7F0D451}" type="pres">
      <dgm:prSet presAssocID="{D62FD7E1-7854-44AE-B790-7ADA9E104D5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96B539F-4837-4C8F-BF97-DD7FA1051E3F}" type="pres">
      <dgm:prSet presAssocID="{B0722ECA-971C-4FED-8FAD-35D2DA6AF0D6}" presName="sibTrans" presStyleCnt="0"/>
      <dgm:spPr/>
    </dgm:pt>
    <dgm:pt modelId="{85C8431A-D676-4441-927C-794E3D161A88}" type="pres">
      <dgm:prSet presAssocID="{A74AA347-2629-4E9F-82D3-95E003203BD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2759250-D944-4CAE-BE07-B13936C3E823}" type="pres">
      <dgm:prSet presAssocID="{252C761F-7136-4772-8C8E-E22DBF93327B}" presName="sibTrans" presStyleCnt="0"/>
      <dgm:spPr/>
    </dgm:pt>
    <dgm:pt modelId="{54B32975-779A-42AD-8086-2CBE96FC730E}" type="pres">
      <dgm:prSet presAssocID="{29141284-BEDF-481A-B228-91EDCF3951C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1CC99A3-20D1-4881-B0DA-8609DF712E95}" type="pres">
      <dgm:prSet presAssocID="{3B433873-649C-4D61-B7E0-70C4F6B602F4}" presName="sibTrans" presStyleCnt="0"/>
      <dgm:spPr/>
    </dgm:pt>
    <dgm:pt modelId="{BE7FEAD9-F03D-4E67-84DC-ADD655F55735}" type="pres">
      <dgm:prSet presAssocID="{9E911DB6-61B8-44BA-9842-AAB1B18254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970C0A2-EBAB-4E59-A5BB-9CF1079BA352}" type="presOf" srcId="{6F1FEFA4-1189-4B4E-B906-11C24CB23B14}" destId="{57233C09-77F4-4C05-9537-21EBD6568580}" srcOrd="0" destOrd="0" presId="urn:microsoft.com/office/officeart/2005/8/layout/default#1"/>
    <dgm:cxn modelId="{53B7F41D-7F05-4AC4-9299-A19EBAA05C92}" type="presOf" srcId="{D62FD7E1-7854-44AE-B790-7ADA9E104D5F}" destId="{FB012DA0-B7B3-4489-BE83-9AB9F7F0D451}" srcOrd="0" destOrd="0" presId="urn:microsoft.com/office/officeart/2005/8/layout/default#1"/>
    <dgm:cxn modelId="{EF5B5349-2C56-4E7A-AF85-6F2A6E26E84B}" type="presOf" srcId="{29141284-BEDF-481A-B228-91EDCF3951CE}" destId="{54B32975-779A-42AD-8086-2CBE96FC730E}" srcOrd="0" destOrd="0" presId="urn:microsoft.com/office/officeart/2005/8/layout/default#1"/>
    <dgm:cxn modelId="{342A57DA-8169-4A16-9FBA-447A87F4CC12}" type="presOf" srcId="{A74AA347-2629-4E9F-82D3-95E003203BDC}" destId="{85C8431A-D676-4441-927C-794E3D161A88}" srcOrd="0" destOrd="0" presId="urn:microsoft.com/office/officeart/2005/8/layout/default#1"/>
    <dgm:cxn modelId="{FFBBF0DC-11B1-433A-8A69-77CC9322F161}" srcId="{6F1FEFA4-1189-4B4E-B906-11C24CB23B14}" destId="{5C14C37C-F66A-4732-8B48-638D1104B18E}" srcOrd="0" destOrd="0" parTransId="{685CEF95-0847-4F11-9D11-636CAD5AA94A}" sibTransId="{3DCF6162-7303-450E-A5EA-3A413DF11F07}"/>
    <dgm:cxn modelId="{82DFEE41-3272-4258-B9F3-F8A9AB2263CD}" srcId="{6F1FEFA4-1189-4B4E-B906-11C24CB23B14}" destId="{29141284-BEDF-481A-B228-91EDCF3951CE}" srcOrd="3" destOrd="0" parTransId="{588FD04A-ACDD-422C-88F7-11A9764172AC}" sibTransId="{3B433873-649C-4D61-B7E0-70C4F6B602F4}"/>
    <dgm:cxn modelId="{CE0F1ED4-DDE9-408B-9121-FDDCA4B79BEB}" srcId="{6F1FEFA4-1189-4B4E-B906-11C24CB23B14}" destId="{D62FD7E1-7854-44AE-B790-7ADA9E104D5F}" srcOrd="1" destOrd="0" parTransId="{86FB0AFA-446C-4294-9992-F69E01CA9F63}" sibTransId="{B0722ECA-971C-4FED-8FAD-35D2DA6AF0D6}"/>
    <dgm:cxn modelId="{DE6F137A-51F9-4938-A215-C1E16CBA409E}" type="presOf" srcId="{9E911DB6-61B8-44BA-9842-AAB1B18254D8}" destId="{BE7FEAD9-F03D-4E67-84DC-ADD655F55735}" srcOrd="0" destOrd="0" presId="urn:microsoft.com/office/officeart/2005/8/layout/default#1"/>
    <dgm:cxn modelId="{88BB4083-800A-4DCC-A536-624153DA57AF}" type="presOf" srcId="{5C14C37C-F66A-4732-8B48-638D1104B18E}" destId="{AE68F135-902F-4B07-8B01-5FD7BCA4D4D0}" srcOrd="0" destOrd="0" presId="urn:microsoft.com/office/officeart/2005/8/layout/default#1"/>
    <dgm:cxn modelId="{B99C4B42-7B26-40F1-951E-A53D1496F54E}" srcId="{6F1FEFA4-1189-4B4E-B906-11C24CB23B14}" destId="{A74AA347-2629-4E9F-82D3-95E003203BDC}" srcOrd="2" destOrd="0" parTransId="{DFDE3C46-0478-483E-830A-5DCBAD042777}" sibTransId="{252C761F-7136-4772-8C8E-E22DBF93327B}"/>
    <dgm:cxn modelId="{6C2885BC-0701-4FA3-BB00-1238FCF61315}" srcId="{6F1FEFA4-1189-4B4E-B906-11C24CB23B14}" destId="{9E911DB6-61B8-44BA-9842-AAB1B18254D8}" srcOrd="4" destOrd="0" parTransId="{B5B2C9CC-745B-4F38-8210-A647EBC8DB57}" sibTransId="{55F198D2-6BEC-425E-A86A-1FE9A280EC27}"/>
    <dgm:cxn modelId="{DEC257DD-C2A4-47A9-A44B-61130CDB1750}" type="presParOf" srcId="{57233C09-77F4-4C05-9537-21EBD6568580}" destId="{AE68F135-902F-4B07-8B01-5FD7BCA4D4D0}" srcOrd="0" destOrd="0" presId="urn:microsoft.com/office/officeart/2005/8/layout/default#1"/>
    <dgm:cxn modelId="{92F6F613-CFEC-4282-A599-7C5DA7DB8884}" type="presParOf" srcId="{57233C09-77F4-4C05-9537-21EBD6568580}" destId="{6213B8CA-D005-4C50-8688-94F94D10440E}" srcOrd="1" destOrd="0" presId="urn:microsoft.com/office/officeart/2005/8/layout/default#1"/>
    <dgm:cxn modelId="{20D62409-DCE3-4281-BFEF-E950AD89B4E3}" type="presParOf" srcId="{57233C09-77F4-4C05-9537-21EBD6568580}" destId="{FB012DA0-B7B3-4489-BE83-9AB9F7F0D451}" srcOrd="2" destOrd="0" presId="urn:microsoft.com/office/officeart/2005/8/layout/default#1"/>
    <dgm:cxn modelId="{3A9BBE92-E3B3-40F6-82CD-0C98DB013804}" type="presParOf" srcId="{57233C09-77F4-4C05-9537-21EBD6568580}" destId="{796B539F-4837-4C8F-BF97-DD7FA1051E3F}" srcOrd="3" destOrd="0" presId="urn:microsoft.com/office/officeart/2005/8/layout/default#1"/>
    <dgm:cxn modelId="{094F4368-A0EE-470E-8229-3F1AD9B773E7}" type="presParOf" srcId="{57233C09-77F4-4C05-9537-21EBD6568580}" destId="{85C8431A-D676-4441-927C-794E3D161A88}" srcOrd="4" destOrd="0" presId="urn:microsoft.com/office/officeart/2005/8/layout/default#1"/>
    <dgm:cxn modelId="{04BFB6D0-314B-4C13-990A-9F221A5029C1}" type="presParOf" srcId="{57233C09-77F4-4C05-9537-21EBD6568580}" destId="{A2759250-D944-4CAE-BE07-B13936C3E823}" srcOrd="5" destOrd="0" presId="urn:microsoft.com/office/officeart/2005/8/layout/default#1"/>
    <dgm:cxn modelId="{625E368C-9BB7-4910-BBED-E13A09450301}" type="presParOf" srcId="{57233C09-77F4-4C05-9537-21EBD6568580}" destId="{54B32975-779A-42AD-8086-2CBE96FC730E}" srcOrd="6" destOrd="0" presId="urn:microsoft.com/office/officeart/2005/8/layout/default#1"/>
    <dgm:cxn modelId="{91E05175-9E0A-4075-B20D-D9EA36F4AB56}" type="presParOf" srcId="{57233C09-77F4-4C05-9537-21EBD6568580}" destId="{C1CC99A3-20D1-4881-B0DA-8609DF712E95}" srcOrd="7" destOrd="0" presId="urn:microsoft.com/office/officeart/2005/8/layout/default#1"/>
    <dgm:cxn modelId="{D8311F84-A26C-4C09-8D6B-336D5C1888DF}" type="presParOf" srcId="{57233C09-77F4-4C05-9537-21EBD6568580}" destId="{BE7FEAD9-F03D-4E67-84DC-ADD655F55735}" srcOrd="8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D9B1A0-62B3-4966-9D74-1E8E46DD0F7D}" type="doc">
      <dgm:prSet loTypeId="urn:microsoft.com/office/officeart/2005/8/layout/list1" loCatId="list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B26C477-2CA3-495B-8547-464A0B495197}">
      <dgm:prSet phldrT="[ข้อความ]" custT="1"/>
      <dgm:spPr/>
      <dgm:t>
        <a:bodyPr/>
        <a:lstStyle/>
        <a:p>
          <a:r>
            <a:rPr lang="th-TH" sz="2800" b="1" dirty="0"/>
            <a:t>ให้หน่วยงานของรัฐทำสัญญาตามแบบที่คณะกรรมการนโยบายกำหนด</a:t>
          </a:r>
        </a:p>
      </dgm:t>
    </dgm:pt>
    <dgm:pt modelId="{7D87D482-F286-4978-8FF2-C0AAC090A2AC}" type="parTrans" cxnId="{5213567E-FAD0-44F9-9D05-6C943EB3E543}">
      <dgm:prSet/>
      <dgm:spPr/>
      <dgm:t>
        <a:bodyPr/>
        <a:lstStyle/>
        <a:p>
          <a:endParaRPr lang="th-TH" sz="2800"/>
        </a:p>
      </dgm:t>
    </dgm:pt>
    <dgm:pt modelId="{0006712F-B607-4285-AF62-CC5B9A465EB2}" type="sibTrans" cxnId="{5213567E-FAD0-44F9-9D05-6C943EB3E543}">
      <dgm:prSet/>
      <dgm:spPr/>
      <dgm:t>
        <a:bodyPr/>
        <a:lstStyle/>
        <a:p>
          <a:endParaRPr lang="th-TH" sz="2800"/>
        </a:p>
      </dgm:t>
    </dgm:pt>
    <dgm:pt modelId="{7E279F5C-B750-453B-AEA6-561471827F19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gm:t>
    </dgm:pt>
    <dgm:pt modelId="{DF4AF24B-407A-4580-AB47-C53F10CE30AF}" type="parTrans" cxnId="{37BE9D43-428A-4C99-9B55-75C106B56D3D}">
      <dgm:prSet/>
      <dgm:spPr/>
      <dgm:t>
        <a:bodyPr/>
        <a:lstStyle/>
        <a:p>
          <a:endParaRPr lang="th-TH" sz="2800"/>
        </a:p>
      </dgm:t>
    </dgm:pt>
    <dgm:pt modelId="{BC9F129F-AB45-4762-A2FF-DBB95EB2DED2}" type="sibTrans" cxnId="{37BE9D43-428A-4C99-9B55-75C106B56D3D}">
      <dgm:prSet/>
      <dgm:spPr/>
      <dgm:t>
        <a:bodyPr/>
        <a:lstStyle/>
        <a:p>
          <a:endParaRPr lang="th-TH" sz="2800"/>
        </a:p>
      </dgm:t>
    </dgm:pt>
    <dgm:pt modelId="{47D66D20-8A1C-4F4E-B0BE-BFB74DA994D5}">
      <dgm:prSet custT="1"/>
      <dgm:spPr/>
      <dgm:t>
        <a:bodyPr/>
        <a:lstStyle/>
        <a:p>
          <a:r>
            <a:rPr lang="th-TH" sz="2800" b="1" dirty="0"/>
            <a:t>การลงนามในสัญญา เป็นอำนาจของหัวหน้าหน่วยงานของรัฐ</a:t>
          </a:r>
        </a:p>
      </dgm:t>
    </dgm:pt>
    <dgm:pt modelId="{5FB61BE3-76EE-41B0-8207-FD380C65EA3C}" type="parTrans" cxnId="{7A1C6060-8005-4FD9-A955-06868A7D1400}">
      <dgm:prSet/>
      <dgm:spPr/>
      <dgm:t>
        <a:bodyPr/>
        <a:lstStyle/>
        <a:p>
          <a:endParaRPr lang="th-TH" sz="2800"/>
        </a:p>
      </dgm:t>
    </dgm:pt>
    <dgm:pt modelId="{111373A8-AA32-416B-B6F0-07B5B7DF0D20}" type="sibTrans" cxnId="{7A1C6060-8005-4FD9-A955-06868A7D1400}">
      <dgm:prSet/>
      <dgm:spPr/>
      <dgm:t>
        <a:bodyPr/>
        <a:lstStyle/>
        <a:p>
          <a:endParaRPr lang="th-TH" sz="2800"/>
        </a:p>
      </dgm:t>
    </dgm:pt>
    <dgm:pt modelId="{A799AC47-EB9D-467A-9326-290ADB4A8A60}">
      <dgm:prSet custT="1"/>
      <dgm:spPr/>
      <dgm:t>
        <a:bodyPr/>
        <a:lstStyle/>
        <a:p>
          <a:r>
            <a:rPr lang="th-TH" sz="2800" b="1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gm:t>
    </dgm:pt>
    <dgm:pt modelId="{E8ADAB07-87B7-4F7A-9643-74DEEC272A91}" type="parTrans" cxnId="{A1CFA1F4-15E1-4724-875D-A71EB44B5B6C}">
      <dgm:prSet/>
      <dgm:spPr/>
      <dgm:t>
        <a:bodyPr/>
        <a:lstStyle/>
        <a:p>
          <a:endParaRPr lang="th-TH" sz="2800"/>
        </a:p>
      </dgm:t>
    </dgm:pt>
    <dgm:pt modelId="{45FB46C9-267C-4424-9AC1-73746804BA34}" type="sibTrans" cxnId="{A1CFA1F4-15E1-4724-875D-A71EB44B5B6C}">
      <dgm:prSet/>
      <dgm:spPr/>
      <dgm:t>
        <a:bodyPr/>
        <a:lstStyle/>
        <a:p>
          <a:endParaRPr lang="th-TH" sz="2800"/>
        </a:p>
      </dgm:t>
    </dgm:pt>
    <dgm:pt modelId="{30DE9441-1CF8-456F-86C0-CCFD91D057E3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gm:t>
    </dgm:pt>
    <dgm:pt modelId="{D970046A-36D9-44E5-8834-49D167C35010}" type="sibTrans" cxnId="{F115932B-F63D-428D-AE30-13C7CD5B6153}">
      <dgm:prSet/>
      <dgm:spPr/>
      <dgm:t>
        <a:bodyPr/>
        <a:lstStyle/>
        <a:p>
          <a:endParaRPr lang="th-TH"/>
        </a:p>
      </dgm:t>
    </dgm:pt>
    <dgm:pt modelId="{1772A76A-8AF2-4ED7-86D2-CEB350682E25}" type="parTrans" cxnId="{F115932B-F63D-428D-AE30-13C7CD5B6153}">
      <dgm:prSet/>
      <dgm:spPr/>
      <dgm:t>
        <a:bodyPr/>
        <a:lstStyle/>
        <a:p>
          <a:endParaRPr lang="th-TH"/>
        </a:p>
      </dgm:t>
    </dgm:pt>
    <dgm:pt modelId="{23D98CA4-50A5-4BE3-8E59-097D7F1D7B74}">
      <dgm:prSet custT="1"/>
      <dgm:spPr/>
      <dgm:t>
        <a:bodyPr/>
        <a:lstStyle/>
        <a:p>
          <a:r>
            <a:rPr lang="th-TH" sz="2600" b="1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dirty="0">
              <a:solidFill>
                <a:srgbClr val="1504F6"/>
              </a:solidFill>
            </a:rPr>
          </a:br>
          <a:r>
            <a:rPr lang="th-TH" sz="2600" b="1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</dgm:t>
    </dgm:pt>
    <dgm:pt modelId="{14E7ADA6-CC81-4352-A534-D37482135FC7}" type="parTrans" cxnId="{CC9F3381-4240-41A6-87A9-B3487E5AB620}">
      <dgm:prSet/>
      <dgm:spPr/>
      <dgm:t>
        <a:bodyPr/>
        <a:lstStyle/>
        <a:p>
          <a:endParaRPr lang="th-TH"/>
        </a:p>
      </dgm:t>
    </dgm:pt>
    <dgm:pt modelId="{1001EAAB-0188-420C-8C65-5B518DC2DED5}" type="sibTrans" cxnId="{CC9F3381-4240-41A6-87A9-B3487E5AB620}">
      <dgm:prSet/>
      <dgm:spPr/>
      <dgm:t>
        <a:bodyPr/>
        <a:lstStyle/>
        <a:p>
          <a:endParaRPr lang="th-TH"/>
        </a:p>
      </dgm:t>
    </dgm:pt>
    <dgm:pt modelId="{2CFC6C4E-C340-4110-A37B-326AF76E0DD6}">
      <dgm:prSet custT="1"/>
      <dgm:spPr/>
      <dgm:t>
        <a:bodyPr/>
        <a:lstStyle/>
        <a:p>
          <a:endParaRPr lang="th-TH" sz="2600" b="1" dirty="0">
            <a:solidFill>
              <a:srgbClr val="1504F6"/>
            </a:solidFill>
          </a:endParaRPr>
        </a:p>
      </dgm:t>
    </dgm:pt>
    <dgm:pt modelId="{DF933970-7974-4105-87D9-15DF2003E1C1}" type="parTrans" cxnId="{F7D0EC61-7476-41A0-85B0-BA37FF215032}">
      <dgm:prSet/>
      <dgm:spPr/>
      <dgm:t>
        <a:bodyPr/>
        <a:lstStyle/>
        <a:p>
          <a:endParaRPr lang="th-TH"/>
        </a:p>
      </dgm:t>
    </dgm:pt>
    <dgm:pt modelId="{E6865BC6-5F10-4F7E-B060-29E0F4663A70}" type="sibTrans" cxnId="{F7D0EC61-7476-41A0-85B0-BA37FF215032}">
      <dgm:prSet/>
      <dgm:spPr/>
      <dgm:t>
        <a:bodyPr/>
        <a:lstStyle/>
        <a:p>
          <a:endParaRPr lang="th-TH"/>
        </a:p>
      </dgm:t>
    </dgm:pt>
    <dgm:pt modelId="{E32D28B7-96DA-493F-B16A-3686799CD19F}" type="pres">
      <dgm:prSet presAssocID="{86D9B1A0-62B3-4966-9D74-1E8E46DD0F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46B6249-CD83-4C56-B7F6-7016A202E537}" type="pres">
      <dgm:prSet presAssocID="{AB26C477-2CA3-495B-8547-464A0B495197}" presName="parentLin" presStyleCnt="0"/>
      <dgm:spPr/>
    </dgm:pt>
    <dgm:pt modelId="{8E38B7B0-60A9-4063-A463-6B5DAAE03C09}" type="pres">
      <dgm:prSet presAssocID="{AB26C477-2CA3-495B-8547-464A0B495197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42E4119E-4D59-4C8B-B889-5F9635B4521D}" type="pres">
      <dgm:prSet presAssocID="{AB26C477-2CA3-495B-8547-464A0B495197}" presName="parentText" presStyleLbl="node1" presStyleIdx="0" presStyleCnt="3" custScaleX="142857" custScaleY="227197" custLinFactNeighborX="-100000" custLinFactNeighborY="1078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CB7980-3567-4FDD-872D-DBAE7EAADB47}" type="pres">
      <dgm:prSet presAssocID="{AB26C477-2CA3-495B-8547-464A0B495197}" presName="negativeSpace" presStyleCnt="0"/>
      <dgm:spPr/>
    </dgm:pt>
    <dgm:pt modelId="{D0C18442-6CE2-4DC1-B170-C811A72B0E3E}" type="pres">
      <dgm:prSet presAssocID="{AB26C477-2CA3-495B-8547-464A0B495197}" presName="childText" presStyleLbl="conFgAcc1" presStyleIdx="0" presStyleCnt="3" custScaleY="85177" custLinFactNeighborY="-810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12BF23B-4073-476E-9320-109224370605}" type="pres">
      <dgm:prSet presAssocID="{0006712F-B607-4285-AF62-CC5B9A465EB2}" presName="spaceBetweenRectangles" presStyleCnt="0"/>
      <dgm:spPr/>
    </dgm:pt>
    <dgm:pt modelId="{5986E98F-CCCF-461B-A26F-F55669ECC598}" type="pres">
      <dgm:prSet presAssocID="{47D66D20-8A1C-4F4E-B0BE-BFB74DA994D5}" presName="parentLin" presStyleCnt="0"/>
      <dgm:spPr/>
    </dgm:pt>
    <dgm:pt modelId="{C06A9EA9-72E2-41BD-8D7C-BB29141983B4}" type="pres">
      <dgm:prSet presAssocID="{47D66D20-8A1C-4F4E-B0BE-BFB74DA994D5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12CD87C2-045F-4B34-9435-ABC7D038467D}" type="pres">
      <dgm:prSet presAssocID="{47D66D20-8A1C-4F4E-B0BE-BFB74DA994D5}" presName="parentText" presStyleLbl="node1" presStyleIdx="1" presStyleCnt="3" custScaleX="114928" custScaleY="282437" custLinFactNeighborX="-95225" custLinFactNeighborY="-31618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0E78E5-CD8B-442B-B4BC-1125F16F3054}" type="pres">
      <dgm:prSet presAssocID="{47D66D20-8A1C-4F4E-B0BE-BFB74DA994D5}" presName="negativeSpace" presStyleCnt="0"/>
      <dgm:spPr/>
    </dgm:pt>
    <dgm:pt modelId="{BF970CC1-5D3C-44A2-94C3-D44A65A11A99}" type="pres">
      <dgm:prSet presAssocID="{47D66D20-8A1C-4F4E-B0BE-BFB74DA994D5}" presName="childText" presStyleLbl="conFgAcc1" presStyleIdx="1" presStyleCnt="3" custScaleY="84973" custLinFactNeighborX="126" custLinFactNeighborY="6062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523AE30-8CC5-47F5-9991-154B1B76E2FA}" type="pres">
      <dgm:prSet presAssocID="{111373A8-AA32-416B-B6F0-07B5B7DF0D20}" presName="spaceBetweenRectangles" presStyleCnt="0"/>
      <dgm:spPr/>
    </dgm:pt>
    <dgm:pt modelId="{580DFF35-FBEB-41F7-88B8-2328158D8800}" type="pres">
      <dgm:prSet presAssocID="{A799AC47-EB9D-467A-9326-290ADB4A8A60}" presName="parentLin" presStyleCnt="0"/>
      <dgm:spPr/>
    </dgm:pt>
    <dgm:pt modelId="{83D61A10-ECC0-4EC3-BBD6-57122ED1D08D}" type="pres">
      <dgm:prSet presAssocID="{A799AC47-EB9D-467A-9326-290ADB4A8A60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B1B424BD-D479-4ABC-ADCC-BF0796C71869}" type="pres">
      <dgm:prSet presAssocID="{A799AC47-EB9D-467A-9326-290ADB4A8A60}" presName="parentText" presStyleLbl="node1" presStyleIdx="2" presStyleCnt="3" custScaleX="124138" custScaleY="263433" custLinFactNeighborX="-100000" custLinFactNeighborY="-269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BB88AD-A1FF-402A-94BB-7A743B424B3D}" type="pres">
      <dgm:prSet presAssocID="{A799AC47-EB9D-467A-9326-290ADB4A8A60}" presName="negativeSpace" presStyleCnt="0"/>
      <dgm:spPr/>
    </dgm:pt>
    <dgm:pt modelId="{C1D154D1-8198-4FEE-AF51-B32DE82B7535}" type="pres">
      <dgm:prSet presAssocID="{A799AC47-EB9D-467A-9326-290ADB4A8A60}" presName="childText" presStyleLbl="conFgAcc1" presStyleIdx="2" presStyleCnt="3" custScaleY="81607" custLinFactNeighborY="228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C9F3381-4240-41A6-87A9-B3487E5AB620}" srcId="{A799AC47-EB9D-467A-9326-290ADB4A8A60}" destId="{23D98CA4-50A5-4BE3-8E59-097D7F1D7B74}" srcOrd="0" destOrd="0" parTransId="{14E7ADA6-CC81-4352-A534-D37482135FC7}" sibTransId="{1001EAAB-0188-420C-8C65-5B518DC2DED5}"/>
    <dgm:cxn modelId="{1F78BB6D-AAD2-4500-BC2A-87CDEE59C9FB}" type="presOf" srcId="{23D98CA4-50A5-4BE3-8E59-097D7F1D7B74}" destId="{C1D154D1-8198-4FEE-AF51-B32DE82B7535}" srcOrd="0" destOrd="0" presId="urn:microsoft.com/office/officeart/2005/8/layout/list1"/>
    <dgm:cxn modelId="{CC52DD68-0417-4777-8395-0DC1AB8A5CB9}" type="presOf" srcId="{7E279F5C-B750-453B-AEA6-561471827F19}" destId="{D0C18442-6CE2-4DC1-B170-C811A72B0E3E}" srcOrd="0" destOrd="0" presId="urn:microsoft.com/office/officeart/2005/8/layout/list1"/>
    <dgm:cxn modelId="{C318FC50-9377-4A40-B885-BFF166A08C64}" type="presOf" srcId="{47D66D20-8A1C-4F4E-B0BE-BFB74DA994D5}" destId="{C06A9EA9-72E2-41BD-8D7C-BB29141983B4}" srcOrd="0" destOrd="0" presId="urn:microsoft.com/office/officeart/2005/8/layout/list1"/>
    <dgm:cxn modelId="{F115932B-F63D-428D-AE30-13C7CD5B6153}" srcId="{47D66D20-8A1C-4F4E-B0BE-BFB74DA994D5}" destId="{30DE9441-1CF8-456F-86C0-CCFD91D057E3}" srcOrd="0" destOrd="0" parTransId="{1772A76A-8AF2-4ED7-86D2-CEB350682E25}" sibTransId="{D970046A-36D9-44E5-8834-49D167C35010}"/>
    <dgm:cxn modelId="{88F9BD4B-708F-423D-B2D0-C4B3154B4C9D}" type="presOf" srcId="{AB26C477-2CA3-495B-8547-464A0B495197}" destId="{8E38B7B0-60A9-4063-A463-6B5DAAE03C09}" srcOrd="0" destOrd="0" presId="urn:microsoft.com/office/officeart/2005/8/layout/list1"/>
    <dgm:cxn modelId="{CCA3E5D9-B581-49E5-AB56-06226495B869}" type="presOf" srcId="{30DE9441-1CF8-456F-86C0-CCFD91D057E3}" destId="{BF970CC1-5D3C-44A2-94C3-D44A65A11A99}" srcOrd="0" destOrd="0" presId="urn:microsoft.com/office/officeart/2005/8/layout/list1"/>
    <dgm:cxn modelId="{5213567E-FAD0-44F9-9D05-6C943EB3E543}" srcId="{86D9B1A0-62B3-4966-9D74-1E8E46DD0F7D}" destId="{AB26C477-2CA3-495B-8547-464A0B495197}" srcOrd="0" destOrd="0" parTransId="{7D87D482-F286-4978-8FF2-C0AAC090A2AC}" sibTransId="{0006712F-B607-4285-AF62-CC5B9A465EB2}"/>
    <dgm:cxn modelId="{922797BB-A7C2-4B09-B01F-62D03224B7B2}" type="presOf" srcId="{86D9B1A0-62B3-4966-9D74-1E8E46DD0F7D}" destId="{E32D28B7-96DA-493F-B16A-3686799CD19F}" srcOrd="0" destOrd="0" presId="urn:microsoft.com/office/officeart/2005/8/layout/list1"/>
    <dgm:cxn modelId="{0AB475A6-0A98-4165-BCE4-34072CBB2FDA}" type="presOf" srcId="{AB26C477-2CA3-495B-8547-464A0B495197}" destId="{42E4119E-4D59-4C8B-B889-5F9635B4521D}" srcOrd="1" destOrd="0" presId="urn:microsoft.com/office/officeart/2005/8/layout/list1"/>
    <dgm:cxn modelId="{623424C3-187A-49CB-99A7-F12F0A18C24F}" type="presOf" srcId="{47D66D20-8A1C-4F4E-B0BE-BFB74DA994D5}" destId="{12CD87C2-045F-4B34-9435-ABC7D038467D}" srcOrd="1" destOrd="0" presId="urn:microsoft.com/office/officeart/2005/8/layout/list1"/>
    <dgm:cxn modelId="{F7D0EC61-7476-41A0-85B0-BA37FF215032}" srcId="{A799AC47-EB9D-467A-9326-290ADB4A8A60}" destId="{2CFC6C4E-C340-4110-A37B-326AF76E0DD6}" srcOrd="1" destOrd="0" parTransId="{DF933970-7974-4105-87D9-15DF2003E1C1}" sibTransId="{E6865BC6-5F10-4F7E-B060-29E0F4663A70}"/>
    <dgm:cxn modelId="{7A1C6060-8005-4FD9-A955-06868A7D1400}" srcId="{86D9B1A0-62B3-4966-9D74-1E8E46DD0F7D}" destId="{47D66D20-8A1C-4F4E-B0BE-BFB74DA994D5}" srcOrd="1" destOrd="0" parTransId="{5FB61BE3-76EE-41B0-8207-FD380C65EA3C}" sibTransId="{111373A8-AA32-416B-B6F0-07B5B7DF0D20}"/>
    <dgm:cxn modelId="{3A1437F3-27B4-447E-92F1-532C50C88619}" type="presOf" srcId="{A799AC47-EB9D-467A-9326-290ADB4A8A60}" destId="{83D61A10-ECC0-4EC3-BBD6-57122ED1D08D}" srcOrd="0" destOrd="0" presId="urn:microsoft.com/office/officeart/2005/8/layout/list1"/>
    <dgm:cxn modelId="{75B37F16-2375-4813-96CC-048575983EC6}" type="presOf" srcId="{2CFC6C4E-C340-4110-A37B-326AF76E0DD6}" destId="{C1D154D1-8198-4FEE-AF51-B32DE82B7535}" srcOrd="0" destOrd="1" presId="urn:microsoft.com/office/officeart/2005/8/layout/list1"/>
    <dgm:cxn modelId="{37BE9D43-428A-4C99-9B55-75C106B56D3D}" srcId="{AB26C477-2CA3-495B-8547-464A0B495197}" destId="{7E279F5C-B750-453B-AEA6-561471827F19}" srcOrd="0" destOrd="0" parTransId="{DF4AF24B-407A-4580-AB47-C53F10CE30AF}" sibTransId="{BC9F129F-AB45-4762-A2FF-DBB95EB2DED2}"/>
    <dgm:cxn modelId="{A1CFA1F4-15E1-4724-875D-A71EB44B5B6C}" srcId="{86D9B1A0-62B3-4966-9D74-1E8E46DD0F7D}" destId="{A799AC47-EB9D-467A-9326-290ADB4A8A60}" srcOrd="2" destOrd="0" parTransId="{E8ADAB07-87B7-4F7A-9643-74DEEC272A91}" sibTransId="{45FB46C9-267C-4424-9AC1-73746804BA34}"/>
    <dgm:cxn modelId="{D549643A-7F5A-4EBD-90B8-D1B470D8894B}" type="presOf" srcId="{A799AC47-EB9D-467A-9326-290ADB4A8A60}" destId="{B1B424BD-D479-4ABC-ADCC-BF0796C71869}" srcOrd="1" destOrd="0" presId="urn:microsoft.com/office/officeart/2005/8/layout/list1"/>
    <dgm:cxn modelId="{42BE1ADC-696B-4249-8362-2AC4D07A5F68}" type="presParOf" srcId="{E32D28B7-96DA-493F-B16A-3686799CD19F}" destId="{846B6249-CD83-4C56-B7F6-7016A202E537}" srcOrd="0" destOrd="0" presId="urn:microsoft.com/office/officeart/2005/8/layout/list1"/>
    <dgm:cxn modelId="{AD8F1BEF-5522-4FEB-9475-468D44FC21D8}" type="presParOf" srcId="{846B6249-CD83-4C56-B7F6-7016A202E537}" destId="{8E38B7B0-60A9-4063-A463-6B5DAAE03C09}" srcOrd="0" destOrd="0" presId="urn:microsoft.com/office/officeart/2005/8/layout/list1"/>
    <dgm:cxn modelId="{29133BC7-3F9D-4188-834D-268CBBA56FFB}" type="presParOf" srcId="{846B6249-CD83-4C56-B7F6-7016A202E537}" destId="{42E4119E-4D59-4C8B-B889-5F9635B4521D}" srcOrd="1" destOrd="0" presId="urn:microsoft.com/office/officeart/2005/8/layout/list1"/>
    <dgm:cxn modelId="{791FF03B-2715-49B2-BBA1-EC1A91B7CFDD}" type="presParOf" srcId="{E32D28B7-96DA-493F-B16A-3686799CD19F}" destId="{B1CB7980-3567-4FDD-872D-DBAE7EAADB47}" srcOrd="1" destOrd="0" presId="urn:microsoft.com/office/officeart/2005/8/layout/list1"/>
    <dgm:cxn modelId="{70433BDC-6541-413B-ACFC-08F4EA83643D}" type="presParOf" srcId="{E32D28B7-96DA-493F-B16A-3686799CD19F}" destId="{D0C18442-6CE2-4DC1-B170-C811A72B0E3E}" srcOrd="2" destOrd="0" presId="urn:microsoft.com/office/officeart/2005/8/layout/list1"/>
    <dgm:cxn modelId="{7A24ECE5-BCF5-4F98-AE18-5705B56750D7}" type="presParOf" srcId="{E32D28B7-96DA-493F-B16A-3686799CD19F}" destId="{212BF23B-4073-476E-9320-109224370605}" srcOrd="3" destOrd="0" presId="urn:microsoft.com/office/officeart/2005/8/layout/list1"/>
    <dgm:cxn modelId="{C85C1216-F20B-47DD-9655-5F49DA37B025}" type="presParOf" srcId="{E32D28B7-96DA-493F-B16A-3686799CD19F}" destId="{5986E98F-CCCF-461B-A26F-F55669ECC598}" srcOrd="4" destOrd="0" presId="urn:microsoft.com/office/officeart/2005/8/layout/list1"/>
    <dgm:cxn modelId="{7880F604-80E4-4634-8987-551A27E08A89}" type="presParOf" srcId="{5986E98F-CCCF-461B-A26F-F55669ECC598}" destId="{C06A9EA9-72E2-41BD-8D7C-BB29141983B4}" srcOrd="0" destOrd="0" presId="urn:microsoft.com/office/officeart/2005/8/layout/list1"/>
    <dgm:cxn modelId="{E27575F0-D258-4E70-B71F-768C7BAE664E}" type="presParOf" srcId="{5986E98F-CCCF-461B-A26F-F55669ECC598}" destId="{12CD87C2-045F-4B34-9435-ABC7D038467D}" srcOrd="1" destOrd="0" presId="urn:microsoft.com/office/officeart/2005/8/layout/list1"/>
    <dgm:cxn modelId="{96985156-B16D-4D55-A3C6-9A786D9C3E17}" type="presParOf" srcId="{E32D28B7-96DA-493F-B16A-3686799CD19F}" destId="{1B0E78E5-CD8B-442B-B4BC-1125F16F3054}" srcOrd="5" destOrd="0" presId="urn:microsoft.com/office/officeart/2005/8/layout/list1"/>
    <dgm:cxn modelId="{ABB86BB9-8EDC-440B-9EC3-F1A409017242}" type="presParOf" srcId="{E32D28B7-96DA-493F-B16A-3686799CD19F}" destId="{BF970CC1-5D3C-44A2-94C3-D44A65A11A99}" srcOrd="6" destOrd="0" presId="urn:microsoft.com/office/officeart/2005/8/layout/list1"/>
    <dgm:cxn modelId="{52E55887-D13B-4EFB-933C-AE8219967496}" type="presParOf" srcId="{E32D28B7-96DA-493F-B16A-3686799CD19F}" destId="{B523AE30-8CC5-47F5-9991-154B1B76E2FA}" srcOrd="7" destOrd="0" presId="urn:microsoft.com/office/officeart/2005/8/layout/list1"/>
    <dgm:cxn modelId="{60D64E62-7B38-4DE4-8A21-E437E3C71CB3}" type="presParOf" srcId="{E32D28B7-96DA-493F-B16A-3686799CD19F}" destId="{580DFF35-FBEB-41F7-88B8-2328158D8800}" srcOrd="8" destOrd="0" presId="urn:microsoft.com/office/officeart/2005/8/layout/list1"/>
    <dgm:cxn modelId="{8D73738C-DD45-471A-9E61-9C23852675F7}" type="presParOf" srcId="{580DFF35-FBEB-41F7-88B8-2328158D8800}" destId="{83D61A10-ECC0-4EC3-BBD6-57122ED1D08D}" srcOrd="0" destOrd="0" presId="urn:microsoft.com/office/officeart/2005/8/layout/list1"/>
    <dgm:cxn modelId="{B9BDA9CD-3A4E-4C0B-B63E-DBD9354FAB7F}" type="presParOf" srcId="{580DFF35-FBEB-41F7-88B8-2328158D8800}" destId="{B1B424BD-D479-4ABC-ADCC-BF0796C71869}" srcOrd="1" destOrd="0" presId="urn:microsoft.com/office/officeart/2005/8/layout/list1"/>
    <dgm:cxn modelId="{48A73512-B837-45D3-AE8D-84C79961A436}" type="presParOf" srcId="{E32D28B7-96DA-493F-B16A-3686799CD19F}" destId="{08BB88AD-A1FF-402A-94BB-7A743B424B3D}" srcOrd="9" destOrd="0" presId="urn:microsoft.com/office/officeart/2005/8/layout/list1"/>
    <dgm:cxn modelId="{BE34F349-106B-415F-B352-9DB30C3DADB4}" type="presParOf" srcId="{E32D28B7-96DA-493F-B16A-3686799CD19F}" destId="{C1D154D1-8198-4FEE-AF51-B32DE82B753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F787D1-58DA-433A-91C1-EFC4BCF9289C}" type="doc">
      <dgm:prSet loTypeId="urn:microsoft.com/office/officeart/2005/8/layout/matrix3" loCatId="matrix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C17989F8-877D-4425-90F3-D61C974EE871}">
      <dgm:prSet phldrT="[Text]" custT="1"/>
      <dgm:spPr>
        <a:solidFill>
          <a:srgbClr val="CC99FF"/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gm:t>
    </dgm:pt>
    <dgm:pt modelId="{F4A93AB8-A808-4BBD-BA36-A2F807F98E64}" type="par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C4835C18-9529-42FC-95F5-2E566895C517}" type="sibTrans" cxnId="{56E6AF08-F0CE-4D4C-A1B2-4AC2205AEEB4}">
      <dgm:prSet/>
      <dgm:spPr/>
      <dgm:t>
        <a:bodyPr/>
        <a:lstStyle/>
        <a:p>
          <a:endParaRPr lang="th-TH" sz="1800" b="1"/>
        </a:p>
      </dgm:t>
    </dgm:pt>
    <dgm:pt modelId="{7617E377-5A3E-4FFD-B3AB-594CD932E0B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4000" b="1" dirty="0">
              <a:solidFill>
                <a:schemeClr val="tx1"/>
              </a:solidFill>
            </a:rPr>
            <a:t>เหตุสุดวิสัย</a:t>
          </a:r>
        </a:p>
      </dgm:t>
    </dgm:pt>
    <dgm:pt modelId="{148F456B-419B-49C2-BFCE-77397BDBC030}" type="par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29BC0688-1EB2-4F89-9CDF-E43A7B9DD12D}" type="sibTrans" cxnId="{1756AFCD-4018-47E2-ADCB-986F8C7C5218}">
      <dgm:prSet/>
      <dgm:spPr/>
      <dgm:t>
        <a:bodyPr/>
        <a:lstStyle/>
        <a:p>
          <a:endParaRPr lang="th-TH" sz="1800" b="1"/>
        </a:p>
      </dgm:t>
    </dgm:pt>
    <dgm:pt modelId="{54CD487A-F254-44B3-8AA6-2E3BEF12037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dirty="0">
              <a:solidFill>
                <a:schemeClr val="tx1"/>
              </a:solidFill>
            </a:rPr>
          </a:br>
          <a:r>
            <a:rPr lang="th-TH" sz="2800" b="1" dirty="0">
              <a:solidFill>
                <a:schemeClr val="tx1"/>
              </a:solidFill>
            </a:rPr>
            <a:t>ตามกฎหมาย</a:t>
          </a:r>
        </a:p>
      </dgm:t>
    </dgm:pt>
    <dgm:pt modelId="{0B699700-C5D0-4A5F-BE85-A70B1DB0AE9D}" type="par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E64F48B2-DBA8-4B41-B174-DF4A2409996A}" type="sibTrans" cxnId="{B8F9C08D-53A3-423A-A29A-EFCA6B795DBE}">
      <dgm:prSet/>
      <dgm:spPr/>
      <dgm:t>
        <a:bodyPr/>
        <a:lstStyle/>
        <a:p>
          <a:endParaRPr lang="th-TH" sz="1800" b="1"/>
        </a:p>
      </dgm:t>
    </dgm:pt>
    <dgm:pt modelId="{21EA4F8C-6047-4671-89FC-7DDA14E0F04F}">
      <dgm:prSet custT="1"/>
      <dgm:spPr>
        <a:solidFill>
          <a:srgbClr val="00CC99"/>
        </a:solidFill>
      </dgm:spPr>
      <dgm:t>
        <a:bodyPr/>
        <a:lstStyle/>
        <a:p>
          <a:r>
            <a:rPr lang="th-TH" sz="3200" b="1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gm:t>
    </dgm:pt>
    <dgm:pt modelId="{5DE5FD4C-290B-4930-A1E0-99885004B03B}" type="par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778AB71F-6516-43D5-BC30-B209CCD1455E}" type="sibTrans" cxnId="{1D20F824-1393-4138-904E-94E6DCA9B6E6}">
      <dgm:prSet/>
      <dgm:spPr/>
      <dgm:t>
        <a:bodyPr/>
        <a:lstStyle/>
        <a:p>
          <a:endParaRPr lang="th-TH" sz="1800" b="1"/>
        </a:p>
      </dgm:t>
    </dgm:pt>
    <dgm:pt modelId="{33B5464F-EE68-42F0-9EC9-BBD9434E3398}" type="pres">
      <dgm:prSet presAssocID="{E7F787D1-58DA-433A-91C1-EFC4BCF928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8FC23A8-FE21-477B-9C99-63482667B1A0}" type="pres">
      <dgm:prSet presAssocID="{E7F787D1-58DA-433A-91C1-EFC4BCF9289C}" presName="diamond" presStyleLbl="bgShp" presStyleIdx="0" presStyleCnt="1" custScaleY="79635" custLinFactNeighborY="-731"/>
      <dgm:spPr/>
    </dgm:pt>
    <dgm:pt modelId="{82E482A4-8B00-41DB-8D45-564680477B5A}" type="pres">
      <dgm:prSet presAssocID="{E7F787D1-58DA-433A-91C1-EFC4BCF9289C}" presName="quad1" presStyleLbl="node1" presStyleIdx="0" presStyleCnt="4" custScaleX="147713" custLinFactNeighborX="-39437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BFC8D8-EB73-4429-892B-B0B055F940C6}" type="pres">
      <dgm:prSet presAssocID="{E7F787D1-58DA-433A-91C1-EFC4BCF9289C}" presName="quad2" presStyleLbl="node1" presStyleIdx="1" presStyleCnt="4" custScaleX="166275" custLinFactNeighborX="37148" custLinFactNeighborY="-2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0C0A81-05D4-4731-9501-5333978186B9}" type="pres">
      <dgm:prSet presAssocID="{E7F787D1-58DA-433A-91C1-EFC4BCF9289C}" presName="quad3" presStyleLbl="node1" presStyleIdx="2" presStyleCnt="4" custScaleX="147713" custLinFactNeighborX="-39437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DA9795-09BB-4845-BCBB-D18294E8EBAE}" type="pres">
      <dgm:prSet presAssocID="{E7F787D1-58DA-433A-91C1-EFC4BCF9289C}" presName="quad4" presStyleLbl="node1" presStyleIdx="3" presStyleCnt="4" custScaleX="165767" custLinFactNeighborX="37148" custLinFactNeighborY="-336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6E6AF08-F0CE-4D4C-A1B2-4AC2205AEEB4}" srcId="{E7F787D1-58DA-433A-91C1-EFC4BCF9289C}" destId="{C17989F8-877D-4425-90F3-D61C974EE871}" srcOrd="0" destOrd="0" parTransId="{F4A93AB8-A808-4BBD-BA36-A2F807F98E64}" sibTransId="{C4835C18-9529-42FC-95F5-2E566895C517}"/>
    <dgm:cxn modelId="{A2509089-D63B-4400-85A3-59D29E1ECE72}" type="presOf" srcId="{7617E377-5A3E-4FFD-B3AB-594CD932E0BA}" destId="{14BFC8D8-EB73-4429-892B-B0B055F940C6}" srcOrd="0" destOrd="0" presId="urn:microsoft.com/office/officeart/2005/8/layout/matrix3"/>
    <dgm:cxn modelId="{1756AFCD-4018-47E2-ADCB-986F8C7C5218}" srcId="{E7F787D1-58DA-433A-91C1-EFC4BCF9289C}" destId="{7617E377-5A3E-4FFD-B3AB-594CD932E0BA}" srcOrd="1" destOrd="0" parTransId="{148F456B-419B-49C2-BFCE-77397BDBC030}" sibTransId="{29BC0688-1EB2-4F89-9CDF-E43A7B9DD12D}"/>
    <dgm:cxn modelId="{1D20F824-1393-4138-904E-94E6DCA9B6E6}" srcId="{E7F787D1-58DA-433A-91C1-EFC4BCF9289C}" destId="{21EA4F8C-6047-4671-89FC-7DDA14E0F04F}" srcOrd="3" destOrd="0" parTransId="{5DE5FD4C-290B-4930-A1E0-99885004B03B}" sibTransId="{778AB71F-6516-43D5-BC30-B209CCD1455E}"/>
    <dgm:cxn modelId="{B8F9C08D-53A3-423A-A29A-EFCA6B795DBE}" srcId="{E7F787D1-58DA-433A-91C1-EFC4BCF9289C}" destId="{54CD487A-F254-44B3-8AA6-2E3BEF12037B}" srcOrd="2" destOrd="0" parTransId="{0B699700-C5D0-4A5F-BE85-A70B1DB0AE9D}" sibTransId="{E64F48B2-DBA8-4B41-B174-DF4A2409996A}"/>
    <dgm:cxn modelId="{0596292A-C10B-4A07-894C-39691E20828C}" type="presOf" srcId="{21EA4F8C-6047-4671-89FC-7DDA14E0F04F}" destId="{DEDA9795-09BB-4845-BCBB-D18294E8EBAE}" srcOrd="0" destOrd="0" presId="urn:microsoft.com/office/officeart/2005/8/layout/matrix3"/>
    <dgm:cxn modelId="{C9DA9E01-0350-4755-B5D9-6E3DBBF8F951}" type="presOf" srcId="{E7F787D1-58DA-433A-91C1-EFC4BCF9289C}" destId="{33B5464F-EE68-42F0-9EC9-BBD9434E3398}" srcOrd="0" destOrd="0" presId="urn:microsoft.com/office/officeart/2005/8/layout/matrix3"/>
    <dgm:cxn modelId="{A7CAD6B7-DF8C-4229-971D-6046587F8BBB}" type="presOf" srcId="{54CD487A-F254-44B3-8AA6-2E3BEF12037B}" destId="{E70C0A81-05D4-4731-9501-5333978186B9}" srcOrd="0" destOrd="0" presId="urn:microsoft.com/office/officeart/2005/8/layout/matrix3"/>
    <dgm:cxn modelId="{A7CEDEC0-59BA-4A64-BE86-A1114B8DB4D7}" type="presOf" srcId="{C17989F8-877D-4425-90F3-D61C974EE871}" destId="{82E482A4-8B00-41DB-8D45-564680477B5A}" srcOrd="0" destOrd="0" presId="urn:microsoft.com/office/officeart/2005/8/layout/matrix3"/>
    <dgm:cxn modelId="{C93E55F1-9163-4D21-8CAF-AD3719536A4A}" type="presParOf" srcId="{33B5464F-EE68-42F0-9EC9-BBD9434E3398}" destId="{F8FC23A8-FE21-477B-9C99-63482667B1A0}" srcOrd="0" destOrd="0" presId="urn:microsoft.com/office/officeart/2005/8/layout/matrix3"/>
    <dgm:cxn modelId="{87A5C533-2B1B-40D3-BEE6-D1EF58A0253D}" type="presParOf" srcId="{33B5464F-EE68-42F0-9EC9-BBD9434E3398}" destId="{82E482A4-8B00-41DB-8D45-564680477B5A}" srcOrd="1" destOrd="0" presId="urn:microsoft.com/office/officeart/2005/8/layout/matrix3"/>
    <dgm:cxn modelId="{5C4656FA-FE29-49DA-85E1-CAEA27A109A0}" type="presParOf" srcId="{33B5464F-EE68-42F0-9EC9-BBD9434E3398}" destId="{14BFC8D8-EB73-4429-892B-B0B055F940C6}" srcOrd="2" destOrd="0" presId="urn:microsoft.com/office/officeart/2005/8/layout/matrix3"/>
    <dgm:cxn modelId="{1A64A525-7749-477C-838B-F46C4D668EE7}" type="presParOf" srcId="{33B5464F-EE68-42F0-9EC9-BBD9434E3398}" destId="{E70C0A81-05D4-4731-9501-5333978186B9}" srcOrd="3" destOrd="0" presId="urn:microsoft.com/office/officeart/2005/8/layout/matrix3"/>
    <dgm:cxn modelId="{418A9CE8-0BED-4037-AD49-B9EBB7BDEAF6}" type="presParOf" srcId="{33B5464F-EE68-42F0-9EC9-BBD9434E3398}" destId="{DEDA9795-09BB-4845-BCBB-D18294E8EBA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#6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accent5"/>
        </a:solidFill>
      </dgm:spPr>
      <dgm:t>
        <a:bodyPr/>
        <a:lstStyle/>
        <a:p>
          <a:pPr algn="thaiDist"/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23274" custScaleY="65102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24296" custScaleY="61259" custLinFactNeighborX="-5654" custLinFactNeighborY="-24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24296" custScaleY="64503" custLinFactNeighborX="-5660" custLinFactNeighborY="-10247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7594743E-2FDA-4834-A614-3765D98849C6}" type="presOf" srcId="{FFAFF489-1F9E-4225-8D18-EAD1630083EA}" destId="{A5763476-80D2-4C89-B4E9-5355212EAC24}" srcOrd="1" destOrd="0" presId="urn:microsoft.com/office/officeart/2005/8/layout/list1"/>
    <dgm:cxn modelId="{E685A102-9E39-4B14-ABAF-087CEE0FAC42}" type="presOf" srcId="{AA02C5E4-1274-47EB-B6F2-40B8F66BA166}" destId="{00626CE1-B742-42DE-BF44-809743C000EC}" srcOrd="0" destOrd="0" presId="urn:microsoft.com/office/officeart/2005/8/layout/list1"/>
    <dgm:cxn modelId="{50CA20C3-F9B5-428A-B5F7-1F9383C14911}" type="presOf" srcId="{FFAFF489-1F9E-4225-8D18-EAD1630083EA}" destId="{A1720148-9163-44F7-8A90-A2D540F21DE1}" srcOrd="0" destOrd="0" presId="urn:microsoft.com/office/officeart/2005/8/layout/list1"/>
    <dgm:cxn modelId="{B1CFD0C5-A834-4787-84B1-5EDFFC8237BC}" type="presOf" srcId="{EC136DAD-44B8-4256-AB8A-48F9F53BC12B}" destId="{8EC92FF8-356E-46CA-9A25-281A4F03C2E4}" srcOrd="0" destOrd="0" presId="urn:microsoft.com/office/officeart/2005/8/layout/list1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ACA7D95F-1BCE-40F7-875C-9C0E4A64368F}" type="presOf" srcId="{65B8ACDD-DBC8-46AE-A198-55E144CFAAE2}" destId="{AA1767D0-9CB9-48E7-81F0-8095F49D7126}" srcOrd="0" destOrd="0" presId="urn:microsoft.com/office/officeart/2005/8/layout/list1"/>
    <dgm:cxn modelId="{757865EB-47CA-4281-8FA4-0AF2721EA23F}" type="presOf" srcId="{E596A0F0-19EB-425E-B5D1-B9969A1FCD65}" destId="{C65B7C8E-1345-416E-8BD0-83ABBC89520E}" srcOrd="0" destOrd="0" presId="urn:microsoft.com/office/officeart/2005/8/layout/list1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8E0877F0-01CA-427D-AF13-7E45CD3D790C}" type="presOf" srcId="{E596A0F0-19EB-425E-B5D1-B9969A1FCD65}" destId="{8BBD4463-5DA3-4474-B490-74CB43D02A31}" srcOrd="1" destOrd="0" presId="urn:microsoft.com/office/officeart/2005/8/layout/list1"/>
    <dgm:cxn modelId="{E118ABC6-3F90-45F3-A572-B0B874E73610}" type="presOf" srcId="{AA02C5E4-1274-47EB-B6F2-40B8F66BA166}" destId="{544397DA-8383-4B1B-A725-F2C82FA9CE57}" srcOrd="1" destOrd="0" presId="urn:microsoft.com/office/officeart/2005/8/layout/list1"/>
    <dgm:cxn modelId="{F3273C14-7BCE-4A93-85D6-7DF1D8803CD7}" type="presParOf" srcId="{AA1767D0-9CB9-48E7-81F0-8095F49D7126}" destId="{4A00A604-C6EF-4E52-9CBA-6895B98319E4}" srcOrd="0" destOrd="0" presId="urn:microsoft.com/office/officeart/2005/8/layout/list1"/>
    <dgm:cxn modelId="{79859B4C-EE4E-4B94-A92B-EDC4C3A96EB9}" type="presParOf" srcId="{4A00A604-C6EF-4E52-9CBA-6895B98319E4}" destId="{A1720148-9163-44F7-8A90-A2D540F21DE1}" srcOrd="0" destOrd="0" presId="urn:microsoft.com/office/officeart/2005/8/layout/list1"/>
    <dgm:cxn modelId="{5C98A1D4-944A-4DAB-9C85-C25619565D88}" type="presParOf" srcId="{4A00A604-C6EF-4E52-9CBA-6895B98319E4}" destId="{A5763476-80D2-4C89-B4E9-5355212EAC24}" srcOrd="1" destOrd="0" presId="urn:microsoft.com/office/officeart/2005/8/layout/list1"/>
    <dgm:cxn modelId="{6DBDA74D-5A55-4FDE-A660-6EF4B3A59413}" type="presParOf" srcId="{AA1767D0-9CB9-48E7-81F0-8095F49D7126}" destId="{8EC4CEE0-A36C-4043-9045-B321A7569101}" srcOrd="1" destOrd="0" presId="urn:microsoft.com/office/officeart/2005/8/layout/list1"/>
    <dgm:cxn modelId="{1C6FEA4F-B8BA-4FE8-AFDE-8913E9A97A39}" type="presParOf" srcId="{AA1767D0-9CB9-48E7-81F0-8095F49D7126}" destId="{F9758C61-9E82-4A09-B8A0-C8DACD134D65}" srcOrd="2" destOrd="0" presId="urn:microsoft.com/office/officeart/2005/8/layout/list1"/>
    <dgm:cxn modelId="{24670B6B-F9C4-439D-9471-DBE0FB74D9FF}" type="presParOf" srcId="{AA1767D0-9CB9-48E7-81F0-8095F49D7126}" destId="{5E61078E-B71E-454F-82C1-D02AB1FA004C}" srcOrd="3" destOrd="0" presId="urn:microsoft.com/office/officeart/2005/8/layout/list1"/>
    <dgm:cxn modelId="{7D95800A-2F04-440C-940C-09E98BFBB812}" type="presParOf" srcId="{AA1767D0-9CB9-48E7-81F0-8095F49D7126}" destId="{3093D519-0FFA-41F0-B45E-ED636BFF88D6}" srcOrd="4" destOrd="0" presId="urn:microsoft.com/office/officeart/2005/8/layout/list1"/>
    <dgm:cxn modelId="{5D36135B-DC8B-4F77-B0FD-924BC758C4A4}" type="presParOf" srcId="{3093D519-0FFA-41F0-B45E-ED636BFF88D6}" destId="{00626CE1-B742-42DE-BF44-809743C000EC}" srcOrd="0" destOrd="0" presId="urn:microsoft.com/office/officeart/2005/8/layout/list1"/>
    <dgm:cxn modelId="{CB400C69-F705-4AF1-BF66-1E25BC665557}" type="presParOf" srcId="{3093D519-0FFA-41F0-B45E-ED636BFF88D6}" destId="{544397DA-8383-4B1B-A725-F2C82FA9CE57}" srcOrd="1" destOrd="0" presId="urn:microsoft.com/office/officeart/2005/8/layout/list1"/>
    <dgm:cxn modelId="{68ADD333-D519-4F87-A998-92B541793600}" type="presParOf" srcId="{AA1767D0-9CB9-48E7-81F0-8095F49D7126}" destId="{17644DCE-5D93-4444-8287-AB7456732F79}" srcOrd="5" destOrd="0" presId="urn:microsoft.com/office/officeart/2005/8/layout/list1"/>
    <dgm:cxn modelId="{473F1A98-8F3C-42C1-9E92-9AB81E65A837}" type="presParOf" srcId="{AA1767D0-9CB9-48E7-81F0-8095F49D7126}" destId="{44320BA2-82F1-4E8E-943C-2462729C863D}" srcOrd="6" destOrd="0" presId="urn:microsoft.com/office/officeart/2005/8/layout/list1"/>
    <dgm:cxn modelId="{FD86F2C2-2C76-43D6-AD62-64873B297178}" type="presParOf" srcId="{AA1767D0-9CB9-48E7-81F0-8095F49D7126}" destId="{A3698402-649D-4560-994A-7CA4103DD1FB}" srcOrd="7" destOrd="0" presId="urn:microsoft.com/office/officeart/2005/8/layout/list1"/>
    <dgm:cxn modelId="{60A07198-9D9B-4DC0-8E15-2AD75BB4FB3A}" type="presParOf" srcId="{AA1767D0-9CB9-48E7-81F0-8095F49D7126}" destId="{1B2614E4-2408-4955-AEF6-2461457074DB}" srcOrd="8" destOrd="0" presId="urn:microsoft.com/office/officeart/2005/8/layout/list1"/>
    <dgm:cxn modelId="{EB93C60C-939C-4DA8-95FF-32F2DCD43452}" type="presParOf" srcId="{1B2614E4-2408-4955-AEF6-2461457074DB}" destId="{C65B7C8E-1345-416E-8BD0-83ABBC89520E}" srcOrd="0" destOrd="0" presId="urn:microsoft.com/office/officeart/2005/8/layout/list1"/>
    <dgm:cxn modelId="{B393471B-9C13-46D1-9AB7-4B8797D64E96}" type="presParOf" srcId="{1B2614E4-2408-4955-AEF6-2461457074DB}" destId="{8BBD4463-5DA3-4474-B490-74CB43D02A31}" srcOrd="1" destOrd="0" presId="urn:microsoft.com/office/officeart/2005/8/layout/list1"/>
    <dgm:cxn modelId="{8BB75F8C-DB65-4747-A995-25895F2524C2}" type="presParOf" srcId="{AA1767D0-9CB9-48E7-81F0-8095F49D7126}" destId="{04D33244-3D75-46C5-AE59-4CA166519CE2}" srcOrd="9" destOrd="0" presId="urn:microsoft.com/office/officeart/2005/8/layout/list1"/>
    <dgm:cxn modelId="{A9DE60CD-BA53-44C0-BF3E-9A707482A277}" type="presParOf" srcId="{AA1767D0-9CB9-48E7-81F0-8095F49D7126}" destId="{8EC92FF8-356E-46CA-9A25-281A4F03C2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#7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596A0F0-19EB-425E-B5D1-B9969A1FCD65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dirty="0">
              <a:solidFill>
                <a:schemeClr val="tx1"/>
              </a:solidFill>
              <a:effectLst/>
            </a:rPr>
          </a:br>
          <a:r>
            <a:rPr lang="th-TH" sz="2400" b="1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dirty="0">
              <a:solidFill>
                <a:schemeClr val="tx1"/>
              </a:solidFill>
              <a:effectLst/>
            </a:rPr>
            <a:t> </a:t>
          </a:r>
          <a:endParaRPr lang="th-TH" sz="2400" b="1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B99C55-4CC4-46CA-9439-3D9438E79461}" type="par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00A6C368-D7C5-4EB5-8387-E0C97DCD9CD4}" type="sibTrans" cxnId="{5C470471-A580-4FD8-84FA-32D320115248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2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AA02C5E4-1274-47EB-B6F2-40B8F66BA166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gm:t>
    </dgm:pt>
    <dgm:pt modelId="{2C4727FC-7B67-4704-8884-261579F6C587}" type="par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668035E-B499-4680-96BF-0184D15109EF}" type="sibTrans" cxnId="{254F2F54-BE2E-40CB-A736-8B49772CE19A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/>
      <dgm:spPr/>
      <dgm:t>
        <a:bodyPr/>
        <a:lstStyle/>
        <a:p>
          <a:endParaRPr lang="th-TH" dirty="0"/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3" custScaleX="136732" custScaleY="123555" custLinFactNeighborX="-10808" custLinFactNeighborY="-183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3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3093D519-0FFA-41F0-B45E-ED636BFF88D6}" type="pres">
      <dgm:prSet presAssocID="{AA02C5E4-1274-47EB-B6F2-40B8F66BA166}" presName="parentLin" presStyleCnt="0"/>
      <dgm:spPr/>
    </dgm:pt>
    <dgm:pt modelId="{00626CE1-B742-42DE-BF44-809743C000EC}" type="pres">
      <dgm:prSet presAssocID="{AA02C5E4-1274-47EB-B6F2-40B8F66BA166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544397DA-8383-4B1B-A725-F2C82FA9CE57}" type="pres">
      <dgm:prSet presAssocID="{AA02C5E4-1274-47EB-B6F2-40B8F66BA166}" presName="parentText" presStyleLbl="node1" presStyleIdx="1" presStyleCnt="3" custScaleX="134463" custScaleY="84210" custLinFactNeighborX="-5654" custLinFactNeighborY="-673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644DCE-5D93-4444-8287-AB7456732F79}" type="pres">
      <dgm:prSet presAssocID="{AA02C5E4-1274-47EB-B6F2-40B8F66BA166}" presName="negativeSpace" presStyleCnt="0"/>
      <dgm:spPr/>
    </dgm:pt>
    <dgm:pt modelId="{44320BA2-82F1-4E8E-943C-2462729C863D}" type="pres">
      <dgm:prSet presAssocID="{AA02C5E4-1274-47EB-B6F2-40B8F66BA166}" presName="childText" presStyleLbl="conFgAcc1" presStyleIdx="1" presStyleCnt="3" custScaleY="74463" custLinFactNeighborX="1853" custLinFactNeighborY="-4776">
        <dgm:presLayoutVars>
          <dgm:bulletEnabled val="1"/>
        </dgm:presLayoutVars>
      </dgm:prSet>
      <dgm:spPr/>
    </dgm:pt>
    <dgm:pt modelId="{A3698402-649D-4560-994A-7CA4103DD1FB}" type="pres">
      <dgm:prSet presAssocID="{B668035E-B499-4680-96BF-0184D15109EF}" presName="spaceBetweenRectangles" presStyleCnt="0"/>
      <dgm:spPr/>
    </dgm:pt>
    <dgm:pt modelId="{1B2614E4-2408-4955-AEF6-2461457074DB}" type="pres">
      <dgm:prSet presAssocID="{E596A0F0-19EB-425E-B5D1-B9969A1FCD65}" presName="parentLin" presStyleCnt="0"/>
      <dgm:spPr/>
    </dgm:pt>
    <dgm:pt modelId="{C65B7C8E-1345-416E-8BD0-83ABBC89520E}" type="pres">
      <dgm:prSet presAssocID="{E596A0F0-19EB-425E-B5D1-B9969A1FCD65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8BBD4463-5DA3-4474-B490-74CB43D02A31}" type="pres">
      <dgm:prSet presAssocID="{E596A0F0-19EB-425E-B5D1-B9969A1FCD65}" presName="parentText" presStyleLbl="node1" presStyleIdx="2" presStyleCnt="3" custScaleX="142550" custScaleY="92358" custLinFactNeighborX="-5660" custLinFactNeighborY="-28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33244-3D75-46C5-AE59-4CA166519CE2}" type="pres">
      <dgm:prSet presAssocID="{E596A0F0-19EB-425E-B5D1-B9969A1FCD65}" presName="negativeSpace" presStyleCnt="0"/>
      <dgm:spPr/>
    </dgm:pt>
    <dgm:pt modelId="{8EC92FF8-356E-46CA-9A25-281A4F03C2E4}" type="pres">
      <dgm:prSet presAssocID="{E596A0F0-19EB-425E-B5D1-B9969A1FCD65}" presName="childText" presStyleLbl="conFgAcc1" presStyleIdx="2" presStyleCnt="3" custScaleY="77258" custLinFactY="3137" custLinFactNeighborX="-520" custLinFactNeighborY="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EFF97031-D2BE-4A5F-AD5F-AC96E1E0841E}" type="presOf" srcId="{E596A0F0-19EB-425E-B5D1-B9969A1FCD65}" destId="{8BBD4463-5DA3-4474-B490-74CB43D02A31}" srcOrd="1" destOrd="0" presId="urn:microsoft.com/office/officeart/2005/8/layout/list1"/>
    <dgm:cxn modelId="{3781B26F-F94D-4765-BCC4-8674C9906C63}" srcId="{E596A0F0-19EB-425E-B5D1-B9969A1FCD65}" destId="{EC136DAD-44B8-4256-AB8A-48F9F53BC12B}" srcOrd="0" destOrd="0" parTransId="{C3CAA0C0-DA4A-403E-8BDF-B0655F3B54ED}" sibTransId="{8A73639E-AA5E-40F0-9E75-233C00329F73}"/>
    <dgm:cxn modelId="{3D40885B-3C1E-4AAD-B82F-F20ECAFB4EDA}" type="presOf" srcId="{FFAFF489-1F9E-4225-8D18-EAD1630083EA}" destId="{A1720148-9163-44F7-8A90-A2D540F21DE1}" srcOrd="0" destOrd="0" presId="urn:microsoft.com/office/officeart/2005/8/layout/list1"/>
    <dgm:cxn modelId="{D41A0837-A38C-49B2-8121-BD4672996849}" type="presOf" srcId="{E596A0F0-19EB-425E-B5D1-B9969A1FCD65}" destId="{C65B7C8E-1345-416E-8BD0-83ABBC89520E}" srcOrd="0" destOrd="0" presId="urn:microsoft.com/office/officeart/2005/8/layout/list1"/>
    <dgm:cxn modelId="{254F2F54-BE2E-40CB-A736-8B49772CE19A}" srcId="{65B8ACDD-DBC8-46AE-A198-55E144CFAAE2}" destId="{AA02C5E4-1274-47EB-B6F2-40B8F66BA166}" srcOrd="1" destOrd="0" parTransId="{2C4727FC-7B67-4704-8884-261579F6C587}" sibTransId="{B668035E-B499-4680-96BF-0184D15109EF}"/>
    <dgm:cxn modelId="{496C6010-9AB0-4395-9C54-BC3F840CFD47}" type="presOf" srcId="{AA02C5E4-1274-47EB-B6F2-40B8F66BA166}" destId="{544397DA-8383-4B1B-A725-F2C82FA9CE57}" srcOrd="1" destOrd="0" presId="urn:microsoft.com/office/officeart/2005/8/layout/list1"/>
    <dgm:cxn modelId="{3CDCE1F0-B892-4B67-9B7B-A5FF37DF0E73}" type="presOf" srcId="{65B8ACDD-DBC8-46AE-A198-55E144CFAAE2}" destId="{AA1767D0-9CB9-48E7-81F0-8095F49D7126}" srcOrd="0" destOrd="0" presId="urn:microsoft.com/office/officeart/2005/8/layout/list1"/>
    <dgm:cxn modelId="{243BAE8B-20C0-4B7F-A551-56DDE48F6C0A}" type="presOf" srcId="{AA02C5E4-1274-47EB-B6F2-40B8F66BA166}" destId="{00626CE1-B742-42DE-BF44-809743C000EC}" srcOrd="0" destOrd="0" presId="urn:microsoft.com/office/officeart/2005/8/layout/list1"/>
    <dgm:cxn modelId="{5C470471-A580-4FD8-84FA-32D320115248}" srcId="{65B8ACDD-DBC8-46AE-A198-55E144CFAAE2}" destId="{E596A0F0-19EB-425E-B5D1-B9969A1FCD65}" srcOrd="2" destOrd="0" parTransId="{33B99C55-4CC4-46CA-9439-3D9438E79461}" sibTransId="{00A6C368-D7C5-4EB5-8387-E0C97DCD9CD4}"/>
    <dgm:cxn modelId="{68DA7EC4-CBA4-47C8-A296-5CBFDC1C99F4}" type="presOf" srcId="{FFAFF489-1F9E-4225-8D18-EAD1630083EA}" destId="{A5763476-80D2-4C89-B4E9-5355212EAC24}" srcOrd="1" destOrd="0" presId="urn:microsoft.com/office/officeart/2005/8/layout/list1"/>
    <dgm:cxn modelId="{76411DAE-7839-4A83-B99B-8F2870FBE1D9}" type="presOf" srcId="{EC136DAD-44B8-4256-AB8A-48F9F53BC12B}" destId="{8EC92FF8-356E-46CA-9A25-281A4F03C2E4}" srcOrd="0" destOrd="0" presId="urn:microsoft.com/office/officeart/2005/8/layout/list1"/>
    <dgm:cxn modelId="{D0B3EB9B-4130-4B88-AB64-BCD1A169AD07}" type="presParOf" srcId="{AA1767D0-9CB9-48E7-81F0-8095F49D7126}" destId="{4A00A604-C6EF-4E52-9CBA-6895B98319E4}" srcOrd="0" destOrd="0" presId="urn:microsoft.com/office/officeart/2005/8/layout/list1"/>
    <dgm:cxn modelId="{BC12A7F8-4E7E-4385-94F3-F7B938284910}" type="presParOf" srcId="{4A00A604-C6EF-4E52-9CBA-6895B98319E4}" destId="{A1720148-9163-44F7-8A90-A2D540F21DE1}" srcOrd="0" destOrd="0" presId="urn:microsoft.com/office/officeart/2005/8/layout/list1"/>
    <dgm:cxn modelId="{36ED2B70-2B2E-45AC-8478-3EC91843811D}" type="presParOf" srcId="{4A00A604-C6EF-4E52-9CBA-6895B98319E4}" destId="{A5763476-80D2-4C89-B4E9-5355212EAC24}" srcOrd="1" destOrd="0" presId="urn:microsoft.com/office/officeart/2005/8/layout/list1"/>
    <dgm:cxn modelId="{427170D6-EF68-4377-9BE4-3A1126F72C16}" type="presParOf" srcId="{AA1767D0-9CB9-48E7-81F0-8095F49D7126}" destId="{8EC4CEE0-A36C-4043-9045-B321A7569101}" srcOrd="1" destOrd="0" presId="urn:microsoft.com/office/officeart/2005/8/layout/list1"/>
    <dgm:cxn modelId="{BCED55BB-583F-4731-850E-5D7CFB810DBE}" type="presParOf" srcId="{AA1767D0-9CB9-48E7-81F0-8095F49D7126}" destId="{F9758C61-9E82-4A09-B8A0-C8DACD134D65}" srcOrd="2" destOrd="0" presId="urn:microsoft.com/office/officeart/2005/8/layout/list1"/>
    <dgm:cxn modelId="{631F471F-EE0F-496A-B4E3-499F3B29E03F}" type="presParOf" srcId="{AA1767D0-9CB9-48E7-81F0-8095F49D7126}" destId="{5E61078E-B71E-454F-82C1-D02AB1FA004C}" srcOrd="3" destOrd="0" presId="urn:microsoft.com/office/officeart/2005/8/layout/list1"/>
    <dgm:cxn modelId="{66122037-C24D-4EA6-B23F-FD63D3DB54E6}" type="presParOf" srcId="{AA1767D0-9CB9-48E7-81F0-8095F49D7126}" destId="{3093D519-0FFA-41F0-B45E-ED636BFF88D6}" srcOrd="4" destOrd="0" presId="urn:microsoft.com/office/officeart/2005/8/layout/list1"/>
    <dgm:cxn modelId="{D804AF98-7D69-4EC6-A620-5F3ABAA4DAFA}" type="presParOf" srcId="{3093D519-0FFA-41F0-B45E-ED636BFF88D6}" destId="{00626CE1-B742-42DE-BF44-809743C000EC}" srcOrd="0" destOrd="0" presId="urn:microsoft.com/office/officeart/2005/8/layout/list1"/>
    <dgm:cxn modelId="{2C070F3C-5712-4F38-BB5C-040B84BAEF3C}" type="presParOf" srcId="{3093D519-0FFA-41F0-B45E-ED636BFF88D6}" destId="{544397DA-8383-4B1B-A725-F2C82FA9CE57}" srcOrd="1" destOrd="0" presId="urn:microsoft.com/office/officeart/2005/8/layout/list1"/>
    <dgm:cxn modelId="{C0A9EFE6-E90A-4640-8A9C-842727DF5279}" type="presParOf" srcId="{AA1767D0-9CB9-48E7-81F0-8095F49D7126}" destId="{17644DCE-5D93-4444-8287-AB7456732F79}" srcOrd="5" destOrd="0" presId="urn:microsoft.com/office/officeart/2005/8/layout/list1"/>
    <dgm:cxn modelId="{C890BD92-72DF-45BA-9BC5-036625173249}" type="presParOf" srcId="{AA1767D0-9CB9-48E7-81F0-8095F49D7126}" destId="{44320BA2-82F1-4E8E-943C-2462729C863D}" srcOrd="6" destOrd="0" presId="urn:microsoft.com/office/officeart/2005/8/layout/list1"/>
    <dgm:cxn modelId="{7B006611-5666-4028-B90C-24760DA1DC2E}" type="presParOf" srcId="{AA1767D0-9CB9-48E7-81F0-8095F49D7126}" destId="{A3698402-649D-4560-994A-7CA4103DD1FB}" srcOrd="7" destOrd="0" presId="urn:microsoft.com/office/officeart/2005/8/layout/list1"/>
    <dgm:cxn modelId="{1C074DBA-40AE-4698-95C1-EC0B9EF59DFC}" type="presParOf" srcId="{AA1767D0-9CB9-48E7-81F0-8095F49D7126}" destId="{1B2614E4-2408-4955-AEF6-2461457074DB}" srcOrd="8" destOrd="0" presId="urn:microsoft.com/office/officeart/2005/8/layout/list1"/>
    <dgm:cxn modelId="{33FAD236-C97E-4F4C-BDE1-EF5346624721}" type="presParOf" srcId="{1B2614E4-2408-4955-AEF6-2461457074DB}" destId="{C65B7C8E-1345-416E-8BD0-83ABBC89520E}" srcOrd="0" destOrd="0" presId="urn:microsoft.com/office/officeart/2005/8/layout/list1"/>
    <dgm:cxn modelId="{821686A6-97D2-466E-AFCA-172BF894EC32}" type="presParOf" srcId="{1B2614E4-2408-4955-AEF6-2461457074DB}" destId="{8BBD4463-5DA3-4474-B490-74CB43D02A31}" srcOrd="1" destOrd="0" presId="urn:microsoft.com/office/officeart/2005/8/layout/list1"/>
    <dgm:cxn modelId="{7D72AC6E-18A3-4767-9DAC-6EE58F53A862}" type="presParOf" srcId="{AA1767D0-9CB9-48E7-81F0-8095F49D7126}" destId="{04D33244-3D75-46C5-AE59-4CA166519CE2}" srcOrd="9" destOrd="0" presId="urn:microsoft.com/office/officeart/2005/8/layout/list1"/>
    <dgm:cxn modelId="{203584E4-7A48-447D-B76E-93438681AACB}" type="presParOf" srcId="{AA1767D0-9CB9-48E7-81F0-8095F49D7126}" destId="{8EC92FF8-356E-46CA-9A25-281A4F03C2E4}" srcOrd="10" destOrd="0" presId="urn:microsoft.com/office/officeart/2005/8/layout/list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5B8ACDD-DBC8-46AE-A198-55E144CFAAE2}" type="doc">
      <dgm:prSet loTypeId="urn:microsoft.com/office/officeart/2005/8/layout/list1" loCatId="list" qsTypeId="urn:microsoft.com/office/officeart/2005/8/quickstyle/3d2#8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FFAFF489-1F9E-4225-8D18-EAD1630083EA}">
      <dgm:prSet phldrT="[ข้อความ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gm:t>
    </dgm:pt>
    <dgm:pt modelId="{DFCC3AB6-EE56-4518-9132-BE8456EF0F2F}" type="par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B8547472-488A-4C47-B20F-7286E8471248}" type="sibTrans" cxnId="{27EB0A83-2668-4B6A-ACBB-1B52C1C96826}">
      <dgm:prSet/>
      <dgm:spPr/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EC136DAD-44B8-4256-AB8A-48F9F53BC12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gm:t>
    </dgm:pt>
    <dgm:pt modelId="{C3CAA0C0-DA4A-403E-8BDF-B0655F3B54ED}" type="parTrans" cxnId="{3781B26F-F94D-4765-BCC4-8674C9906C63}">
      <dgm:prSet/>
      <dgm:spPr/>
      <dgm:t>
        <a:bodyPr/>
        <a:lstStyle/>
        <a:p>
          <a:endParaRPr lang="th-TH"/>
        </a:p>
      </dgm:t>
    </dgm:pt>
    <dgm:pt modelId="{8A73639E-AA5E-40F0-9E75-233C00329F73}" type="sibTrans" cxnId="{3781B26F-F94D-4765-BCC4-8674C9906C63}">
      <dgm:prSet/>
      <dgm:spPr/>
      <dgm:t>
        <a:bodyPr/>
        <a:lstStyle/>
        <a:p>
          <a:endParaRPr lang="th-TH"/>
        </a:p>
      </dgm:t>
    </dgm:pt>
    <dgm:pt modelId="{AA1767D0-9CB9-48E7-81F0-8095F49D7126}" type="pres">
      <dgm:prSet presAssocID="{65B8ACDD-DBC8-46AE-A198-55E144CFAA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A00A604-C6EF-4E52-9CBA-6895B98319E4}" type="pres">
      <dgm:prSet presAssocID="{FFAFF489-1F9E-4225-8D18-EAD1630083EA}" presName="parentLin" presStyleCnt="0"/>
      <dgm:spPr/>
    </dgm:pt>
    <dgm:pt modelId="{A1720148-9163-44F7-8A90-A2D540F21DE1}" type="pres">
      <dgm:prSet presAssocID="{FFAFF489-1F9E-4225-8D18-EAD1630083EA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A5763476-80D2-4C89-B4E9-5355212EAC24}" type="pres">
      <dgm:prSet presAssocID="{FFAFF489-1F9E-4225-8D18-EAD1630083EA}" presName="parentText" presStyleLbl="node1" presStyleIdx="0" presStyleCnt="2" custScaleX="142857" custScaleY="123555" custLinFactNeighborX="-5660" custLinFactNeighborY="2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EC4CEE0-A36C-4043-9045-B321A7569101}" type="pres">
      <dgm:prSet presAssocID="{FFAFF489-1F9E-4225-8D18-EAD1630083EA}" presName="negativeSpace" presStyleCnt="0"/>
      <dgm:spPr/>
    </dgm:pt>
    <dgm:pt modelId="{F9758C61-9E82-4A09-B8A0-C8DACD134D65}" type="pres">
      <dgm:prSet presAssocID="{FFAFF489-1F9E-4225-8D18-EAD1630083EA}" presName="childText" presStyleLbl="conFgAcc1" presStyleIdx="0" presStyleCnt="2" custScaleY="63858">
        <dgm:presLayoutVars>
          <dgm:bulletEnabled val="1"/>
        </dgm:presLayoutVars>
      </dgm:prSet>
      <dgm:spPr/>
    </dgm:pt>
    <dgm:pt modelId="{5E61078E-B71E-454F-82C1-D02AB1FA004C}" type="pres">
      <dgm:prSet presAssocID="{B8547472-488A-4C47-B20F-7286E8471248}" presName="spaceBetweenRectangles" presStyleCnt="0"/>
      <dgm:spPr/>
    </dgm:pt>
    <dgm:pt modelId="{62DF4292-F404-48E7-8CEF-2647F75B3366}" type="pres">
      <dgm:prSet presAssocID="{EC136DAD-44B8-4256-AB8A-48F9F53BC12B}" presName="parentLin" presStyleCnt="0"/>
      <dgm:spPr/>
    </dgm:pt>
    <dgm:pt modelId="{222AC98B-B9F6-442E-9B21-263A672AF1DB}" type="pres">
      <dgm:prSet presAssocID="{EC136DAD-44B8-4256-AB8A-48F9F53BC12B}" presName="parentLeftMargin" presStyleLbl="node1" presStyleIdx="0" presStyleCnt="2"/>
      <dgm:spPr/>
      <dgm:t>
        <a:bodyPr/>
        <a:lstStyle/>
        <a:p>
          <a:endParaRPr lang="th-TH"/>
        </a:p>
      </dgm:t>
    </dgm:pt>
    <dgm:pt modelId="{604DB787-3CEB-4FFC-B55A-3B62AFCB1C31}" type="pres">
      <dgm:prSet presAssocID="{EC136DAD-44B8-4256-AB8A-48F9F53BC12B}" presName="parentText" presStyleLbl="node1" presStyleIdx="1" presStyleCnt="2" custScaleX="142857" custScaleY="1090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52DB21C-CF81-4842-AB87-061495E43B43}" type="pres">
      <dgm:prSet presAssocID="{EC136DAD-44B8-4256-AB8A-48F9F53BC12B}" presName="negativeSpace" presStyleCnt="0"/>
      <dgm:spPr/>
    </dgm:pt>
    <dgm:pt modelId="{C0CE36E8-0705-43E9-81A1-1412BB28D015}" type="pres">
      <dgm:prSet presAssocID="{EC136DAD-44B8-4256-AB8A-48F9F53BC1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A0BA74-1867-4344-9CD0-40249AE10EC3}" type="presOf" srcId="{FFAFF489-1F9E-4225-8D18-EAD1630083EA}" destId="{A1720148-9163-44F7-8A90-A2D540F21DE1}" srcOrd="0" destOrd="0" presId="urn:microsoft.com/office/officeart/2005/8/layout/list1"/>
    <dgm:cxn modelId="{3781B26F-F94D-4765-BCC4-8674C9906C63}" srcId="{65B8ACDD-DBC8-46AE-A198-55E144CFAAE2}" destId="{EC136DAD-44B8-4256-AB8A-48F9F53BC12B}" srcOrd="1" destOrd="0" parTransId="{C3CAA0C0-DA4A-403E-8BDF-B0655F3B54ED}" sibTransId="{8A73639E-AA5E-40F0-9E75-233C00329F73}"/>
    <dgm:cxn modelId="{6BC30C55-14A6-4A3C-A54F-CB41EC2E627B}" type="presOf" srcId="{EC136DAD-44B8-4256-AB8A-48F9F53BC12B}" destId="{604DB787-3CEB-4FFC-B55A-3B62AFCB1C31}" srcOrd="1" destOrd="0" presId="urn:microsoft.com/office/officeart/2005/8/layout/list1"/>
    <dgm:cxn modelId="{F003589E-43A8-41F5-8610-46B1142BC92D}" type="presOf" srcId="{65B8ACDD-DBC8-46AE-A198-55E144CFAAE2}" destId="{AA1767D0-9CB9-48E7-81F0-8095F49D7126}" srcOrd="0" destOrd="0" presId="urn:microsoft.com/office/officeart/2005/8/layout/list1"/>
    <dgm:cxn modelId="{F3F6F7AD-AE97-41C2-9631-410018B02EDD}" type="presOf" srcId="{FFAFF489-1F9E-4225-8D18-EAD1630083EA}" destId="{A5763476-80D2-4C89-B4E9-5355212EAC24}" srcOrd="1" destOrd="0" presId="urn:microsoft.com/office/officeart/2005/8/layout/list1"/>
    <dgm:cxn modelId="{435D484A-E19A-4CAE-8A9B-386B7C81CE93}" type="presOf" srcId="{EC136DAD-44B8-4256-AB8A-48F9F53BC12B}" destId="{222AC98B-B9F6-442E-9B21-263A672AF1DB}" srcOrd="0" destOrd="0" presId="urn:microsoft.com/office/officeart/2005/8/layout/list1"/>
    <dgm:cxn modelId="{27EB0A83-2668-4B6A-ACBB-1B52C1C96826}" srcId="{65B8ACDD-DBC8-46AE-A198-55E144CFAAE2}" destId="{FFAFF489-1F9E-4225-8D18-EAD1630083EA}" srcOrd="0" destOrd="0" parTransId="{DFCC3AB6-EE56-4518-9132-BE8456EF0F2F}" sibTransId="{B8547472-488A-4C47-B20F-7286E8471248}"/>
    <dgm:cxn modelId="{484CCFF4-1959-4845-92E4-2916653AFEE8}" type="presParOf" srcId="{AA1767D0-9CB9-48E7-81F0-8095F49D7126}" destId="{4A00A604-C6EF-4E52-9CBA-6895B98319E4}" srcOrd="0" destOrd="0" presId="urn:microsoft.com/office/officeart/2005/8/layout/list1"/>
    <dgm:cxn modelId="{7751A8C8-BD03-411D-B83D-FF6580A09E07}" type="presParOf" srcId="{4A00A604-C6EF-4E52-9CBA-6895B98319E4}" destId="{A1720148-9163-44F7-8A90-A2D540F21DE1}" srcOrd="0" destOrd="0" presId="urn:microsoft.com/office/officeart/2005/8/layout/list1"/>
    <dgm:cxn modelId="{3602DAA0-E7A1-4915-9276-FCE36476E6A6}" type="presParOf" srcId="{4A00A604-C6EF-4E52-9CBA-6895B98319E4}" destId="{A5763476-80D2-4C89-B4E9-5355212EAC24}" srcOrd="1" destOrd="0" presId="urn:microsoft.com/office/officeart/2005/8/layout/list1"/>
    <dgm:cxn modelId="{098E4A72-4365-4816-BC9F-E5A2B00D046F}" type="presParOf" srcId="{AA1767D0-9CB9-48E7-81F0-8095F49D7126}" destId="{8EC4CEE0-A36C-4043-9045-B321A7569101}" srcOrd="1" destOrd="0" presId="urn:microsoft.com/office/officeart/2005/8/layout/list1"/>
    <dgm:cxn modelId="{30F089B5-4C50-4E92-8D41-B838021C89B4}" type="presParOf" srcId="{AA1767D0-9CB9-48E7-81F0-8095F49D7126}" destId="{F9758C61-9E82-4A09-B8A0-C8DACD134D65}" srcOrd="2" destOrd="0" presId="urn:microsoft.com/office/officeart/2005/8/layout/list1"/>
    <dgm:cxn modelId="{E19E6DC3-B646-4B00-88CB-E27D94F0ACB9}" type="presParOf" srcId="{AA1767D0-9CB9-48E7-81F0-8095F49D7126}" destId="{5E61078E-B71E-454F-82C1-D02AB1FA004C}" srcOrd="3" destOrd="0" presId="urn:microsoft.com/office/officeart/2005/8/layout/list1"/>
    <dgm:cxn modelId="{50CD23D9-1942-404E-80E5-D4F3B95441C1}" type="presParOf" srcId="{AA1767D0-9CB9-48E7-81F0-8095F49D7126}" destId="{62DF4292-F404-48E7-8CEF-2647F75B3366}" srcOrd="4" destOrd="0" presId="urn:microsoft.com/office/officeart/2005/8/layout/list1"/>
    <dgm:cxn modelId="{414BAAAB-1BA6-4C76-B1F1-FC3C0FD5646E}" type="presParOf" srcId="{62DF4292-F404-48E7-8CEF-2647F75B3366}" destId="{222AC98B-B9F6-442E-9B21-263A672AF1DB}" srcOrd="0" destOrd="0" presId="urn:microsoft.com/office/officeart/2005/8/layout/list1"/>
    <dgm:cxn modelId="{E2C0D9C9-5D91-4152-9BA6-547823665036}" type="presParOf" srcId="{62DF4292-F404-48E7-8CEF-2647F75B3366}" destId="{604DB787-3CEB-4FFC-B55A-3B62AFCB1C31}" srcOrd="1" destOrd="0" presId="urn:microsoft.com/office/officeart/2005/8/layout/list1"/>
    <dgm:cxn modelId="{238B790B-1013-4025-9726-5666391BC7CC}" type="presParOf" srcId="{AA1767D0-9CB9-48E7-81F0-8095F49D7126}" destId="{052DB21C-CF81-4842-AB87-061495E43B43}" srcOrd="5" destOrd="0" presId="urn:microsoft.com/office/officeart/2005/8/layout/list1"/>
    <dgm:cxn modelId="{658D41EF-E1C1-4089-B349-A10E42C7C8D6}" type="presParOf" srcId="{AA1767D0-9CB9-48E7-81F0-8095F49D7126}" destId="{C0CE36E8-0705-43E9-81A1-1412BB28D01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FDFDA9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โดยให้คำนึงถึงระดับ ตำแหน่ง หน้าที่และความรับผิดชอบของผู้ที่จะได้รับมอบอำนาจเป็นสำคัญ </a:t>
          </a:r>
          <a:endParaRPr lang="th-TH" sz="32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accent2">
            <a:lumMod val="60000"/>
            <a:lumOff val="4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000" b="1" dirty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เพื่อความคล่องตัวในการจัดซื้อจัดจ้าง ให้หัวหน้าหน่วยงาน</a:t>
          </a:r>
          <a:br>
            <a:rPr lang="th-TH" sz="30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dirty="0">
              <a:solidFill>
                <a:srgbClr val="5E0209"/>
              </a:solidFill>
              <a:effectLst/>
              <a:cs typeface="+mj-cs"/>
            </a:rPr>
            <a:t>ของรัฐมอบอำนาจในการสั่งการและดำเนินการจัดซื้อจัดจ้าง</a:t>
          </a:r>
          <a:br>
            <a:rPr lang="th-TH" sz="30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dirty="0">
              <a:solidFill>
                <a:srgbClr val="5E0209"/>
              </a:solidFill>
              <a:effectLst/>
              <a:cs typeface="+mj-cs"/>
            </a:rPr>
            <a:t>ให้แก่ผู้ดำรงตำแหน่งรองลงไป</a:t>
          </a:r>
          <a:br>
            <a:rPr lang="th-TH" sz="30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dirty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3000" b="1" dirty="0">
            <a:solidFill>
              <a:srgbClr val="5E0209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122551" custScaleY="89988" custRadScaleRad="104749" custRadScaleInc="72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90825" custScaleY="97416" custRadScaleRad="90743" custRadScaleInc="-579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5A221EFF-BDC7-4BB4-8C32-F8CA3AF9DD16}" type="presOf" srcId="{A80D6540-6DED-43AE-989E-F0BCBC6EC349}" destId="{6FE3F263-1D66-400A-8D20-7894430CE365}" srcOrd="0" destOrd="0" presId="urn:microsoft.com/office/officeart/2005/8/layout/arrow5"/>
    <dgm:cxn modelId="{A2520AB9-32BC-4EA2-A129-7D6E9AB44944}" type="presOf" srcId="{BCF230DF-8CB8-41C1-9FE9-897AF201A4A0}" destId="{3EE9F948-090F-435E-9BDD-3ED66BF6722A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3947FECD-5CC7-45B4-A87B-9FAF5FF237DF}" type="presOf" srcId="{CB03A0F8-463E-4D3D-A42F-3665A7D7A137}" destId="{B665085E-CEF6-42A8-BC04-D06D066F809C}" srcOrd="0" destOrd="0" presId="urn:microsoft.com/office/officeart/2005/8/layout/arrow5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12E23816-1BD4-4819-A931-B055C3188341}" type="presParOf" srcId="{B665085E-CEF6-42A8-BC04-D06D066F809C}" destId="{3EE9F948-090F-435E-9BDD-3ED66BF6722A}" srcOrd="0" destOrd="0" presId="urn:microsoft.com/office/officeart/2005/8/layout/arrow5"/>
    <dgm:cxn modelId="{0C12E188-AB82-441D-BE5C-12A7D290BD40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03A0F8-463E-4D3D-A42F-3665A7D7A137}" type="doc">
      <dgm:prSet loTypeId="urn:microsoft.com/office/officeart/2005/8/layout/arrow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th-TH"/>
        </a:p>
      </dgm:t>
    </dgm:pt>
    <dgm:pt modelId="{BCF230DF-8CB8-41C1-9FE9-897AF201A4A0}">
      <dgm:prSet phldrT="[Text]" custT="1"/>
      <dgm:spPr>
        <a:solidFill>
          <a:srgbClr val="CCFFCC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หน่วยงานของรัฐใดจะมอบอำนาจให้หัวหน้าหน่วยงานแห่งอื่น ดำเนินการจัดซื้อ</a:t>
          </a:r>
          <a:br>
            <a:rPr lang="th-TH" sz="3200" b="1" dirty="0">
              <a:solidFill>
                <a:srgbClr val="5E0209"/>
              </a:solidFill>
              <a:effectLst/>
              <a:cs typeface="+mj-cs"/>
            </a:rPr>
          </a:br>
          <a:r>
            <a:rPr lang="th-TH" sz="3200" b="1" dirty="0">
              <a:solidFill>
                <a:srgbClr val="5E0209"/>
              </a:solidFill>
              <a:effectLst/>
              <a:cs typeface="+mj-cs"/>
            </a:rPr>
            <a:t>จัดจ้างแทนก็ให้กระทำได้</a:t>
          </a:r>
          <a:endParaRPr lang="th-TH" sz="3200" b="1" dirty="0">
            <a:solidFill>
              <a:srgbClr val="5E0209"/>
            </a:solidFill>
            <a:effectLst/>
          </a:endParaRPr>
        </a:p>
      </dgm:t>
    </dgm:pt>
    <dgm:pt modelId="{24337C82-F3EE-4857-AA97-E7ECA217687D}" type="par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0FC8E-36BD-4D43-A93E-0988D3AFD465}" type="sibTrans" cxnId="{118FB24C-92A6-4C32-A966-16F096ECF939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0D6540-6DED-43AE-989E-F0BCBC6EC349}">
      <dgm:prSet custT="1"/>
      <dgm:spPr>
        <a:solidFill>
          <a:schemeClr val="tx2">
            <a:lumMod val="20000"/>
            <a:lumOff val="80000"/>
            <a:alpha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000" b="1" dirty="0">
              <a:solidFill>
                <a:srgbClr val="09029A"/>
              </a:solidFill>
              <a:effectLst/>
              <a:cs typeface="+mj-cs"/>
            </a:rPr>
            <a:t>โดยให้</a:t>
          </a:r>
          <a:r>
            <a:rPr lang="th-TH" sz="3000" b="1" dirty="0" smtClean="0">
              <a:solidFill>
                <a:srgbClr val="09029A"/>
              </a:solidFill>
              <a:effectLst/>
              <a:cs typeface="+mj-cs"/>
            </a:rPr>
            <a:t>ผู้มอบ</a:t>
          </a:r>
          <a:r>
            <a:rPr lang="th-TH" sz="3000" b="1" dirty="0">
              <a:solidFill>
                <a:srgbClr val="09029A"/>
              </a:solidFill>
              <a:effectLst/>
              <a:cs typeface="+mj-cs"/>
            </a:rPr>
            <a:t>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dirty="0">
            <a:solidFill>
              <a:srgbClr val="09029A"/>
            </a:solidFill>
            <a:effectLst/>
            <a:cs typeface="+mj-cs"/>
          </a:endParaRPr>
        </a:p>
      </dgm:t>
    </dgm:pt>
    <dgm:pt modelId="{CCFB2F30-06C9-4801-A5E5-8AF78861C461}" type="par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3355BA-C5AE-4A3D-B8F9-A2180611D8D8}" type="sibTrans" cxnId="{8385831E-57CC-4ED0-B009-5E2245C6B18D}">
      <dgm:prSet/>
      <dgm:spPr/>
      <dgm:t>
        <a:bodyPr/>
        <a:lstStyle/>
        <a:p>
          <a:endParaRPr lang="th-TH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65085E-CEF6-42A8-BC04-D06D066F809C}" type="pres">
      <dgm:prSet presAssocID="{CB03A0F8-463E-4D3D-A42F-3665A7D7A1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E9F948-090F-435E-9BDD-3ED66BF6722A}" type="pres">
      <dgm:prSet presAssocID="{BCF230DF-8CB8-41C1-9FE9-897AF201A4A0}" presName="arrow" presStyleLbl="node1" presStyleIdx="0" presStyleCnt="2" custScaleX="97439" custScaleY="94358" custRadScaleRad="104749" custRadScaleInc="72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6FE3F263-1D66-400A-8D20-7894430CE365}" type="pres">
      <dgm:prSet presAssocID="{A80D6540-6DED-43AE-989E-F0BCBC6EC349}" presName="arrow" presStyleLbl="node1" presStyleIdx="1" presStyleCnt="2" custScaleX="90825" custScaleY="97416" custRadScaleRad="101078" custRadScaleInc="-711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th-TH"/>
        </a:p>
      </dgm:t>
    </dgm:pt>
  </dgm:ptLst>
  <dgm:cxnLst>
    <dgm:cxn modelId="{DB151BEC-76A6-4295-BEE5-13544AD6ECAF}" type="presOf" srcId="{CB03A0F8-463E-4D3D-A42F-3665A7D7A137}" destId="{B665085E-CEF6-42A8-BC04-D06D066F809C}" srcOrd="0" destOrd="0" presId="urn:microsoft.com/office/officeart/2005/8/layout/arrow5"/>
    <dgm:cxn modelId="{8385831E-57CC-4ED0-B009-5E2245C6B18D}" srcId="{CB03A0F8-463E-4D3D-A42F-3665A7D7A137}" destId="{A80D6540-6DED-43AE-989E-F0BCBC6EC349}" srcOrd="1" destOrd="0" parTransId="{CCFB2F30-06C9-4801-A5E5-8AF78861C461}" sibTransId="{243355BA-C5AE-4A3D-B8F9-A2180611D8D8}"/>
    <dgm:cxn modelId="{118FB24C-92A6-4C32-A966-16F096ECF939}" srcId="{CB03A0F8-463E-4D3D-A42F-3665A7D7A137}" destId="{BCF230DF-8CB8-41C1-9FE9-897AF201A4A0}" srcOrd="0" destOrd="0" parTransId="{24337C82-F3EE-4857-AA97-E7ECA217687D}" sibTransId="{6F70FC8E-36BD-4D43-A93E-0988D3AFD465}"/>
    <dgm:cxn modelId="{89871E1B-3591-4453-AA42-873AB4DAC6BA}" type="presOf" srcId="{BCF230DF-8CB8-41C1-9FE9-897AF201A4A0}" destId="{3EE9F948-090F-435E-9BDD-3ED66BF6722A}" srcOrd="0" destOrd="0" presId="urn:microsoft.com/office/officeart/2005/8/layout/arrow5"/>
    <dgm:cxn modelId="{1A94BAD1-7B22-4EDB-9506-A8F27262B6DF}" type="presOf" srcId="{A80D6540-6DED-43AE-989E-F0BCBC6EC349}" destId="{6FE3F263-1D66-400A-8D20-7894430CE365}" srcOrd="0" destOrd="0" presId="urn:microsoft.com/office/officeart/2005/8/layout/arrow5"/>
    <dgm:cxn modelId="{C2C1D9E0-4BA0-4627-A0F0-D00753184317}" type="presParOf" srcId="{B665085E-CEF6-42A8-BC04-D06D066F809C}" destId="{3EE9F948-090F-435E-9BDD-3ED66BF6722A}" srcOrd="0" destOrd="0" presId="urn:microsoft.com/office/officeart/2005/8/layout/arrow5"/>
    <dgm:cxn modelId="{8FB91049-9E55-4F6E-AE6C-AD84F17A139B}" type="presParOf" srcId="{B665085E-CEF6-42A8-BC04-D06D066F809C}" destId="{6FE3F263-1D66-400A-8D20-7894430CE36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#1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6E5369CE-D735-4678-BA7E-E960AEA2336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8634E9F-91C1-4396-B346-188944DE8CD7}" type="par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730388F-4FB0-436A-AC2A-AED5FF0B755D}" type="sibTrans" cxnId="{EE131AC0-74EA-407B-997D-F2AD70983C4A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FAFE6644-C5E6-47DF-9337-AA39BB9C5E13}">
      <dgm:prSet custT="1"/>
      <dgm:spPr>
        <a:solidFill>
          <a:srgbClr val="FFCC00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BFDA4F4-CEEB-4926-B266-BD7903414385}" type="par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B403827-55ED-41CA-9816-EB067540328F}" type="sibTrans" cxnId="{32E45D5E-824C-421B-9461-2DF3EDB22912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074E661-8A26-4A26-9FC3-DF574039C1B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9A96F002-3A91-469B-BFC8-C9F18B6207E2}" type="par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107877-52AA-47FD-8FF9-95156564393A}" type="sibTrans" cxnId="{74390E81-6110-48C0-8D97-65FAC403D74F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B6F3457-D6B0-40B1-82EA-B9AAF63CE91B}">
      <dgm:prSet custT="1"/>
      <dgm:spPr>
        <a:solidFill>
          <a:srgbClr val="FF6699"/>
        </a:solidFill>
      </dgm:spPr>
      <dgm:t>
        <a:bodyPr/>
        <a:lstStyle/>
        <a:p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5B2B2DF7-186A-4F0A-9F9D-110474631CE2}" type="par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3CB9E60-D6E0-45B1-A932-D75DA6796EE6}" type="sibTrans" cxnId="{4CE24763-F4D9-44E9-8B15-537C65425860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727A009-E108-4F87-9309-89464D531190}">
      <dgm:prSet custT="1"/>
      <dgm:spPr>
        <a:solidFill>
          <a:srgbClr val="CC99FF"/>
        </a:solidFill>
      </dgm:spPr>
      <dgm:t>
        <a:bodyPr/>
        <a:lstStyle/>
        <a:p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AA48E0D-4B3F-48B2-885A-6DFCC9AB90A3}" type="par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2F63AC5-CEA2-4A50-A21C-3F809E1CE39C}" type="sibTrans" cxnId="{5710010B-0EB9-4DFC-9AFC-A2E50D013FF3}">
      <dgm:prSet/>
      <dgm:spPr/>
      <dgm:t>
        <a:bodyPr/>
        <a:lstStyle/>
        <a:p>
          <a:endParaRPr lang="th-TH" sz="280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7F95394C-9EE1-451D-9670-EF660EC999BB}" type="pres">
      <dgm:prSet presAssocID="{6E5369CE-D735-4678-BA7E-E960AEA23368}" presName="centerShape" presStyleLbl="vennNode1" presStyleIdx="0" presStyleCnt="5" custScaleX="138686" custScaleY="107170"/>
      <dgm:spPr/>
      <dgm:t>
        <a:bodyPr/>
        <a:lstStyle/>
        <a:p>
          <a:endParaRPr lang="th-TH"/>
        </a:p>
      </dgm:t>
    </dgm:pt>
    <dgm:pt modelId="{3CBD4E2B-4233-461B-B025-C4AF73DE8F08}" type="pres">
      <dgm:prSet presAssocID="{FAFE6644-C5E6-47DF-9337-AA39BB9C5E13}" presName="node" presStyleLbl="vennNode1" presStyleIdx="1" presStyleCnt="5" custScaleX="123137" custScaleY="95444" custRadScaleRad="98453" custRadScaleInc="-39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C5972B-E7BF-4DF2-B50D-4A5F1205A479}" type="pres">
      <dgm:prSet presAssocID="{8074E661-8A26-4A26-9FC3-DF574039C1B8}" presName="node" presStyleLbl="vennNode1" presStyleIdx="2" presStyleCnt="5" custScaleX="120670" custScaleY="114286" custRadScaleRad="108328" custRadScaleInc="-51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850581-85BB-4600-912B-8ADAAEF06389}" type="pres">
      <dgm:prSet presAssocID="{3B6F3457-D6B0-40B1-82EA-B9AAF63CE91B}" presName="node" presStyleLbl="vennNode1" presStyleIdx="3" presStyleCnt="5" custScaleX="123137" custScaleY="118951" custRadScaleRad="102970" custRadScaleInc="156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20E1CC-E70F-43D3-BA60-6F59EF1D1F51}" type="pres">
      <dgm:prSet presAssocID="{2727A009-E108-4F87-9309-89464D531190}" presName="node" presStyleLbl="vennNode1" presStyleIdx="4" presStyleCnt="5" custScaleX="122511" custScaleY="105679" custRadScaleRad="123396" custRadScaleInc="133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710010B-0EB9-4DFC-9AFC-A2E50D013FF3}" srcId="{6E5369CE-D735-4678-BA7E-E960AEA23368}" destId="{2727A009-E108-4F87-9309-89464D531190}" srcOrd="3" destOrd="0" parTransId="{0AA48E0D-4B3F-48B2-885A-6DFCC9AB90A3}" sibTransId="{12F63AC5-CEA2-4A50-A21C-3F809E1CE39C}"/>
    <dgm:cxn modelId="{633C9D2A-3CAB-43FD-AC9F-97DBDE8C8DF0}" type="presOf" srcId="{ED1335F9-62CD-4446-A48A-23F20A7CB1CF}" destId="{DBB9D185-21A3-4CFD-95E4-4F90215ACF75}" srcOrd="0" destOrd="0" presId="urn:microsoft.com/office/officeart/2005/8/layout/radial3"/>
    <dgm:cxn modelId="{24B4BF65-103B-4762-8953-2AF023B9EAF7}" type="presOf" srcId="{2727A009-E108-4F87-9309-89464D531190}" destId="{3120E1CC-E70F-43D3-BA60-6F59EF1D1F51}" srcOrd="0" destOrd="0" presId="urn:microsoft.com/office/officeart/2005/8/layout/radial3"/>
    <dgm:cxn modelId="{5F88D5C4-CF1B-427E-BE8D-78D0A1BF709A}" type="presOf" srcId="{8074E661-8A26-4A26-9FC3-DF574039C1B8}" destId="{91C5972B-E7BF-4DF2-B50D-4A5F1205A479}" srcOrd="0" destOrd="0" presId="urn:microsoft.com/office/officeart/2005/8/layout/radial3"/>
    <dgm:cxn modelId="{32E45D5E-824C-421B-9461-2DF3EDB22912}" srcId="{6E5369CE-D735-4678-BA7E-E960AEA23368}" destId="{FAFE6644-C5E6-47DF-9337-AA39BB9C5E13}" srcOrd="0" destOrd="0" parTransId="{9BFDA4F4-CEEB-4926-B266-BD7903414385}" sibTransId="{2B403827-55ED-41CA-9816-EB067540328F}"/>
    <dgm:cxn modelId="{4CE24763-F4D9-44E9-8B15-537C65425860}" srcId="{6E5369CE-D735-4678-BA7E-E960AEA23368}" destId="{3B6F3457-D6B0-40B1-82EA-B9AAF63CE91B}" srcOrd="2" destOrd="0" parTransId="{5B2B2DF7-186A-4F0A-9F9D-110474631CE2}" sibTransId="{33CB9E60-D6E0-45B1-A932-D75DA6796EE6}"/>
    <dgm:cxn modelId="{143DA77B-A6E3-4359-8721-FFD3DD2399E6}" type="presOf" srcId="{FAFE6644-C5E6-47DF-9337-AA39BB9C5E13}" destId="{3CBD4E2B-4233-461B-B025-C4AF73DE8F08}" srcOrd="0" destOrd="0" presId="urn:microsoft.com/office/officeart/2005/8/layout/radial3"/>
    <dgm:cxn modelId="{EE131AC0-74EA-407B-997D-F2AD70983C4A}" srcId="{ED1335F9-62CD-4446-A48A-23F20A7CB1CF}" destId="{6E5369CE-D735-4678-BA7E-E960AEA23368}" srcOrd="0" destOrd="0" parTransId="{D8634E9F-91C1-4396-B346-188944DE8CD7}" sibTransId="{F730388F-4FB0-436A-AC2A-AED5FF0B755D}"/>
    <dgm:cxn modelId="{5986F8AD-AFDC-4C51-93B6-31A23F69DC6E}" type="presOf" srcId="{3B6F3457-D6B0-40B1-82EA-B9AAF63CE91B}" destId="{65850581-85BB-4600-912B-8ADAAEF06389}" srcOrd="0" destOrd="0" presId="urn:microsoft.com/office/officeart/2005/8/layout/radial3"/>
    <dgm:cxn modelId="{74390E81-6110-48C0-8D97-65FAC403D74F}" srcId="{6E5369CE-D735-4678-BA7E-E960AEA23368}" destId="{8074E661-8A26-4A26-9FC3-DF574039C1B8}" srcOrd="1" destOrd="0" parTransId="{9A96F002-3A91-469B-BFC8-C9F18B6207E2}" sibTransId="{0A107877-52AA-47FD-8FF9-95156564393A}"/>
    <dgm:cxn modelId="{913627C4-8A2C-4046-A3BA-81998503A70F}" type="presOf" srcId="{6E5369CE-D735-4678-BA7E-E960AEA23368}" destId="{7F95394C-9EE1-451D-9670-EF660EC999BB}" srcOrd="0" destOrd="0" presId="urn:microsoft.com/office/officeart/2005/8/layout/radial3"/>
    <dgm:cxn modelId="{C65D2A33-D4F9-4867-BA15-5446B214BCAD}" type="presParOf" srcId="{DBB9D185-21A3-4CFD-95E4-4F90215ACF75}" destId="{95D97079-6772-4984-BF9E-7522995848B2}" srcOrd="0" destOrd="0" presId="urn:microsoft.com/office/officeart/2005/8/layout/radial3"/>
    <dgm:cxn modelId="{91015888-6784-4D8A-A188-B5DF71DC9931}" type="presParOf" srcId="{95D97079-6772-4984-BF9E-7522995848B2}" destId="{7F95394C-9EE1-451D-9670-EF660EC999BB}" srcOrd="0" destOrd="0" presId="urn:microsoft.com/office/officeart/2005/8/layout/radial3"/>
    <dgm:cxn modelId="{0A1FA0E6-4A43-49C1-BF9E-572A317C7455}" type="presParOf" srcId="{95D97079-6772-4984-BF9E-7522995848B2}" destId="{3CBD4E2B-4233-461B-B025-C4AF73DE8F08}" srcOrd="1" destOrd="0" presId="urn:microsoft.com/office/officeart/2005/8/layout/radial3"/>
    <dgm:cxn modelId="{43360ABF-87B4-4C7B-B66A-9F15F4CD706D}" type="presParOf" srcId="{95D97079-6772-4984-BF9E-7522995848B2}" destId="{91C5972B-E7BF-4DF2-B50D-4A5F1205A479}" srcOrd="2" destOrd="0" presId="urn:microsoft.com/office/officeart/2005/8/layout/radial3"/>
    <dgm:cxn modelId="{7734BD83-9E38-4421-806F-569BF2E8699A}" type="presParOf" srcId="{95D97079-6772-4984-BF9E-7522995848B2}" destId="{65850581-85BB-4600-912B-8ADAAEF06389}" srcOrd="3" destOrd="0" presId="urn:microsoft.com/office/officeart/2005/8/layout/radial3"/>
    <dgm:cxn modelId="{5995570C-EDC9-4F08-BE73-8C4C30F0C09A}" type="presParOf" srcId="{95D97079-6772-4984-BF9E-7522995848B2}" destId="{3120E1CC-E70F-43D3-BA60-6F59EF1D1F5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1335F9-62CD-4446-A48A-23F20A7CB1CF}" type="doc">
      <dgm:prSet loTypeId="urn:microsoft.com/office/officeart/2005/8/layout/radial3" loCatId="cycle" qsTypeId="urn:microsoft.com/office/officeart/2005/8/quickstyle/3d2#2" qsCatId="3D" csTypeId="urn:microsoft.com/office/officeart/2005/8/colors/accent1_3" csCatId="accent1" phldr="1"/>
      <dgm:spPr/>
      <dgm:t>
        <a:bodyPr/>
        <a:lstStyle/>
        <a:p>
          <a:endParaRPr lang="th-TH"/>
        </a:p>
      </dgm:t>
    </dgm:pt>
    <dgm:pt modelId="{A650F533-F63B-4D44-97D0-0B286399D068}">
      <dgm:prSet custT="1"/>
      <dgm:spPr>
        <a:solidFill>
          <a:srgbClr val="CC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ไม่ต้องประกาศ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34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3400" b="1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2ACE87EE-AC31-4D53-B8BB-E003DD5A89F6}" type="parTrans" cxnId="{4B27A934-3C31-499C-8CF6-A9C37AE40D4B}">
      <dgm:prSet/>
      <dgm:spPr/>
      <dgm:t>
        <a:bodyPr/>
        <a:lstStyle/>
        <a:p>
          <a:endParaRPr lang="th-TH"/>
        </a:p>
      </dgm:t>
    </dgm:pt>
    <dgm:pt modelId="{A48C8847-D653-4A05-8D28-ABB4219F07A2}" type="sibTrans" cxnId="{4B27A934-3C31-499C-8CF6-A9C37AE40D4B}">
      <dgm:prSet/>
      <dgm:spPr/>
      <dgm:t>
        <a:bodyPr/>
        <a:lstStyle/>
        <a:p>
          <a:endParaRPr lang="th-TH"/>
        </a:p>
      </dgm:t>
    </dgm:pt>
    <dgm:pt modelId="{D2975BF3-149A-457A-8D26-ED6CF1448744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กรณีจำเป็นเร่งด่วน</a:t>
          </a:r>
          <a:b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หรือเป็นพัสดุที่ใช้ในราชการลับ</a:t>
          </a:r>
        </a:p>
      </dgm:t>
    </dgm:pt>
    <dgm:pt modelId="{73CF6DB5-E24B-4D37-9951-ACAC3E2AEAAB}" type="parTrans" cxnId="{DB886A62-9877-4110-B00C-61127C2E3326}">
      <dgm:prSet/>
      <dgm:spPr/>
      <dgm:t>
        <a:bodyPr/>
        <a:lstStyle/>
        <a:p>
          <a:endParaRPr lang="th-TH"/>
        </a:p>
      </dgm:t>
    </dgm:pt>
    <dgm:pt modelId="{9E042395-C559-44F9-8219-BB28A0A6FA55}" type="sibTrans" cxnId="{DB886A62-9877-4110-B00C-61127C2E3326}">
      <dgm:prSet/>
      <dgm:spPr/>
      <dgm:t>
        <a:bodyPr/>
        <a:lstStyle/>
        <a:p>
          <a:endParaRPr lang="th-TH"/>
        </a:p>
      </dgm:t>
    </dgm:pt>
    <dgm:pt modelId="{80544D87-A333-4238-B7AD-11F215C65AF8}">
      <dgm:prSet custT="1"/>
      <dgm:spPr>
        <a:solidFill>
          <a:srgbClr val="FFC000"/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ในกฎกระทรวงหรือมี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ความจำเป็นต้องใช้พัสดุ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โดยฉุกเฉิน หรือเป็นพัสดุ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ที่จะขายทอดตลาด</a:t>
          </a:r>
        </a:p>
      </dgm:t>
    </dgm:pt>
    <dgm:pt modelId="{B7F707D7-EFA5-49AC-9D80-DC9FCBE4F953}" type="parTrans" cxnId="{4A774B4E-7B2C-413E-8D55-5454B5F917A6}">
      <dgm:prSet/>
      <dgm:spPr/>
      <dgm:t>
        <a:bodyPr/>
        <a:lstStyle/>
        <a:p>
          <a:endParaRPr lang="th-TH"/>
        </a:p>
      </dgm:t>
    </dgm:pt>
    <dgm:pt modelId="{EBE66C48-6CFD-48D7-8348-08E8DC425CE8}" type="sibTrans" cxnId="{4A774B4E-7B2C-413E-8D55-5454B5F917A6}">
      <dgm:prSet/>
      <dgm:spPr/>
      <dgm:t>
        <a:bodyPr/>
        <a:lstStyle/>
        <a:p>
          <a:endParaRPr lang="th-TH"/>
        </a:p>
      </dgm:t>
    </dgm:pt>
    <dgm:pt modelId="{272CC6B8-B43B-4962-A7AD-BD81D3E0EF5C}">
      <dgm:prSet custT="1"/>
      <dgm:spPr>
        <a:solidFill>
          <a:srgbClr val="CC99FF"/>
        </a:solidFill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กรณีงานจ้างที่ปรึกษา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th-TH" sz="2000" b="1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ที่มีวงเงินตามที่กำหนดในกฎกระทรวงหรือมีความจำเป็นเร่งด่วนหรือที่เกี่ยวกับความมั่นคงของชาติ</a:t>
          </a:r>
        </a:p>
      </dgm:t>
    </dgm:pt>
    <dgm:pt modelId="{757ECD71-C90C-4726-951C-8C365E71CAE4}" type="parTrans" cxnId="{202BD39F-7048-4944-B510-92BEA1477FB1}">
      <dgm:prSet/>
      <dgm:spPr/>
      <dgm:t>
        <a:bodyPr/>
        <a:lstStyle/>
        <a:p>
          <a:endParaRPr lang="th-TH"/>
        </a:p>
      </dgm:t>
    </dgm:pt>
    <dgm:pt modelId="{6F09CBF2-7289-454B-B0B5-96D3974991F9}" type="sibTrans" cxnId="{202BD39F-7048-4944-B510-92BEA1477FB1}">
      <dgm:prSet/>
      <dgm:spPr/>
      <dgm:t>
        <a:bodyPr/>
        <a:lstStyle/>
        <a:p>
          <a:endParaRPr lang="th-TH"/>
        </a:p>
      </dgm:t>
    </dgm:pt>
    <dgm:pt modelId="{D847D43A-2C2D-4378-BDDE-7DEA5DF06A6B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ความจำเป็นเร่งด่วนหรือที่เกี่ยวกับความมั่นคงของชาติ</a:t>
          </a:r>
          <a:endParaRPr lang="en-US" sz="2000" b="1" u="sng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gm:t>
    </dgm:pt>
    <dgm:pt modelId="{CBFDBC92-3D2F-48D4-B95A-219EC2A95AAA}" type="parTrans" cxnId="{EF3E85FA-B94D-4D33-BAC4-4082D7163829}">
      <dgm:prSet/>
      <dgm:spPr/>
      <dgm:t>
        <a:bodyPr/>
        <a:lstStyle/>
        <a:p>
          <a:endParaRPr lang="th-TH"/>
        </a:p>
      </dgm:t>
    </dgm:pt>
    <dgm:pt modelId="{83B46893-08E5-4FA9-B46A-5BF684E989EE}" type="sibTrans" cxnId="{EF3E85FA-B94D-4D33-BAC4-4082D7163829}">
      <dgm:prSet/>
      <dgm:spPr/>
      <dgm:t>
        <a:bodyPr/>
        <a:lstStyle/>
        <a:p>
          <a:endParaRPr lang="th-TH"/>
        </a:p>
      </dgm:t>
    </dgm:pt>
    <dgm:pt modelId="{DBB9D185-21A3-4CFD-95E4-4F90215ACF75}" type="pres">
      <dgm:prSet presAssocID="{ED1335F9-62CD-4446-A48A-23F20A7CB1C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95D97079-6772-4984-BF9E-7522995848B2}" type="pres">
      <dgm:prSet presAssocID="{ED1335F9-62CD-4446-A48A-23F20A7CB1CF}" presName="radial" presStyleCnt="0">
        <dgm:presLayoutVars>
          <dgm:animLvl val="ctr"/>
        </dgm:presLayoutVars>
      </dgm:prSet>
      <dgm:spPr/>
    </dgm:pt>
    <dgm:pt modelId="{97BFCB46-19F8-47E7-8DB0-389D130E0CEE}" type="pres">
      <dgm:prSet presAssocID="{A650F533-F63B-4D44-97D0-0B286399D068}" presName="centerShape" presStyleLbl="vennNode1" presStyleIdx="0" presStyleCnt="5" custScaleX="168269" custScaleY="89256" custLinFactNeighborX="-370" custLinFactNeighborY="-3485"/>
      <dgm:spPr/>
      <dgm:t>
        <a:bodyPr/>
        <a:lstStyle/>
        <a:p>
          <a:endParaRPr lang="th-TH"/>
        </a:p>
      </dgm:t>
    </dgm:pt>
    <dgm:pt modelId="{06476A0C-CF2D-49A2-BD83-F054FDB80DBB}" type="pres">
      <dgm:prSet presAssocID="{D2975BF3-149A-457A-8D26-ED6CF1448744}" presName="node" presStyleLbl="vennNode1" presStyleIdx="1" presStyleCnt="5" custScaleX="204068" custScaleY="93564" custRadScaleRad="92676" custRadScaleInc="1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C81D71A-EB3B-4107-884B-BCF8EB80C26E}" type="pres">
      <dgm:prSet presAssocID="{80544D87-A333-4238-B7AD-11F215C65AF8}" presName="node" presStyleLbl="vennNode1" presStyleIdx="2" presStyleCnt="5" custScaleX="204179" custScaleY="136272" custRadScaleRad="146207" custRadScaleInc="-37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DB3EAC-405B-4476-B89A-A98A46E44A2E}" type="pres">
      <dgm:prSet presAssocID="{272CC6B8-B43B-4962-A7AD-BD81D3E0EF5C}" presName="node" presStyleLbl="vennNode1" presStyleIdx="3" presStyleCnt="5" custScaleX="251826" custScaleY="101145" custRadScaleRad="83552" custRadScaleInc="400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7DD329-3579-4EBB-9112-BFF555590EB7}" type="pres">
      <dgm:prSet presAssocID="{D847D43A-2C2D-4378-BDDE-7DEA5DF06A6B}" presName="node" presStyleLbl="vennNode1" presStyleIdx="4" presStyleCnt="5" custScaleX="203828" custScaleY="141442" custRadScaleRad="151414" custRadScaleInc="589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F3E85FA-B94D-4D33-BAC4-4082D7163829}" srcId="{A650F533-F63B-4D44-97D0-0B286399D068}" destId="{D847D43A-2C2D-4378-BDDE-7DEA5DF06A6B}" srcOrd="3" destOrd="0" parTransId="{CBFDBC92-3D2F-48D4-B95A-219EC2A95AAA}" sibTransId="{83B46893-08E5-4FA9-B46A-5BF684E989EE}"/>
    <dgm:cxn modelId="{E597AC85-5D20-424D-8A02-63607B152D97}" type="presOf" srcId="{D2975BF3-149A-457A-8D26-ED6CF1448744}" destId="{06476A0C-CF2D-49A2-BD83-F054FDB80DBB}" srcOrd="0" destOrd="0" presId="urn:microsoft.com/office/officeart/2005/8/layout/radial3"/>
    <dgm:cxn modelId="{A3F72311-801F-4298-B749-AA4EFC36F60D}" type="presOf" srcId="{D847D43A-2C2D-4378-BDDE-7DEA5DF06A6B}" destId="{1C7DD329-3579-4EBB-9112-BFF555590EB7}" srcOrd="0" destOrd="0" presId="urn:microsoft.com/office/officeart/2005/8/layout/radial3"/>
    <dgm:cxn modelId="{DB886A62-9877-4110-B00C-61127C2E3326}" srcId="{A650F533-F63B-4D44-97D0-0B286399D068}" destId="{D2975BF3-149A-457A-8D26-ED6CF1448744}" srcOrd="0" destOrd="0" parTransId="{73CF6DB5-E24B-4D37-9951-ACAC3E2AEAAB}" sibTransId="{9E042395-C559-44F9-8219-BB28A0A6FA55}"/>
    <dgm:cxn modelId="{279AE806-7EAF-437A-BB78-B03A8C3E5B6C}" type="presOf" srcId="{ED1335F9-62CD-4446-A48A-23F20A7CB1CF}" destId="{DBB9D185-21A3-4CFD-95E4-4F90215ACF75}" srcOrd="0" destOrd="0" presId="urn:microsoft.com/office/officeart/2005/8/layout/radial3"/>
    <dgm:cxn modelId="{2844998B-81D2-4B51-8C13-11542B355FB0}" type="presOf" srcId="{80544D87-A333-4238-B7AD-11F215C65AF8}" destId="{9C81D71A-EB3B-4107-884B-BCF8EB80C26E}" srcOrd="0" destOrd="0" presId="urn:microsoft.com/office/officeart/2005/8/layout/radial3"/>
    <dgm:cxn modelId="{4A774B4E-7B2C-413E-8D55-5454B5F917A6}" srcId="{A650F533-F63B-4D44-97D0-0B286399D068}" destId="{80544D87-A333-4238-B7AD-11F215C65AF8}" srcOrd="1" destOrd="0" parTransId="{B7F707D7-EFA5-49AC-9D80-DC9FCBE4F953}" sibTransId="{EBE66C48-6CFD-48D7-8348-08E8DC425CE8}"/>
    <dgm:cxn modelId="{4B27A934-3C31-499C-8CF6-A9C37AE40D4B}" srcId="{ED1335F9-62CD-4446-A48A-23F20A7CB1CF}" destId="{A650F533-F63B-4D44-97D0-0B286399D068}" srcOrd="0" destOrd="0" parTransId="{2ACE87EE-AC31-4D53-B8BB-E003DD5A89F6}" sibTransId="{A48C8847-D653-4A05-8D28-ABB4219F07A2}"/>
    <dgm:cxn modelId="{DC7CD44C-FF98-4DE5-AB33-186347521228}" type="presOf" srcId="{A650F533-F63B-4D44-97D0-0B286399D068}" destId="{97BFCB46-19F8-47E7-8DB0-389D130E0CEE}" srcOrd="0" destOrd="0" presId="urn:microsoft.com/office/officeart/2005/8/layout/radial3"/>
    <dgm:cxn modelId="{DC1518EA-E8B6-49EB-BAFE-75B5558BF287}" type="presOf" srcId="{272CC6B8-B43B-4962-A7AD-BD81D3E0EF5C}" destId="{F5DB3EAC-405B-4476-B89A-A98A46E44A2E}" srcOrd="0" destOrd="0" presId="urn:microsoft.com/office/officeart/2005/8/layout/radial3"/>
    <dgm:cxn modelId="{202BD39F-7048-4944-B510-92BEA1477FB1}" srcId="{A650F533-F63B-4D44-97D0-0B286399D068}" destId="{272CC6B8-B43B-4962-A7AD-BD81D3E0EF5C}" srcOrd="2" destOrd="0" parTransId="{757ECD71-C90C-4726-951C-8C365E71CAE4}" sibTransId="{6F09CBF2-7289-454B-B0B5-96D3974991F9}"/>
    <dgm:cxn modelId="{7DFC0878-16F0-425F-BDCF-ABCBEDB0904E}" type="presParOf" srcId="{DBB9D185-21A3-4CFD-95E4-4F90215ACF75}" destId="{95D97079-6772-4984-BF9E-7522995848B2}" srcOrd="0" destOrd="0" presId="urn:microsoft.com/office/officeart/2005/8/layout/radial3"/>
    <dgm:cxn modelId="{01DA39D6-B8E3-48A8-9DAB-6F0452356452}" type="presParOf" srcId="{95D97079-6772-4984-BF9E-7522995848B2}" destId="{97BFCB46-19F8-47E7-8DB0-389D130E0CEE}" srcOrd="0" destOrd="0" presId="urn:microsoft.com/office/officeart/2005/8/layout/radial3"/>
    <dgm:cxn modelId="{AAEFA4E4-F6BE-440C-A91F-AC4659A08C01}" type="presParOf" srcId="{95D97079-6772-4984-BF9E-7522995848B2}" destId="{06476A0C-CF2D-49A2-BD83-F054FDB80DBB}" srcOrd="1" destOrd="0" presId="urn:microsoft.com/office/officeart/2005/8/layout/radial3"/>
    <dgm:cxn modelId="{D7A307C1-2D8D-4982-B61D-692EFA45B496}" type="presParOf" srcId="{95D97079-6772-4984-BF9E-7522995848B2}" destId="{9C81D71A-EB3B-4107-884B-BCF8EB80C26E}" srcOrd="2" destOrd="0" presId="urn:microsoft.com/office/officeart/2005/8/layout/radial3"/>
    <dgm:cxn modelId="{A58B984C-11AF-4BFA-89DD-4DFB74CB562E}" type="presParOf" srcId="{95D97079-6772-4984-BF9E-7522995848B2}" destId="{F5DB3EAC-405B-4476-B89A-A98A46E44A2E}" srcOrd="3" destOrd="0" presId="urn:microsoft.com/office/officeart/2005/8/layout/radial3"/>
    <dgm:cxn modelId="{E3D24C22-02A3-474F-858E-FD2C3DD62427}" type="presParOf" srcId="{95D97079-6772-4984-BF9E-7522995848B2}" destId="{1C7DD329-3579-4EBB-9112-BFF555590EB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FB981F-E93E-4BDA-A34E-DE4636A05D3D}" type="doc">
      <dgm:prSet loTypeId="urn:microsoft.com/office/officeart/2005/8/layout/process2" loCatId="process" qsTypeId="urn:microsoft.com/office/officeart/2005/8/quickstyle/simple2" qsCatId="simple" csTypeId="urn:microsoft.com/office/officeart/2005/8/colors/colorful1#4" csCatId="colorful" phldr="1"/>
      <dgm:spPr/>
    </dgm:pt>
    <dgm:pt modelId="{2ECAC81C-82A1-44EF-B4A9-E36F6F2B8E7D}">
      <dgm:prSet phldrT="[ข้อความ]" custT="1"/>
      <dgm:spPr>
        <a:xfrm>
          <a:off x="2175034" y="83069"/>
          <a:ext cx="2999131" cy="882763"/>
        </a:xfr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gm:t>
    </dgm:pt>
    <dgm:pt modelId="{595A4A9F-9A27-4FB9-AFAF-41B2E15C1FC8}" type="parTrans" cxnId="{38FEA9C9-AC07-494A-8A6A-15516B4A0D41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ECA2BC5-EA86-4847-A3BE-A295D8022DA0}" type="sibTrans" cxnId="{38FEA9C9-AC07-494A-8A6A-15516B4A0D41}">
      <dgm:prSet custT="1"/>
      <dgm:spPr>
        <a:xfrm rot="5400000">
          <a:off x="3463775" y="1003727"/>
          <a:ext cx="463943" cy="542556"/>
        </a:xfr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7323EF8-399D-48C8-B739-E95903849A36}">
      <dgm:prSet phldrT="[ข้อความ]" custT="1"/>
      <dgm:spPr>
        <a:xfrm>
          <a:off x="2217442" y="1584178"/>
          <a:ext cx="2999131" cy="890841"/>
        </a:xfr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gm:t>
    </dgm:pt>
    <dgm:pt modelId="{83799E5F-1027-4201-B4BB-1F360AC0117B}" type="parTrans" cxnId="{C4D1178F-4469-46D4-854B-988297F9C225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B84DBC9C-827C-4ACA-9ADF-606EAAA3E166}" type="sibTrans" cxnId="{C4D1178F-4469-46D4-854B-988297F9C225}">
      <dgm:prSet custT="1"/>
      <dgm:spPr>
        <a:xfrm rot="5400000">
          <a:off x="3560768" y="2420878"/>
          <a:ext cx="325721" cy="542556"/>
        </a:xfr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th-TH" sz="3200" b="1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637C2AE0-D97E-4C27-ADFC-BE04B31D4A0A}">
      <dgm:prSet phldrT="[ข้อความ]" custT="1"/>
      <dgm:spPr>
        <a:xfrm>
          <a:off x="2232257" y="2909294"/>
          <a:ext cx="2999131" cy="1205681"/>
        </a:xfr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3200" b="1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gm:t>
    </dgm:pt>
    <dgm:pt modelId="{36DA1AC5-5657-4505-8B07-1691B023E04F}" type="par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DF5703C6-C94D-4E38-AC63-A0422A87A458}" type="sibTrans" cxnId="{C60EF540-16D8-403B-B86F-5FD233D8BF94}">
      <dgm:prSet/>
      <dgm:spPr/>
      <dgm:t>
        <a:bodyPr/>
        <a:lstStyle/>
        <a:p>
          <a:endParaRPr lang="th-TH" sz="3200" b="1">
            <a:solidFill>
              <a:srgbClr val="002060"/>
            </a:solidFill>
            <a:latin typeface="Angsana New" pitchFamily="18" charset="-34"/>
            <a:cs typeface="Angsana New" pitchFamily="18" charset="-34"/>
          </a:endParaRPr>
        </a:p>
      </dgm:t>
    </dgm:pt>
    <dgm:pt modelId="{9BF6D98F-FCBE-4454-B21B-78E1DFC8F3A0}" type="pres">
      <dgm:prSet presAssocID="{2FFB981F-E93E-4BDA-A34E-DE4636A05D3D}" presName="linearFlow" presStyleCnt="0">
        <dgm:presLayoutVars>
          <dgm:resizeHandles val="exact"/>
        </dgm:presLayoutVars>
      </dgm:prSet>
      <dgm:spPr/>
    </dgm:pt>
    <dgm:pt modelId="{D6351BBC-93EF-4B76-8F7B-33EA41E7085D}" type="pres">
      <dgm:prSet presAssocID="{2ECAC81C-82A1-44EF-B4A9-E36F6F2B8E7D}" presName="node" presStyleLbl="node1" presStyleIdx="0" presStyleCnt="3" custScaleY="73217" custLinFactNeighborX="-5785" custLinFactNeighborY="1376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2E09ECB8-560A-48B4-B581-E1EB06249C22}" type="pres">
      <dgm:prSet presAssocID="{BECA2BC5-EA86-4847-A3BE-A295D8022DA0}" presName="sibTrans" presStyleLbl="sibTrans2D1" presStyleIdx="0" presStyleCnt="2" custAng="9683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8C89DDDD-777D-4626-8320-57280FBF2F83}" type="pres">
      <dgm:prSet presAssocID="{BECA2BC5-EA86-4847-A3BE-A295D8022DA0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ED0CE281-B6CD-4D1D-A82E-A7C6801C6843}" type="pres">
      <dgm:prSet presAssocID="{A7323EF8-399D-48C8-B739-E95903849A36}" presName="node" presStyleLbl="node1" presStyleIdx="1" presStyleCnt="3" custScaleY="73887" custLinFactNeighborX="-4371" custLinFactNeighborY="1633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  <dgm:pt modelId="{FD775177-F14C-4889-AA47-8159EAF5480C}" type="pres">
      <dgm:prSet presAssocID="{B84DBC9C-827C-4ACA-9ADF-606EAAA3E166}" presName="sibTrans" presStyleLbl="sibTrans2D1" presStyleIdx="1" presStyleCnt="2" custAng="3435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h-TH"/>
        </a:p>
      </dgm:t>
    </dgm:pt>
    <dgm:pt modelId="{AF982563-CE24-4F68-8157-7EC179565481}" type="pres">
      <dgm:prSet presAssocID="{B84DBC9C-827C-4ACA-9ADF-606EAAA3E166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AAD7548D-8FE7-4987-BA5F-72DAB0C8D371}" type="pres">
      <dgm:prSet presAssocID="{637C2AE0-D97E-4C27-ADFC-BE04B31D4A0A}" presName="node" presStyleLbl="node1" presStyleIdx="2" presStyleCnt="3" custLinFactNeighborX="-3877" custLinFactNeighborY="-1162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h-TH"/>
        </a:p>
      </dgm:t>
    </dgm:pt>
  </dgm:ptLst>
  <dgm:cxnLst>
    <dgm:cxn modelId="{C4D1178F-4469-46D4-854B-988297F9C225}" srcId="{2FFB981F-E93E-4BDA-A34E-DE4636A05D3D}" destId="{A7323EF8-399D-48C8-B739-E95903849A36}" srcOrd="1" destOrd="0" parTransId="{83799E5F-1027-4201-B4BB-1F360AC0117B}" sibTransId="{B84DBC9C-827C-4ACA-9ADF-606EAAA3E166}"/>
    <dgm:cxn modelId="{CADD80B3-8BC9-429E-B835-6F40BA65B060}" type="presOf" srcId="{A7323EF8-399D-48C8-B739-E95903849A36}" destId="{ED0CE281-B6CD-4D1D-A82E-A7C6801C6843}" srcOrd="0" destOrd="0" presId="urn:microsoft.com/office/officeart/2005/8/layout/process2"/>
    <dgm:cxn modelId="{2A01605B-9993-4CA5-A886-561269D8CAC4}" type="presOf" srcId="{2FFB981F-E93E-4BDA-A34E-DE4636A05D3D}" destId="{9BF6D98F-FCBE-4454-B21B-78E1DFC8F3A0}" srcOrd="0" destOrd="0" presId="urn:microsoft.com/office/officeart/2005/8/layout/process2"/>
    <dgm:cxn modelId="{268C24D4-69DE-44FC-B574-D1C31EBA018A}" type="presOf" srcId="{B84DBC9C-827C-4ACA-9ADF-606EAAA3E166}" destId="{AF982563-CE24-4F68-8157-7EC179565481}" srcOrd="1" destOrd="0" presId="urn:microsoft.com/office/officeart/2005/8/layout/process2"/>
    <dgm:cxn modelId="{95BC8664-BAC7-4A9F-97A1-CB33AB90821D}" type="presOf" srcId="{BECA2BC5-EA86-4847-A3BE-A295D8022DA0}" destId="{8C89DDDD-777D-4626-8320-57280FBF2F83}" srcOrd="1" destOrd="0" presId="urn:microsoft.com/office/officeart/2005/8/layout/process2"/>
    <dgm:cxn modelId="{627A41BA-B9EA-43B5-A54C-A3AC1D48BBA5}" type="presOf" srcId="{B84DBC9C-827C-4ACA-9ADF-606EAAA3E166}" destId="{FD775177-F14C-4889-AA47-8159EAF5480C}" srcOrd="0" destOrd="0" presId="urn:microsoft.com/office/officeart/2005/8/layout/process2"/>
    <dgm:cxn modelId="{6E0413AC-8735-49D9-BA50-ABA2EFCBD397}" type="presOf" srcId="{637C2AE0-D97E-4C27-ADFC-BE04B31D4A0A}" destId="{AAD7548D-8FE7-4987-BA5F-72DAB0C8D371}" srcOrd="0" destOrd="0" presId="urn:microsoft.com/office/officeart/2005/8/layout/process2"/>
    <dgm:cxn modelId="{79F49AA2-8E06-4505-B600-5C5CD360A6BD}" type="presOf" srcId="{BECA2BC5-EA86-4847-A3BE-A295D8022DA0}" destId="{2E09ECB8-560A-48B4-B581-E1EB06249C22}" srcOrd="0" destOrd="0" presId="urn:microsoft.com/office/officeart/2005/8/layout/process2"/>
    <dgm:cxn modelId="{C60EF540-16D8-403B-B86F-5FD233D8BF94}" srcId="{2FFB981F-E93E-4BDA-A34E-DE4636A05D3D}" destId="{637C2AE0-D97E-4C27-ADFC-BE04B31D4A0A}" srcOrd="2" destOrd="0" parTransId="{36DA1AC5-5657-4505-8B07-1691B023E04F}" sibTransId="{DF5703C6-C94D-4E38-AC63-A0422A87A458}"/>
    <dgm:cxn modelId="{E390B6E8-C4D4-4D4A-9C45-E21DAABBA507}" type="presOf" srcId="{2ECAC81C-82A1-44EF-B4A9-E36F6F2B8E7D}" destId="{D6351BBC-93EF-4B76-8F7B-33EA41E7085D}" srcOrd="0" destOrd="0" presId="urn:microsoft.com/office/officeart/2005/8/layout/process2"/>
    <dgm:cxn modelId="{38FEA9C9-AC07-494A-8A6A-15516B4A0D41}" srcId="{2FFB981F-E93E-4BDA-A34E-DE4636A05D3D}" destId="{2ECAC81C-82A1-44EF-B4A9-E36F6F2B8E7D}" srcOrd="0" destOrd="0" parTransId="{595A4A9F-9A27-4FB9-AFAF-41B2E15C1FC8}" sibTransId="{BECA2BC5-EA86-4847-A3BE-A295D8022DA0}"/>
    <dgm:cxn modelId="{B40F25F3-36C6-4528-8CD3-1726C0F50A42}" type="presParOf" srcId="{9BF6D98F-FCBE-4454-B21B-78E1DFC8F3A0}" destId="{D6351BBC-93EF-4B76-8F7B-33EA41E7085D}" srcOrd="0" destOrd="0" presId="urn:microsoft.com/office/officeart/2005/8/layout/process2"/>
    <dgm:cxn modelId="{7F131C6F-ECB4-4840-A165-241C421121FD}" type="presParOf" srcId="{9BF6D98F-FCBE-4454-B21B-78E1DFC8F3A0}" destId="{2E09ECB8-560A-48B4-B581-E1EB06249C22}" srcOrd="1" destOrd="0" presId="urn:microsoft.com/office/officeart/2005/8/layout/process2"/>
    <dgm:cxn modelId="{1E951CF2-1FD0-4AA4-B1BE-A7545946C2B3}" type="presParOf" srcId="{2E09ECB8-560A-48B4-B581-E1EB06249C22}" destId="{8C89DDDD-777D-4626-8320-57280FBF2F83}" srcOrd="0" destOrd="0" presId="urn:microsoft.com/office/officeart/2005/8/layout/process2"/>
    <dgm:cxn modelId="{558A1AFF-2FD2-457E-A481-F12F013D1465}" type="presParOf" srcId="{9BF6D98F-FCBE-4454-B21B-78E1DFC8F3A0}" destId="{ED0CE281-B6CD-4D1D-A82E-A7C6801C6843}" srcOrd="2" destOrd="0" presId="urn:microsoft.com/office/officeart/2005/8/layout/process2"/>
    <dgm:cxn modelId="{25018875-E0D9-488E-B828-7AD2153FC75D}" type="presParOf" srcId="{9BF6D98F-FCBE-4454-B21B-78E1DFC8F3A0}" destId="{FD775177-F14C-4889-AA47-8159EAF5480C}" srcOrd="3" destOrd="0" presId="urn:microsoft.com/office/officeart/2005/8/layout/process2"/>
    <dgm:cxn modelId="{751A9051-2114-44CA-B9C9-62CCBF95CE14}" type="presParOf" srcId="{FD775177-F14C-4889-AA47-8159EAF5480C}" destId="{AF982563-CE24-4F68-8157-7EC179565481}" srcOrd="0" destOrd="0" presId="urn:microsoft.com/office/officeart/2005/8/layout/process2"/>
    <dgm:cxn modelId="{34D927FE-4AE5-4FAB-BBDB-6445A179CF86}" type="presParOf" srcId="{9BF6D98F-FCBE-4454-B21B-78E1DFC8F3A0}" destId="{AAD7548D-8FE7-4987-BA5F-72DAB0C8D37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A42E02-3806-4961-BF39-1234540032A9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A94917-7FEF-41CC-8867-A1CEEE290008}">
      <dgm:prSet phldrT="[Text]" custT="1"/>
      <dgm:spPr>
        <a:xfrm>
          <a:off x="388843" y="1979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9EDE54C0-56F9-4D6F-9041-0BF691CA6936}" type="par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1CA33019-BBBF-4E48-BA4A-9E708149D516}" type="sibTrans" cxnId="{42DAAA48-9EFB-4194-957B-235DFD7B762B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CE72F6E5-0AE4-4848-8233-50BF46AC84BE}">
      <dgm:prSet phldrT="[Text]" custT="1"/>
      <dgm:spPr>
        <a:xfrm>
          <a:off x="388843" y="1516675"/>
          <a:ext cx="5443804" cy="974160"/>
        </a:xfrm>
      </dgm:spPr>
      <dgm:t>
        <a:bodyPr/>
        <a:lstStyle/>
        <a:p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dirty="0">
            <a:latin typeface="Angsana New" pitchFamily="18" charset="-34"/>
            <a:ea typeface="+mn-ea"/>
            <a:cs typeface="Angsana New" pitchFamily="18" charset="-34"/>
          </a:endParaRPr>
        </a:p>
      </dgm:t>
    </dgm:pt>
    <dgm:pt modelId="{A3048213-EA76-41E8-A293-FB4B92F62873}" type="par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E4D4C01-95E9-47D4-868A-4A6D2C60565C}" type="sibTrans" cxnId="{618F2C9D-CA9F-4FF4-9460-DB29AA123BD2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41C49820-64E4-454E-8764-2997C4EDF7BA}">
      <dgm:prSet phldrT="[Text]" custT="1"/>
      <dgm:spPr>
        <a:xfrm>
          <a:off x="388843" y="3013555"/>
          <a:ext cx="5443804" cy="974160"/>
        </a:xfrm>
      </dgm:spPr>
      <dgm:t>
        <a:bodyPr/>
        <a:lstStyle/>
        <a:p>
          <a:pPr algn="l"/>
          <a:r>
            <a:rPr lang="th-TH" sz="2800" b="1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gm:t>
    </dgm:pt>
    <dgm:pt modelId="{CDC85DDE-EE30-43BD-8863-B465C413C990}" type="par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0162A702-3C4E-4755-AE44-78410A59A67D}" type="sibTrans" cxnId="{26F98B65-E8F8-44A0-95CB-8C5F4CC733C8}">
      <dgm:prSet/>
      <dgm:spPr/>
      <dgm:t>
        <a:bodyPr/>
        <a:lstStyle/>
        <a:p>
          <a:endParaRPr lang="th-TH" sz="2600" b="1">
            <a:latin typeface="Angsana New" pitchFamily="18" charset="-34"/>
            <a:cs typeface="Angsana New" pitchFamily="18" charset="-34"/>
          </a:endParaRPr>
        </a:p>
      </dgm:t>
    </dgm:pt>
    <dgm:pt modelId="{D8C17B0C-7737-4FBB-BC99-A2652998A28B}" type="pres">
      <dgm:prSet presAssocID="{FFA42E02-3806-4961-BF39-1234540032A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6B7996C-66D8-41A8-8C6A-21815E7E2BF4}" type="pres">
      <dgm:prSet presAssocID="{76A94917-7FEF-41CC-8867-A1CEEE290008}" presName="composite" presStyleCnt="0"/>
      <dgm:spPr/>
    </dgm:pt>
    <dgm:pt modelId="{BA3449FA-4E26-4AE1-8671-74056F750EFC}" type="pres">
      <dgm:prSet presAssocID="{76A94917-7FEF-41CC-8867-A1CEEE290008}" presName="imgShp" presStyleLbl="fgImgPlace1" presStyleIdx="0" presStyleCnt="3" custScaleX="62798" custScaleY="100518" custLinFactNeighborX="4957" custLinFactNeighborY="-263"/>
      <dgm:spPr/>
    </dgm:pt>
    <dgm:pt modelId="{46BE9FD9-87E8-48EF-8C91-9B7D3609B34A}" type="pres">
      <dgm:prSet presAssocID="{76A94917-7FEF-41CC-8867-A1CEEE290008}" presName="txShp" presStyleLbl="node1" presStyleIdx="0" presStyleCnt="3" custScaleX="124634" custLinFactNeighborX="3932" custLinFactNeighborY="59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ED82685-5C9E-4387-B755-9C9AAD77C1BD}" type="pres">
      <dgm:prSet presAssocID="{1CA33019-BBBF-4E48-BA4A-9E708149D516}" presName="spacing" presStyleCnt="0"/>
      <dgm:spPr/>
    </dgm:pt>
    <dgm:pt modelId="{BE395D25-6142-490F-BCB4-65246E08DF14}" type="pres">
      <dgm:prSet presAssocID="{CE72F6E5-0AE4-4848-8233-50BF46AC84BE}" presName="composite" presStyleCnt="0"/>
      <dgm:spPr/>
    </dgm:pt>
    <dgm:pt modelId="{E6F87F3F-61C1-4BD7-9B47-91E0E56A74EF}" type="pres">
      <dgm:prSet presAssocID="{CE72F6E5-0AE4-4848-8233-50BF46AC84BE}" presName="imgShp" presStyleLbl="fgImgPlace1" presStyleIdx="1" presStyleCnt="3" custScaleX="72607" custLinFactNeighborX="9733" custLinFactNeighborY="-26303"/>
      <dgm:spPr/>
    </dgm:pt>
    <dgm:pt modelId="{F56D3A60-0516-4787-9D56-2E72D43A2B74}" type="pres">
      <dgm:prSet presAssocID="{CE72F6E5-0AE4-4848-8233-50BF46AC84BE}" presName="txShp" presStyleLbl="node1" presStyleIdx="1" presStyleCnt="3" custScaleX="124983" custLinFactNeighborX="3932" custLinFactNeighborY="-1691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4719F9-E61D-4759-8FAC-AB670D9397C4}" type="pres">
      <dgm:prSet presAssocID="{0E4D4C01-95E9-47D4-868A-4A6D2C60565C}" presName="spacing" presStyleCnt="0"/>
      <dgm:spPr/>
    </dgm:pt>
    <dgm:pt modelId="{C99330F5-6E03-4972-A64A-C2CAEC693A23}" type="pres">
      <dgm:prSet presAssocID="{41C49820-64E4-454E-8764-2997C4EDF7BA}" presName="composite" presStyleCnt="0"/>
      <dgm:spPr/>
    </dgm:pt>
    <dgm:pt modelId="{F79FBA3E-195C-482B-900E-10ADEDB81A32}" type="pres">
      <dgm:prSet presAssocID="{41C49820-64E4-454E-8764-2997C4EDF7BA}" presName="imgShp" presStyleLbl="fgImgPlace1" presStyleIdx="2" presStyleCnt="3" custScaleX="59856" custLinFactNeighborX="11669" custLinFactNeighborY="-42046"/>
      <dgm:spPr/>
    </dgm:pt>
    <dgm:pt modelId="{0847D99B-8004-4EE5-A771-D4C029BCAC6E}" type="pres">
      <dgm:prSet presAssocID="{41C49820-64E4-454E-8764-2997C4EDF7BA}" presName="txShp" presStyleLbl="node1" presStyleIdx="2" presStyleCnt="3" custScaleX="121770" custLinFactNeighborX="5607" custLinFactNeighborY="-4308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2DAAA48-9EFB-4194-957B-235DFD7B762B}" srcId="{FFA42E02-3806-4961-BF39-1234540032A9}" destId="{76A94917-7FEF-41CC-8867-A1CEEE290008}" srcOrd="0" destOrd="0" parTransId="{9EDE54C0-56F9-4D6F-9041-0BF691CA6936}" sibTransId="{1CA33019-BBBF-4E48-BA4A-9E708149D516}"/>
    <dgm:cxn modelId="{9153FA5A-742B-454F-BA7F-70C3CD8D9B73}" type="presOf" srcId="{CE72F6E5-0AE4-4848-8233-50BF46AC84BE}" destId="{F56D3A60-0516-4787-9D56-2E72D43A2B74}" srcOrd="0" destOrd="0" presId="urn:microsoft.com/office/officeart/2005/8/layout/vList3#1"/>
    <dgm:cxn modelId="{4ACFD949-DBC6-47AA-A877-43FDF2B65800}" type="presOf" srcId="{FFA42E02-3806-4961-BF39-1234540032A9}" destId="{D8C17B0C-7737-4FBB-BC99-A2652998A28B}" srcOrd="0" destOrd="0" presId="urn:microsoft.com/office/officeart/2005/8/layout/vList3#1"/>
    <dgm:cxn modelId="{618F2C9D-CA9F-4FF4-9460-DB29AA123BD2}" srcId="{FFA42E02-3806-4961-BF39-1234540032A9}" destId="{CE72F6E5-0AE4-4848-8233-50BF46AC84BE}" srcOrd="1" destOrd="0" parTransId="{A3048213-EA76-41E8-A293-FB4B92F62873}" sibTransId="{0E4D4C01-95E9-47D4-868A-4A6D2C60565C}"/>
    <dgm:cxn modelId="{26F98B65-E8F8-44A0-95CB-8C5F4CC733C8}" srcId="{FFA42E02-3806-4961-BF39-1234540032A9}" destId="{41C49820-64E4-454E-8764-2997C4EDF7BA}" srcOrd="2" destOrd="0" parTransId="{CDC85DDE-EE30-43BD-8863-B465C413C990}" sibTransId="{0162A702-3C4E-4755-AE44-78410A59A67D}"/>
    <dgm:cxn modelId="{4EB38D3F-99BE-4FE2-95DF-8FB2B60525D2}" type="presOf" srcId="{41C49820-64E4-454E-8764-2997C4EDF7BA}" destId="{0847D99B-8004-4EE5-A771-D4C029BCAC6E}" srcOrd="0" destOrd="0" presId="urn:microsoft.com/office/officeart/2005/8/layout/vList3#1"/>
    <dgm:cxn modelId="{A4162FDE-8AE7-4F0C-AD1E-731BE678B29C}" type="presOf" srcId="{76A94917-7FEF-41CC-8867-A1CEEE290008}" destId="{46BE9FD9-87E8-48EF-8C91-9B7D3609B34A}" srcOrd="0" destOrd="0" presId="urn:microsoft.com/office/officeart/2005/8/layout/vList3#1"/>
    <dgm:cxn modelId="{590AF113-1FDC-48BB-807C-F8A5EC63A5F8}" type="presParOf" srcId="{D8C17B0C-7737-4FBB-BC99-A2652998A28B}" destId="{66B7996C-66D8-41A8-8C6A-21815E7E2BF4}" srcOrd="0" destOrd="0" presId="urn:microsoft.com/office/officeart/2005/8/layout/vList3#1"/>
    <dgm:cxn modelId="{A8E2A804-BB71-4FCD-A513-56E523E0C2C2}" type="presParOf" srcId="{66B7996C-66D8-41A8-8C6A-21815E7E2BF4}" destId="{BA3449FA-4E26-4AE1-8671-74056F750EFC}" srcOrd="0" destOrd="0" presId="urn:microsoft.com/office/officeart/2005/8/layout/vList3#1"/>
    <dgm:cxn modelId="{4DADC15F-9B2A-4039-9B16-C60F20FA5E9D}" type="presParOf" srcId="{66B7996C-66D8-41A8-8C6A-21815E7E2BF4}" destId="{46BE9FD9-87E8-48EF-8C91-9B7D3609B34A}" srcOrd="1" destOrd="0" presId="urn:microsoft.com/office/officeart/2005/8/layout/vList3#1"/>
    <dgm:cxn modelId="{9C5612FB-2D8F-4994-8666-D59ED99295D5}" type="presParOf" srcId="{D8C17B0C-7737-4FBB-BC99-A2652998A28B}" destId="{2ED82685-5C9E-4387-B755-9C9AAD77C1BD}" srcOrd="1" destOrd="0" presId="urn:microsoft.com/office/officeart/2005/8/layout/vList3#1"/>
    <dgm:cxn modelId="{21664D90-4838-4FBB-B6C0-A0E514EF8B03}" type="presParOf" srcId="{D8C17B0C-7737-4FBB-BC99-A2652998A28B}" destId="{BE395D25-6142-490F-BCB4-65246E08DF14}" srcOrd="2" destOrd="0" presId="urn:microsoft.com/office/officeart/2005/8/layout/vList3#1"/>
    <dgm:cxn modelId="{A2205DA2-9546-49D6-A970-6D2212F118E2}" type="presParOf" srcId="{BE395D25-6142-490F-BCB4-65246E08DF14}" destId="{E6F87F3F-61C1-4BD7-9B47-91E0E56A74EF}" srcOrd="0" destOrd="0" presId="urn:microsoft.com/office/officeart/2005/8/layout/vList3#1"/>
    <dgm:cxn modelId="{C9692F80-146B-4DCC-B8B9-B622B6EDEAD8}" type="presParOf" srcId="{BE395D25-6142-490F-BCB4-65246E08DF14}" destId="{F56D3A60-0516-4787-9D56-2E72D43A2B74}" srcOrd="1" destOrd="0" presId="urn:microsoft.com/office/officeart/2005/8/layout/vList3#1"/>
    <dgm:cxn modelId="{E6DF150E-0CCC-4C6E-BC00-2CC06CCA1C51}" type="presParOf" srcId="{D8C17B0C-7737-4FBB-BC99-A2652998A28B}" destId="{D14719F9-E61D-4759-8FAC-AB670D9397C4}" srcOrd="3" destOrd="0" presId="urn:microsoft.com/office/officeart/2005/8/layout/vList3#1"/>
    <dgm:cxn modelId="{B1978724-418D-4EC6-8ED3-52AF17CE430E}" type="presParOf" srcId="{D8C17B0C-7737-4FBB-BC99-A2652998A28B}" destId="{C99330F5-6E03-4972-A64A-C2CAEC693A23}" srcOrd="4" destOrd="0" presId="urn:microsoft.com/office/officeart/2005/8/layout/vList3#1"/>
    <dgm:cxn modelId="{854AE053-F388-443B-BC72-E85E0343EC47}" type="presParOf" srcId="{C99330F5-6E03-4972-A64A-C2CAEC693A23}" destId="{F79FBA3E-195C-482B-900E-10ADEDB81A32}" srcOrd="0" destOrd="0" presId="urn:microsoft.com/office/officeart/2005/8/layout/vList3#1"/>
    <dgm:cxn modelId="{B30FD44A-666F-4387-941A-6BF057AACB85}" type="presParOf" srcId="{C99330F5-6E03-4972-A64A-C2CAEC693A23}" destId="{0847D99B-8004-4EE5-A771-D4C029BCAC6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#3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วิธีประกาศเชิญชวนทั่วไป</a:t>
          </a: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วิธีคัดเลือก</a:t>
          </a: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วิธีเฉพาะ  เจาะจง</a:t>
          </a: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 sz="2800" b="1">
            <a:solidFill>
              <a:srgbClr val="3D34F6"/>
            </a:solidFill>
            <a:latin typeface="Angsana New" pitchFamily="18" charset="-34"/>
            <a:cs typeface="Angsana New" pitchFamily="18" charset="-34"/>
          </a:endParaRPr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chemeClr val="tx2">
            <a:lumMod val="60000"/>
            <a:lumOff val="40000"/>
          </a:schemeClr>
        </a:solidFill>
      </dgm:spPr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/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X="-8946" custLinFactNeighborY="-2486"/>
      <dgm:spPr>
        <a:solidFill>
          <a:schemeClr val="accent5">
            <a:lumMod val="75000"/>
          </a:schemeClr>
        </a:solidFill>
      </dgm:spPr>
    </dgm:pt>
    <dgm:pt modelId="{9B03C3E3-0AEC-448A-B4AD-5C51B4D82346}" type="pres">
      <dgm:prSet presAssocID="{CD4ECF29-ED1B-4071-AF61-583B94BC7965}" presName="Parent3" presStyleLbl="revTx" presStyleIdx="2" presStyleCnt="3" custLinFactNeighborX="-21770" custLinFactNeighborY="-51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99306E9B-A841-482D-AC4C-994E40163FAA}" type="presOf" srcId="{6B125282-ADF9-48A2-9950-0D5BBBB5A5C9}" destId="{8288AB83-BA3D-4255-BD69-6B174D8610FE}" srcOrd="0" destOrd="0" presId="urn:microsoft.com/office/officeart/2009/layout/CircleArrowProcess"/>
    <dgm:cxn modelId="{78BFC7E8-1E45-4903-96F6-4922408B117A}" type="presOf" srcId="{A2976726-71EA-4EBA-8A8D-E04D7478BD6D}" destId="{02B7BD80-9A3E-410B-90A4-84474D95B783}" srcOrd="0" destOrd="0" presId="urn:microsoft.com/office/officeart/2009/layout/CircleArrowProcess"/>
    <dgm:cxn modelId="{08922115-6C55-4B55-B23E-0DD13A8D84CB}" type="presOf" srcId="{CD4ECF29-ED1B-4071-AF61-583B94BC7965}" destId="{9B03C3E3-0AEC-448A-B4AD-5C51B4D82346}" srcOrd="0" destOrd="0" presId="urn:microsoft.com/office/officeart/2009/layout/CircleArrowProcess"/>
    <dgm:cxn modelId="{B8E4DE53-87F0-46BB-A3C7-D4F79FF1BF50}" type="presOf" srcId="{983A63E6-8EAF-4877-9298-6D4833FD6659}" destId="{E81C1BEE-F4E1-427B-AE31-57E2CB5B32CD}" srcOrd="0" destOrd="0" presId="urn:microsoft.com/office/officeart/2009/layout/CircleArrowProcess"/>
    <dgm:cxn modelId="{8E22B044-56B8-4A99-A9E5-F4F70853BBE8}" type="presParOf" srcId="{E81C1BEE-F4E1-427B-AE31-57E2CB5B32CD}" destId="{292F55AA-A102-4827-9C20-F66E9C2B124A}" srcOrd="0" destOrd="0" presId="urn:microsoft.com/office/officeart/2009/layout/CircleArrowProcess"/>
    <dgm:cxn modelId="{539B715E-12CD-48B9-A1CA-33265CF14B18}" type="presParOf" srcId="{292F55AA-A102-4827-9C20-F66E9C2B124A}" destId="{43D95F6F-75F7-4B88-9B65-322479FE868C}" srcOrd="0" destOrd="0" presId="urn:microsoft.com/office/officeart/2009/layout/CircleArrowProcess"/>
    <dgm:cxn modelId="{6AD4672B-8932-4F9C-9B47-629FED3DAC67}" type="presParOf" srcId="{E81C1BEE-F4E1-427B-AE31-57E2CB5B32CD}" destId="{8288AB83-BA3D-4255-BD69-6B174D8610FE}" srcOrd="1" destOrd="0" presId="urn:microsoft.com/office/officeart/2009/layout/CircleArrowProcess"/>
    <dgm:cxn modelId="{0DDFF6AE-D556-41F5-85EF-78C68DAFBE1A}" type="presParOf" srcId="{E81C1BEE-F4E1-427B-AE31-57E2CB5B32CD}" destId="{30078657-B71E-49A7-9E42-CD0C4BDDA05F}" srcOrd="2" destOrd="0" presId="urn:microsoft.com/office/officeart/2009/layout/CircleArrowProcess"/>
    <dgm:cxn modelId="{A18B91BF-E930-48BC-96F9-092E922CE00B}" type="presParOf" srcId="{30078657-B71E-49A7-9E42-CD0C4BDDA05F}" destId="{0A0A709C-CBEA-4B0C-97E8-07EFC1F10E2C}" srcOrd="0" destOrd="0" presId="urn:microsoft.com/office/officeart/2009/layout/CircleArrowProcess"/>
    <dgm:cxn modelId="{C0543FE3-5F8A-4591-AF7E-2862A1A5E5D8}" type="presParOf" srcId="{E81C1BEE-F4E1-427B-AE31-57E2CB5B32CD}" destId="{02B7BD80-9A3E-410B-90A4-84474D95B783}" srcOrd="3" destOrd="0" presId="urn:microsoft.com/office/officeart/2009/layout/CircleArrowProcess"/>
    <dgm:cxn modelId="{159450AF-A8BA-450E-8251-FF50EE9CD392}" type="presParOf" srcId="{E81C1BEE-F4E1-427B-AE31-57E2CB5B32CD}" destId="{6506947B-E22B-43A6-A0CF-E0488286136D}" srcOrd="4" destOrd="0" presId="urn:microsoft.com/office/officeart/2009/layout/CircleArrowProcess"/>
    <dgm:cxn modelId="{EE532F88-CB22-4A58-AC59-293E625B1140}" type="presParOf" srcId="{6506947B-E22B-43A6-A0CF-E0488286136D}" destId="{5DA839E5-ACAA-4842-8D7B-A71FC2D4DA80}" srcOrd="0" destOrd="0" presId="urn:microsoft.com/office/officeart/2009/layout/CircleArrowProcess"/>
    <dgm:cxn modelId="{079CB26A-5F93-4363-9AF3-388A97037433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AC3D8F-4B84-4FC9-AD6E-740CF93F2CB5}" type="doc">
      <dgm:prSet loTypeId="urn:microsoft.com/office/officeart/2005/8/layout/cycle4#1" loCatId="matrix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th-TH"/>
        </a:p>
      </dgm:t>
    </dgm:pt>
    <dgm:pt modelId="{54C6C7A8-6E62-4135-90C6-FDF332FAD87B}">
      <dgm:prSet phldrT="[Text]"/>
      <dgm:spPr/>
      <dgm:t>
        <a:bodyPr/>
        <a:lstStyle/>
        <a:p>
          <a:r>
            <a:rPr lang="th-TH" b="1" dirty="0">
              <a:latin typeface="Angsana New" panose="02020603050405020304" pitchFamily="18" charset="-34"/>
              <a:cs typeface="Angsana New" panose="02020603050405020304" pitchFamily="18" charset="-34"/>
            </a:rPr>
            <a:t>1. วิธีประกาศเชิญชวนทั่วไป</a:t>
          </a:r>
        </a:p>
      </dgm:t>
    </dgm:pt>
    <dgm:pt modelId="{4F28C24D-2523-453F-9E90-006059205327}" type="par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7A3075F-37D5-4A43-9D4F-DB1C32727988}" type="sibTrans" cxnId="{9028F8DC-83F3-40DE-A035-96E913269A7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6EC156-B81E-415A-83E6-D41ADF0B52A3}">
      <dgm:prSet custT="1"/>
      <dgm:spPr>
        <a:ln>
          <a:noFill/>
        </a:ln>
      </dgm:spPr>
      <dgm:t>
        <a:bodyPr/>
        <a:lstStyle/>
        <a:p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</a:t>
          </a:r>
          <a:b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ไม่ซับซ้อน</a:t>
          </a:r>
        </a:p>
      </dgm:t>
    </dgm:pt>
    <dgm:pt modelId="{DEAACC42-3769-410C-AFA9-14C69F39AF8D}" type="par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51E06C1-6338-4EE2-993C-31BD09DE9FC7}" type="sibTrans" cxnId="{5A891901-DEE6-4D4F-9943-011C524DAB4A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F5F61A5-DBF4-4835-B6E9-15357DDD3BC3}">
      <dgm:prSet/>
      <dgm:spPr/>
      <dgm:t>
        <a:bodyPr/>
        <a:lstStyle/>
        <a:p>
          <a:r>
            <a:rPr lang="th-TH" b="1">
              <a:latin typeface="Angsana New" panose="02020603050405020304" pitchFamily="18" charset="-34"/>
              <a:cs typeface="Angsana New" panose="02020603050405020304" pitchFamily="18" charset="-34"/>
            </a:rPr>
            <a:t>2. วิธีคัดเลือก</a:t>
          </a:r>
          <a:endParaRPr lang="th-TH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B209CD0-2E16-4568-B9ED-BDB52DA93455}" type="par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5DC1053-03BB-4AE5-BBDA-10F55E4C1847}" type="sibTrans" cxnId="{23CC2E8D-639F-4623-B50B-E86A2F097EC4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76A1F91-6979-4F1B-A514-3277DD8F9E1D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ใช้กับงานที่มีลักษณะซับซ้อนหรือซับซ้อนมาก หรือ ใช้กับ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วิธีประกาศเชิญชวนทั่วไปแล้วไม่ได้ผล หรือกรณีเป็นงานออกแบบหรือใช้ความคิด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ซึ่งหน่วยงานของรัฐไม่มีข้อมูลเพียงพอที่จะกำหนดเบื้องต้นได้ โดยให้เชิญชวนผู้ให้บริการที่มีคุณสมบัติตรงตามเงื่อนไขที่กำหนดไม่น้อยกว่า 3 ราย</a:t>
          </a:r>
          <a:b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ให้เข้ายื่นข้อเสนอ</a:t>
          </a:r>
        </a:p>
      </dgm:t>
    </dgm:pt>
    <dgm:pt modelId="{CBD04C81-1449-4F97-99CA-135315D60C94}" type="par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5B40E1E-7BAD-433E-90DC-73693F00B638}" type="sibTrans" cxnId="{49B7358B-EA26-4F4B-84E2-7897C9B7B2E9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395F1B0-D764-4705-9EAB-39C6584EC1E6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วิธีเฉพาะเจาะจง</a:t>
          </a:r>
        </a:p>
      </dgm:t>
    </dgm:pt>
    <dgm:pt modelId="{FEE84183-1145-4167-B6E4-8C88663FEF51}" type="par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EAF4230-D93D-46B5-AA73-09C5F0490680}" type="sibTrans" cxnId="{9159944C-0EEA-42A2-BCFA-CBDAFEC956C7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661C4CE-621F-48A7-8D79-502D075FB9B0}">
      <dgm:prSet custT="1"/>
      <dgm:spPr>
        <a:ln>
          <a:noFill/>
        </a:ln>
      </dgm:spPr>
      <dgm:t>
        <a:bodyPr/>
        <a:lstStyle/>
        <a:p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ให้หน่วยงานของรัฐเลือกผู้ให้บริการรายใดรายหนึ่ง ซึ่งเคยทราบหรือเคยเห็นความสามารถแล้ว ตามที่คณะกรรมการดำเนินงาน</a:t>
          </a:r>
          <a:b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จ้างออกแบบหรือควบคุมงานก่อสร้างได้พิจารณาเสนอแนะ</a:t>
          </a:r>
        </a:p>
      </dgm:t>
    </dgm:pt>
    <dgm:pt modelId="{B6732EB0-7A75-4655-AAF7-FE3A4FED77C8}" type="par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48CD978-E183-4F76-8E01-E5E98D69C62F}" type="sibTrans" cxnId="{24A65E14-09DC-4FDA-8BFE-CD6754768D4D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497DBD0F-2D11-4872-BA38-30512DB09E44}">
      <dgm:prSet/>
      <dgm:spPr/>
      <dgm:t>
        <a:bodyPr/>
        <a:lstStyle/>
        <a:p>
          <a:r>
            <a:rPr lang="th-TH" b="1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วิธีประกวดแบบ</a:t>
          </a:r>
        </a:p>
      </dgm:t>
    </dgm:pt>
    <dgm:pt modelId="{E4CCDF4A-2004-437A-A6DB-A1D0A0D320D3}" type="par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B840348-6428-4EC3-824E-AAB8DAD7DE6E}" type="sibTrans" cxnId="{4E6B3D1B-702D-49E0-94AF-6FE08E4846D0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82C7A99F-E0AC-4F8D-9D61-43CFA54797E6}">
      <dgm:prSet custT="1"/>
      <dgm:spPr>
        <a:ln>
          <a:noFill/>
        </a:ln>
      </dgm:spPr>
      <dgm:t>
        <a:bodyPr/>
        <a:lstStyle/>
        <a:p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เป็นกรณีที่หน่วยงาน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  เชิญชวนผู้ให้บริการที่มีคุณสมบัติตรงตามเงื่อนไข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 เพื่อออกแบบงาน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ก่อสร้างที่มีลักษณะพิเศษเป็นที่เชิดชูคุณค่าทางด้านศิลปกรรม หรือสถาปัตยกรรมของชาติ หรืองานอื่น</a:t>
          </a:r>
          <a:b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ที่กำหนดตามกฎกระทรวง</a:t>
          </a:r>
        </a:p>
      </dgm:t>
    </dgm:pt>
    <dgm:pt modelId="{7243B94A-FEB3-47D5-811E-FB6CA69DA229}" type="par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465DE22-CE2C-4B54-8F7C-0F7C2B8D80DD}" type="sibTrans" cxnId="{8FC1AD24-9DF7-4997-90BF-D25F71B42D8F}">
      <dgm:prSet/>
      <dgm:spPr/>
      <dgm:t>
        <a:bodyPr/>
        <a:lstStyle/>
        <a:p>
          <a:endParaRPr lang="th-TH" b="1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297739A-9F7D-4823-B907-35B81A02CC0D}" type="pres">
      <dgm:prSet presAssocID="{2CAC3D8F-4B84-4FC9-AD6E-740CF93F2CB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0F32304-2115-46E2-BD90-AFED40076FBE}" type="pres">
      <dgm:prSet presAssocID="{2CAC3D8F-4B84-4FC9-AD6E-740CF93F2CB5}" presName="children" presStyleCnt="0"/>
      <dgm:spPr/>
    </dgm:pt>
    <dgm:pt modelId="{C69FFD3F-D9A8-4BA8-9900-8EDD48284396}" type="pres">
      <dgm:prSet presAssocID="{2CAC3D8F-4B84-4FC9-AD6E-740CF93F2CB5}" presName="child1group" presStyleCnt="0"/>
      <dgm:spPr/>
    </dgm:pt>
    <dgm:pt modelId="{D0779DCB-FF0C-4DE5-BFA5-E92F44B9F2D2}" type="pres">
      <dgm:prSet presAssocID="{2CAC3D8F-4B84-4FC9-AD6E-740CF93F2CB5}" presName="child1" presStyleLbl="bgAcc1" presStyleIdx="0" presStyleCnt="4" custScaleX="143953" custLinFactNeighborX="-26004" custLinFactNeighborY="12019"/>
      <dgm:spPr/>
      <dgm:t>
        <a:bodyPr/>
        <a:lstStyle/>
        <a:p>
          <a:endParaRPr lang="th-TH"/>
        </a:p>
      </dgm:t>
    </dgm:pt>
    <dgm:pt modelId="{A8E01C66-C8E0-44F6-A05D-A0BEA73FBC81}" type="pres">
      <dgm:prSet presAssocID="{2CAC3D8F-4B84-4FC9-AD6E-740CF93F2CB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376359-DB77-43E9-A8B9-80F0EB35874A}" type="pres">
      <dgm:prSet presAssocID="{2CAC3D8F-4B84-4FC9-AD6E-740CF93F2CB5}" presName="child2group" presStyleCnt="0"/>
      <dgm:spPr/>
    </dgm:pt>
    <dgm:pt modelId="{6945BA5B-D39B-4ACF-84E7-E5FF5185F9F6}" type="pres">
      <dgm:prSet presAssocID="{2CAC3D8F-4B84-4FC9-AD6E-740CF93F2CB5}" presName="child2" presStyleLbl="bgAcc1" presStyleIdx="1" presStyleCnt="4" custScaleX="105468" custLinFactNeighborX="26004" custLinFactNeighborY="4006"/>
      <dgm:spPr/>
      <dgm:t>
        <a:bodyPr/>
        <a:lstStyle/>
        <a:p>
          <a:endParaRPr lang="th-TH"/>
        </a:p>
      </dgm:t>
    </dgm:pt>
    <dgm:pt modelId="{629005F3-4895-43C4-A70F-46914514412E}" type="pres">
      <dgm:prSet presAssocID="{2CAC3D8F-4B84-4FC9-AD6E-740CF93F2CB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EA2187-E7F7-4B55-975E-4D0478735601}" type="pres">
      <dgm:prSet presAssocID="{2CAC3D8F-4B84-4FC9-AD6E-740CF93F2CB5}" presName="child3group" presStyleCnt="0"/>
      <dgm:spPr/>
    </dgm:pt>
    <dgm:pt modelId="{C0FE73DC-DCCC-4E86-9ABE-E2C378DC8E97}" type="pres">
      <dgm:prSet presAssocID="{2CAC3D8F-4B84-4FC9-AD6E-740CF93F2CB5}" presName="child3" presStyleLbl="bgAcc1" presStyleIdx="2" presStyleCnt="4" custScaleX="118000" custLinFactNeighborX="23649" custLinFactNeighborY="-44231"/>
      <dgm:spPr/>
      <dgm:t>
        <a:bodyPr/>
        <a:lstStyle/>
        <a:p>
          <a:endParaRPr lang="th-TH"/>
        </a:p>
      </dgm:t>
    </dgm:pt>
    <dgm:pt modelId="{30756787-EC82-4033-92FF-0246A16B4BA7}" type="pres">
      <dgm:prSet presAssocID="{2CAC3D8F-4B84-4FC9-AD6E-740CF93F2CB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1049BF8-7580-4AE6-8A0D-90684D434351}" type="pres">
      <dgm:prSet presAssocID="{2CAC3D8F-4B84-4FC9-AD6E-740CF93F2CB5}" presName="child4group" presStyleCnt="0"/>
      <dgm:spPr/>
    </dgm:pt>
    <dgm:pt modelId="{5F0F4B9A-5452-4B7F-BE25-F4158DE4EBA5}" type="pres">
      <dgm:prSet presAssocID="{2CAC3D8F-4B84-4FC9-AD6E-740CF93F2CB5}" presName="child4" presStyleLbl="bgAcc1" presStyleIdx="3" presStyleCnt="4" custScaleX="137549" custLinFactNeighborX="-19822" custLinFactNeighborY="-68269"/>
      <dgm:spPr/>
      <dgm:t>
        <a:bodyPr/>
        <a:lstStyle/>
        <a:p>
          <a:endParaRPr lang="th-TH"/>
        </a:p>
      </dgm:t>
    </dgm:pt>
    <dgm:pt modelId="{E559F7A6-7C27-44F0-B46C-403E4913C991}" type="pres">
      <dgm:prSet presAssocID="{2CAC3D8F-4B84-4FC9-AD6E-740CF93F2CB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C1808-279B-4C54-87D6-13F90348AF05}" type="pres">
      <dgm:prSet presAssocID="{2CAC3D8F-4B84-4FC9-AD6E-740CF93F2CB5}" presName="childPlaceholder" presStyleCnt="0"/>
      <dgm:spPr/>
    </dgm:pt>
    <dgm:pt modelId="{4EDEB71B-995A-4E62-8E50-687680993DB3}" type="pres">
      <dgm:prSet presAssocID="{2CAC3D8F-4B84-4FC9-AD6E-740CF93F2CB5}" presName="circle" presStyleCnt="0"/>
      <dgm:spPr/>
    </dgm:pt>
    <dgm:pt modelId="{11223B39-5E85-4971-8410-A9C333D244C5}" type="pres">
      <dgm:prSet presAssocID="{2CAC3D8F-4B84-4FC9-AD6E-740CF93F2CB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5CD98-2E49-41AE-8169-B4804F8377F0}" type="pres">
      <dgm:prSet presAssocID="{2CAC3D8F-4B84-4FC9-AD6E-740CF93F2CB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A5C35C-DF0C-40B2-B15C-E31E3795498C}" type="pres">
      <dgm:prSet presAssocID="{2CAC3D8F-4B84-4FC9-AD6E-740CF93F2CB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5563B8-E8F4-4443-8CB6-A70AB44AAD12}" type="pres">
      <dgm:prSet presAssocID="{2CAC3D8F-4B84-4FC9-AD6E-740CF93F2CB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AAF23E-FD0F-4430-B0E0-7EBA73C35B6E}" type="pres">
      <dgm:prSet presAssocID="{2CAC3D8F-4B84-4FC9-AD6E-740CF93F2CB5}" presName="quadrantPlaceholder" presStyleCnt="0"/>
      <dgm:spPr/>
    </dgm:pt>
    <dgm:pt modelId="{E17FEA7C-96EB-4F6E-B4B2-D77826359320}" type="pres">
      <dgm:prSet presAssocID="{2CAC3D8F-4B84-4FC9-AD6E-740CF93F2CB5}" presName="center1" presStyleLbl="fgShp" presStyleIdx="0" presStyleCnt="2"/>
      <dgm:spPr/>
    </dgm:pt>
    <dgm:pt modelId="{241590EE-A853-471A-B395-0AE0557CDEA4}" type="pres">
      <dgm:prSet presAssocID="{2CAC3D8F-4B84-4FC9-AD6E-740CF93F2CB5}" presName="center2" presStyleLbl="fgShp" presStyleIdx="1" presStyleCnt="2"/>
      <dgm:spPr/>
    </dgm:pt>
  </dgm:ptLst>
  <dgm:cxnLst>
    <dgm:cxn modelId="{09E7E39A-FF9B-4C49-85A3-1DFD1EA05ABC}" type="presOf" srcId="{82C7A99F-E0AC-4F8D-9D61-43CFA54797E6}" destId="{E559F7A6-7C27-44F0-B46C-403E4913C991}" srcOrd="1" destOrd="0" presId="urn:microsoft.com/office/officeart/2005/8/layout/cycle4#1"/>
    <dgm:cxn modelId="{B16077AB-11F7-49DD-8466-51424E8450D8}" type="presOf" srcId="{6B6EC156-B81E-415A-83E6-D41ADF0B52A3}" destId="{A8E01C66-C8E0-44F6-A05D-A0BEA73FBC81}" srcOrd="1" destOrd="0" presId="urn:microsoft.com/office/officeart/2005/8/layout/cycle4#1"/>
    <dgm:cxn modelId="{8E1E714D-E2E8-401F-BDBD-E31A21FF3951}" type="presOf" srcId="{8661C4CE-621F-48A7-8D79-502D075FB9B0}" destId="{C0FE73DC-DCCC-4E86-9ABE-E2C378DC8E97}" srcOrd="0" destOrd="0" presId="urn:microsoft.com/office/officeart/2005/8/layout/cycle4#1"/>
    <dgm:cxn modelId="{74A76961-7B11-41F5-A9EC-FCFCC9E8E24A}" type="presOf" srcId="{2395F1B0-D764-4705-9EAB-39C6584EC1E6}" destId="{AAA5C35C-DF0C-40B2-B15C-E31E3795498C}" srcOrd="0" destOrd="0" presId="urn:microsoft.com/office/officeart/2005/8/layout/cycle4#1"/>
    <dgm:cxn modelId="{49B7358B-EA26-4F4B-84E2-7897C9B7B2E9}" srcId="{CF5F61A5-DBF4-4835-B6E9-15357DDD3BC3}" destId="{776A1F91-6979-4F1B-A514-3277DD8F9E1D}" srcOrd="0" destOrd="0" parTransId="{CBD04C81-1449-4F97-99CA-135315D60C94}" sibTransId="{65B40E1E-7BAD-433E-90DC-73693F00B638}"/>
    <dgm:cxn modelId="{99E56709-2249-40D6-AF17-65E7C5AD0957}" type="presOf" srcId="{CF5F61A5-DBF4-4835-B6E9-15357DDD3BC3}" destId="{C775CD98-2E49-41AE-8169-B4804F8377F0}" srcOrd="0" destOrd="0" presId="urn:microsoft.com/office/officeart/2005/8/layout/cycle4#1"/>
    <dgm:cxn modelId="{9028F8DC-83F3-40DE-A035-96E913269A79}" srcId="{2CAC3D8F-4B84-4FC9-AD6E-740CF93F2CB5}" destId="{54C6C7A8-6E62-4135-90C6-FDF332FAD87B}" srcOrd="0" destOrd="0" parTransId="{4F28C24D-2523-453F-9E90-006059205327}" sibTransId="{37A3075F-37D5-4A43-9D4F-DB1C32727988}"/>
    <dgm:cxn modelId="{FC8044F4-0396-4787-A7C7-7AE59BA233DF}" type="presOf" srcId="{8661C4CE-621F-48A7-8D79-502D075FB9B0}" destId="{30756787-EC82-4033-92FF-0246A16B4BA7}" srcOrd="1" destOrd="0" presId="urn:microsoft.com/office/officeart/2005/8/layout/cycle4#1"/>
    <dgm:cxn modelId="{8FC1AD24-9DF7-4997-90BF-D25F71B42D8F}" srcId="{497DBD0F-2D11-4872-BA38-30512DB09E44}" destId="{82C7A99F-E0AC-4F8D-9D61-43CFA54797E6}" srcOrd="0" destOrd="0" parTransId="{7243B94A-FEB3-47D5-811E-FB6CA69DA229}" sibTransId="{6465DE22-CE2C-4B54-8F7C-0F7C2B8D80DD}"/>
    <dgm:cxn modelId="{5926B56F-4ADF-4CBF-9284-24F61165657A}" type="presOf" srcId="{6B6EC156-B81E-415A-83E6-D41ADF0B52A3}" destId="{D0779DCB-FF0C-4DE5-BFA5-E92F44B9F2D2}" srcOrd="0" destOrd="0" presId="urn:microsoft.com/office/officeart/2005/8/layout/cycle4#1"/>
    <dgm:cxn modelId="{5A891901-DEE6-4D4F-9943-011C524DAB4A}" srcId="{54C6C7A8-6E62-4135-90C6-FDF332FAD87B}" destId="{6B6EC156-B81E-415A-83E6-D41ADF0B52A3}" srcOrd="0" destOrd="0" parTransId="{DEAACC42-3769-410C-AFA9-14C69F39AF8D}" sibTransId="{851E06C1-6338-4EE2-993C-31BD09DE9FC7}"/>
    <dgm:cxn modelId="{C9F07CFE-D35E-4FA1-8BC1-F45F0994374A}" type="presOf" srcId="{54C6C7A8-6E62-4135-90C6-FDF332FAD87B}" destId="{11223B39-5E85-4971-8410-A9C333D244C5}" srcOrd="0" destOrd="0" presId="urn:microsoft.com/office/officeart/2005/8/layout/cycle4#1"/>
    <dgm:cxn modelId="{DE15FCC2-97C2-43BF-A207-6B9E38164B36}" type="presOf" srcId="{776A1F91-6979-4F1B-A514-3277DD8F9E1D}" destId="{6945BA5B-D39B-4ACF-84E7-E5FF5185F9F6}" srcOrd="0" destOrd="0" presId="urn:microsoft.com/office/officeart/2005/8/layout/cycle4#1"/>
    <dgm:cxn modelId="{64F7E585-2818-49C4-B13E-533BAC32485E}" type="presOf" srcId="{776A1F91-6979-4F1B-A514-3277DD8F9E1D}" destId="{629005F3-4895-43C4-A70F-46914514412E}" srcOrd="1" destOrd="0" presId="urn:microsoft.com/office/officeart/2005/8/layout/cycle4#1"/>
    <dgm:cxn modelId="{6D54F685-4949-4B0A-B8B8-2A327B11BBB1}" type="presOf" srcId="{497DBD0F-2D11-4872-BA38-30512DB09E44}" destId="{505563B8-E8F4-4443-8CB6-A70AB44AAD12}" srcOrd="0" destOrd="0" presId="urn:microsoft.com/office/officeart/2005/8/layout/cycle4#1"/>
    <dgm:cxn modelId="{23CC2E8D-639F-4623-B50B-E86A2F097EC4}" srcId="{2CAC3D8F-4B84-4FC9-AD6E-740CF93F2CB5}" destId="{CF5F61A5-DBF4-4835-B6E9-15357DDD3BC3}" srcOrd="1" destOrd="0" parTransId="{8B209CD0-2E16-4568-B9ED-BDB52DA93455}" sibTransId="{C5DC1053-03BB-4AE5-BBDA-10F55E4C1847}"/>
    <dgm:cxn modelId="{4E6B3D1B-702D-49E0-94AF-6FE08E4846D0}" srcId="{2CAC3D8F-4B84-4FC9-AD6E-740CF93F2CB5}" destId="{497DBD0F-2D11-4872-BA38-30512DB09E44}" srcOrd="3" destOrd="0" parTransId="{E4CCDF4A-2004-437A-A6DB-A1D0A0D320D3}" sibTransId="{6B840348-6428-4EC3-824E-AAB8DAD7DE6E}"/>
    <dgm:cxn modelId="{9159944C-0EEA-42A2-BCFA-CBDAFEC956C7}" srcId="{2CAC3D8F-4B84-4FC9-AD6E-740CF93F2CB5}" destId="{2395F1B0-D764-4705-9EAB-39C6584EC1E6}" srcOrd="2" destOrd="0" parTransId="{FEE84183-1145-4167-B6E4-8C88663FEF51}" sibTransId="{CEAF4230-D93D-46B5-AA73-09C5F0490680}"/>
    <dgm:cxn modelId="{1BAB4757-7CA9-46C1-B050-5CF0C6658E78}" type="presOf" srcId="{82C7A99F-E0AC-4F8D-9D61-43CFA54797E6}" destId="{5F0F4B9A-5452-4B7F-BE25-F4158DE4EBA5}" srcOrd="0" destOrd="0" presId="urn:microsoft.com/office/officeart/2005/8/layout/cycle4#1"/>
    <dgm:cxn modelId="{4E0A630F-2558-4326-9A1A-9F6423773857}" type="presOf" srcId="{2CAC3D8F-4B84-4FC9-AD6E-740CF93F2CB5}" destId="{3297739A-9F7D-4823-B907-35B81A02CC0D}" srcOrd="0" destOrd="0" presId="urn:microsoft.com/office/officeart/2005/8/layout/cycle4#1"/>
    <dgm:cxn modelId="{24A65E14-09DC-4FDA-8BFE-CD6754768D4D}" srcId="{2395F1B0-D764-4705-9EAB-39C6584EC1E6}" destId="{8661C4CE-621F-48A7-8D79-502D075FB9B0}" srcOrd="0" destOrd="0" parTransId="{B6732EB0-7A75-4655-AAF7-FE3A4FED77C8}" sibTransId="{948CD978-E183-4F76-8E01-E5E98D69C62F}"/>
    <dgm:cxn modelId="{B2F4FF33-90B3-42B0-AB59-8E1F7C09AB5C}" type="presParOf" srcId="{3297739A-9F7D-4823-B907-35B81A02CC0D}" destId="{80F32304-2115-46E2-BD90-AFED40076FBE}" srcOrd="0" destOrd="0" presId="urn:microsoft.com/office/officeart/2005/8/layout/cycle4#1"/>
    <dgm:cxn modelId="{45559BBE-76B1-41F6-9144-4022E7F82531}" type="presParOf" srcId="{80F32304-2115-46E2-BD90-AFED40076FBE}" destId="{C69FFD3F-D9A8-4BA8-9900-8EDD48284396}" srcOrd="0" destOrd="0" presId="urn:microsoft.com/office/officeart/2005/8/layout/cycle4#1"/>
    <dgm:cxn modelId="{102B090D-E72D-46EC-B82C-4227C13B70CE}" type="presParOf" srcId="{C69FFD3F-D9A8-4BA8-9900-8EDD48284396}" destId="{D0779DCB-FF0C-4DE5-BFA5-E92F44B9F2D2}" srcOrd="0" destOrd="0" presId="urn:microsoft.com/office/officeart/2005/8/layout/cycle4#1"/>
    <dgm:cxn modelId="{917AED38-D1BC-4354-A4B8-FB357AD3BA68}" type="presParOf" srcId="{C69FFD3F-D9A8-4BA8-9900-8EDD48284396}" destId="{A8E01C66-C8E0-44F6-A05D-A0BEA73FBC81}" srcOrd="1" destOrd="0" presId="urn:microsoft.com/office/officeart/2005/8/layout/cycle4#1"/>
    <dgm:cxn modelId="{FD32F9A1-E618-4FD2-90A0-4B6296244206}" type="presParOf" srcId="{80F32304-2115-46E2-BD90-AFED40076FBE}" destId="{3C376359-DB77-43E9-A8B9-80F0EB35874A}" srcOrd="1" destOrd="0" presId="urn:microsoft.com/office/officeart/2005/8/layout/cycle4#1"/>
    <dgm:cxn modelId="{B7FC93D3-28BE-4BCF-BCEF-1999BFB4397E}" type="presParOf" srcId="{3C376359-DB77-43E9-A8B9-80F0EB35874A}" destId="{6945BA5B-D39B-4ACF-84E7-E5FF5185F9F6}" srcOrd="0" destOrd="0" presId="urn:microsoft.com/office/officeart/2005/8/layout/cycle4#1"/>
    <dgm:cxn modelId="{83F0D63B-CB9E-4A36-B1E4-9A623DFF5A6D}" type="presParOf" srcId="{3C376359-DB77-43E9-A8B9-80F0EB35874A}" destId="{629005F3-4895-43C4-A70F-46914514412E}" srcOrd="1" destOrd="0" presId="urn:microsoft.com/office/officeart/2005/8/layout/cycle4#1"/>
    <dgm:cxn modelId="{2D1EE709-E23D-4668-B63A-1BFEF71ED1A8}" type="presParOf" srcId="{80F32304-2115-46E2-BD90-AFED40076FBE}" destId="{C2EA2187-E7F7-4B55-975E-4D0478735601}" srcOrd="2" destOrd="0" presId="urn:microsoft.com/office/officeart/2005/8/layout/cycle4#1"/>
    <dgm:cxn modelId="{B74FA417-5C50-4517-AB62-1E7602483389}" type="presParOf" srcId="{C2EA2187-E7F7-4B55-975E-4D0478735601}" destId="{C0FE73DC-DCCC-4E86-9ABE-E2C378DC8E97}" srcOrd="0" destOrd="0" presId="urn:microsoft.com/office/officeart/2005/8/layout/cycle4#1"/>
    <dgm:cxn modelId="{F0BD6578-F74B-498A-BA41-D238ECC07026}" type="presParOf" srcId="{C2EA2187-E7F7-4B55-975E-4D0478735601}" destId="{30756787-EC82-4033-92FF-0246A16B4BA7}" srcOrd="1" destOrd="0" presId="urn:microsoft.com/office/officeart/2005/8/layout/cycle4#1"/>
    <dgm:cxn modelId="{6BA16203-2F86-4D33-A140-7E2AAE37284A}" type="presParOf" srcId="{80F32304-2115-46E2-BD90-AFED40076FBE}" destId="{91049BF8-7580-4AE6-8A0D-90684D434351}" srcOrd="3" destOrd="0" presId="urn:microsoft.com/office/officeart/2005/8/layout/cycle4#1"/>
    <dgm:cxn modelId="{7C01DFA3-7BBD-4BEC-A73A-6DAF084EFE8C}" type="presParOf" srcId="{91049BF8-7580-4AE6-8A0D-90684D434351}" destId="{5F0F4B9A-5452-4B7F-BE25-F4158DE4EBA5}" srcOrd="0" destOrd="0" presId="urn:microsoft.com/office/officeart/2005/8/layout/cycle4#1"/>
    <dgm:cxn modelId="{9AC415C6-C6BB-4C49-B475-D649663A8F16}" type="presParOf" srcId="{91049BF8-7580-4AE6-8A0D-90684D434351}" destId="{E559F7A6-7C27-44F0-B46C-403E4913C991}" srcOrd="1" destOrd="0" presId="urn:microsoft.com/office/officeart/2005/8/layout/cycle4#1"/>
    <dgm:cxn modelId="{E063228D-3AFF-4297-8089-D6DC94E722C1}" type="presParOf" srcId="{80F32304-2115-46E2-BD90-AFED40076FBE}" destId="{300C1808-279B-4C54-87D6-13F90348AF05}" srcOrd="4" destOrd="0" presId="urn:microsoft.com/office/officeart/2005/8/layout/cycle4#1"/>
    <dgm:cxn modelId="{BC713648-434C-4026-9B51-22EAD7DE8833}" type="presParOf" srcId="{3297739A-9F7D-4823-B907-35B81A02CC0D}" destId="{4EDEB71B-995A-4E62-8E50-687680993DB3}" srcOrd="1" destOrd="0" presId="urn:microsoft.com/office/officeart/2005/8/layout/cycle4#1"/>
    <dgm:cxn modelId="{6E371494-6A2E-4073-A620-8102ADBC5AD9}" type="presParOf" srcId="{4EDEB71B-995A-4E62-8E50-687680993DB3}" destId="{11223B39-5E85-4971-8410-A9C333D244C5}" srcOrd="0" destOrd="0" presId="urn:microsoft.com/office/officeart/2005/8/layout/cycle4#1"/>
    <dgm:cxn modelId="{E4B1B91B-C804-4D00-8DC7-43655C749C35}" type="presParOf" srcId="{4EDEB71B-995A-4E62-8E50-687680993DB3}" destId="{C775CD98-2E49-41AE-8169-B4804F8377F0}" srcOrd="1" destOrd="0" presId="urn:microsoft.com/office/officeart/2005/8/layout/cycle4#1"/>
    <dgm:cxn modelId="{76AB6459-E177-4D88-813C-165F086FA6C9}" type="presParOf" srcId="{4EDEB71B-995A-4E62-8E50-687680993DB3}" destId="{AAA5C35C-DF0C-40B2-B15C-E31E3795498C}" srcOrd="2" destOrd="0" presId="urn:microsoft.com/office/officeart/2005/8/layout/cycle4#1"/>
    <dgm:cxn modelId="{1E166202-5CDE-4F40-B1A5-54ABADED7B70}" type="presParOf" srcId="{4EDEB71B-995A-4E62-8E50-687680993DB3}" destId="{505563B8-E8F4-4443-8CB6-A70AB44AAD12}" srcOrd="3" destOrd="0" presId="urn:microsoft.com/office/officeart/2005/8/layout/cycle4#1"/>
    <dgm:cxn modelId="{74AC9E7E-E3D9-4EE5-AB76-E261C2BF0936}" type="presParOf" srcId="{4EDEB71B-995A-4E62-8E50-687680993DB3}" destId="{C7AAF23E-FD0F-4430-B0E0-7EBA73C35B6E}" srcOrd="4" destOrd="0" presId="urn:microsoft.com/office/officeart/2005/8/layout/cycle4#1"/>
    <dgm:cxn modelId="{3D3D5B99-A82F-49EC-9686-00F9AE3B1365}" type="presParOf" srcId="{3297739A-9F7D-4823-B907-35B81A02CC0D}" destId="{E17FEA7C-96EB-4F6E-B4B2-D77826359320}" srcOrd="2" destOrd="0" presId="urn:microsoft.com/office/officeart/2005/8/layout/cycle4#1"/>
    <dgm:cxn modelId="{EF9891D7-96B4-4CB3-9207-E6B14724FEB6}" type="presParOf" srcId="{3297739A-9F7D-4823-B907-35B81A02CC0D}" destId="{241590EE-A853-471A-B395-0AE0557CDEA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A360-C06F-41ED-AB3C-97C34410F625}">
      <dsp:nvSpPr>
        <dsp:cNvPr id="0" name=""/>
        <dsp:cNvSpPr/>
      </dsp:nvSpPr>
      <dsp:spPr>
        <a:xfrm>
          <a:off x="0" y="1811"/>
          <a:ext cx="7848872" cy="89179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ราชการส่วนกลาง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534" y="45345"/>
        <a:ext cx="7761804" cy="804731"/>
      </dsp:txXfrm>
    </dsp:sp>
    <dsp:sp modelId="{8C1CA690-F62F-4AAC-BC3B-70B34501BA30}">
      <dsp:nvSpPr>
        <dsp:cNvPr id="0" name=""/>
        <dsp:cNvSpPr/>
      </dsp:nvSpPr>
      <dsp:spPr>
        <a:xfrm>
          <a:off x="0" y="893611"/>
          <a:ext cx="7848872" cy="30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อธิบดี หรือหัวหน้าส่วนราชการที่เรียกชื่ออย่างอื่นที่มีฐานะเทียบเท่า</a:t>
          </a:r>
          <a:endParaRPr lang="th-TH" sz="2400" b="1" kern="1200" dirty="0">
            <a:effectLst/>
          </a:endParaRPr>
        </a:p>
      </dsp:txBody>
      <dsp:txXfrm>
        <a:off x="0" y="893611"/>
        <a:ext cx="7848872" cy="304107"/>
      </dsp:txXfrm>
    </dsp:sp>
    <dsp:sp modelId="{719A726A-40BC-4850-90D9-E17C9C3C8E24}">
      <dsp:nvSpPr>
        <dsp:cNvPr id="0" name=""/>
        <dsp:cNvSpPr/>
      </dsp:nvSpPr>
      <dsp:spPr>
        <a:xfrm>
          <a:off x="0" y="1197718"/>
          <a:ext cx="7848872" cy="891799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ราชการส่วนภูมิภาค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+mj-cs"/>
          </a:endParaRPr>
        </a:p>
      </dsp:txBody>
      <dsp:txXfrm>
        <a:off x="43534" y="1241252"/>
        <a:ext cx="7761804" cy="804731"/>
      </dsp:txXfrm>
    </dsp:sp>
    <dsp:sp modelId="{2D3B3D05-4F47-414B-A609-7FE365F03F68}">
      <dsp:nvSpPr>
        <dsp:cNvPr id="0" name=""/>
        <dsp:cNvSpPr/>
      </dsp:nvSpPr>
      <dsp:spPr>
        <a:xfrm>
          <a:off x="0" y="2089517"/>
          <a:ext cx="7848872" cy="30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Angsana New" panose="02020603050405020304" pitchFamily="18" charset="-34"/>
              <a:cs typeface="+mj-cs"/>
            </a:rPr>
            <a:t>หมายถึง ผู้ว่าราชการจังหวัด</a:t>
          </a:r>
        </a:p>
      </dsp:txBody>
      <dsp:txXfrm>
        <a:off x="0" y="2089517"/>
        <a:ext cx="7848872" cy="304107"/>
      </dsp:txXfrm>
    </dsp:sp>
    <dsp:sp modelId="{02915B5C-3D6E-4976-8488-9D371CD388F1}">
      <dsp:nvSpPr>
        <dsp:cNvPr id="0" name=""/>
        <dsp:cNvSpPr/>
      </dsp:nvSpPr>
      <dsp:spPr>
        <a:xfrm>
          <a:off x="0" y="2426697"/>
          <a:ext cx="7848872" cy="89179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rPr>
            <a:t>ราชการส่วนท้องถิ่น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ea typeface="Cordia New" panose="020B0304020202020204" pitchFamily="34" charset="-34"/>
            <a:cs typeface="+mj-cs"/>
          </a:endParaRPr>
        </a:p>
      </dsp:txBody>
      <dsp:txXfrm>
        <a:off x="43534" y="2470231"/>
        <a:ext cx="7761804" cy="804731"/>
      </dsp:txXfrm>
    </dsp:sp>
    <dsp:sp modelId="{9DD6E4C0-E62C-4090-828A-7D14C07A8FE1}">
      <dsp:nvSpPr>
        <dsp:cNvPr id="0" name=""/>
        <dsp:cNvSpPr/>
      </dsp:nvSpPr>
      <dsp:spPr>
        <a:xfrm>
          <a:off x="0" y="3285424"/>
          <a:ext cx="7848872" cy="83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spc="-70" dirty="0">
              <a:effectLst/>
              <a:latin typeface="Angsana New" panose="02020603050405020304" pitchFamily="18" charset="-34"/>
              <a:cs typeface="+mj-cs"/>
            </a:rPr>
            <a:t>ห</a:t>
          </a:r>
          <a:r>
            <a:rPr lang="th-TH" sz="2400" b="1" kern="1200" spc="-70" baseline="0" dirty="0">
              <a:effectLst/>
              <a:latin typeface="Angsana New" panose="02020603050405020304" pitchFamily="18" charset="-34"/>
              <a:cs typeface="+mj-cs"/>
            </a:rPr>
            <a:t>มายถึง </a:t>
          </a:r>
          <a:r>
            <a:rPr lang="th-TH" sz="24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นายกองค์การบริหารส่วนจังหวัด </a:t>
          </a:r>
          <a:r>
            <a:rPr lang="th-TH" sz="2400" b="1" kern="1200" spc="-70" baseline="0" dirty="0">
              <a:effectLst/>
              <a:latin typeface="Angsana New" panose="02020603050405020304" pitchFamily="18" charset="-34"/>
              <a:cs typeface="+mj-cs"/>
            </a:rPr>
            <a:t>นายกเทศมนตรี </a:t>
          </a:r>
          <a:r>
            <a:rPr lang="th-TH" sz="24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นายกองค์การบริหารส่วนตำบล </a:t>
          </a:r>
          <a:br>
            <a:rPr lang="th-TH" sz="2400" b="1" kern="1200" spc="-70" baseline="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ผู้ว่าราชการกรุงเทพมหานคร นายกเมืองพัทยา หรือผู้ดำรงตำแหน่งที่เรียกชื่ออย่างอื่น</a:t>
          </a:r>
          <a:br>
            <a:rPr lang="th-TH" sz="2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+mj-cs"/>
            </a:rPr>
            <a:t>ที่มีฐานะเทียบเท่า</a:t>
          </a:r>
        </a:p>
      </dsp:txBody>
      <dsp:txXfrm>
        <a:off x="0" y="3285424"/>
        <a:ext cx="7848872" cy="834527"/>
      </dsp:txXfrm>
    </dsp:sp>
    <dsp:sp modelId="{0F71CAC3-C1EF-4632-A6AA-0D3F1AE8603F}">
      <dsp:nvSpPr>
        <dsp:cNvPr id="0" name=""/>
        <dsp:cNvSpPr/>
      </dsp:nvSpPr>
      <dsp:spPr>
        <a:xfrm>
          <a:off x="0" y="4177157"/>
          <a:ext cx="7848872" cy="5756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รัฐวิสาหกิจ</a:t>
          </a:r>
          <a:endParaRPr lang="th-TH" sz="3200" kern="1200" dirty="0">
            <a:solidFill>
              <a:srgbClr val="5E02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anose="020B0304020202020204" pitchFamily="34" charset="-34"/>
            <a:ea typeface="Cordia New" panose="020B0304020202020204" pitchFamily="34" charset="-34"/>
            <a:cs typeface="+mj-cs"/>
          </a:endParaRPr>
        </a:p>
      </dsp:txBody>
      <dsp:txXfrm>
        <a:off x="28099" y="4205256"/>
        <a:ext cx="7792674" cy="519422"/>
      </dsp:txXfrm>
    </dsp:sp>
    <dsp:sp modelId="{E91D850C-C19B-490C-AA26-62AD7B93C887}">
      <dsp:nvSpPr>
        <dsp:cNvPr id="0" name=""/>
        <dsp:cNvSpPr/>
      </dsp:nvSpPr>
      <dsp:spPr>
        <a:xfrm>
          <a:off x="0" y="4697383"/>
          <a:ext cx="7848872" cy="50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หมายถึง ผู้ว่าการ ผู้อำนวยการ กรรมการผู้จัดการใหญ่ หรือผู้ดำรงตำแหน่งที่เรียกชื่อ</a:t>
          </a:r>
          <a:b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</a:br>
          <a:r>
            <a:rPr lang="th-TH" sz="2400" b="1" kern="12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+mj-cs"/>
            </a:rPr>
            <a:t>อย่างอื่นที่มีฐานะเทียบเท่า</a:t>
          </a:r>
        </a:p>
      </dsp:txBody>
      <dsp:txXfrm>
        <a:off x="0" y="4697383"/>
        <a:ext cx="7848872" cy="5029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2865175" y="0"/>
          <a:ext cx="2634112" cy="26345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3447400" y="951139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วิธีประกาศเชิญชวนทั่วไป</a:t>
          </a:r>
        </a:p>
      </dsp:txBody>
      <dsp:txXfrm>
        <a:off x="3447400" y="951139"/>
        <a:ext cx="1463725" cy="731687"/>
      </dsp:txXfrm>
    </dsp:sp>
    <dsp:sp modelId="{0A0A709C-CBEA-4B0C-97E8-07EFC1F10E2C}">
      <dsp:nvSpPr>
        <dsp:cNvPr id="0" name=""/>
        <dsp:cNvSpPr/>
      </dsp:nvSpPr>
      <dsp:spPr>
        <a:xfrm>
          <a:off x="2133559" y="1513723"/>
          <a:ext cx="2634112" cy="26345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3917489"/>
                <a:satOff val="5782"/>
                <a:lumOff val="35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17489"/>
                <a:satOff val="5782"/>
                <a:lumOff val="35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17489"/>
                <a:satOff val="5782"/>
                <a:lumOff val="35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2718753" y="2473618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วิธีคัดเลือก</a:t>
          </a:r>
        </a:p>
      </dsp:txBody>
      <dsp:txXfrm>
        <a:off x="2718753" y="2473618"/>
        <a:ext cx="1463725" cy="731687"/>
      </dsp:txXfrm>
    </dsp:sp>
    <dsp:sp modelId="{5DA839E5-ACAA-4842-8D7B-A71FC2D4DA80}">
      <dsp:nvSpPr>
        <dsp:cNvPr id="0" name=""/>
        <dsp:cNvSpPr/>
      </dsp:nvSpPr>
      <dsp:spPr>
        <a:xfrm>
          <a:off x="2850197" y="3152306"/>
          <a:ext cx="2263110" cy="22640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3132210" y="3960437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rPr>
            <a:t>วิธีเฉพาะ  เจาะจง</a:t>
          </a:r>
        </a:p>
      </dsp:txBody>
      <dsp:txXfrm>
        <a:off x="3132210" y="3960437"/>
        <a:ext cx="1463725" cy="7316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E73DC-DCCC-4E86-9ABE-E2C378DC8E97}">
      <dsp:nvSpPr>
        <dsp:cNvPr id="0" name=""/>
        <dsp:cNvSpPr/>
      </dsp:nvSpPr>
      <dsp:spPr>
        <a:xfrm>
          <a:off x="5546429" y="3024331"/>
          <a:ext cx="3274042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ให้หน่วยงานของรัฐเลือกผู้ให้บริการรายใดรายหนึ่ง ซึ่งเคยทราบหรือเคยเห็นความสามารถแล้ว ตามที่คณะกรรมการดำเนินงาน</a:t>
          </a:r>
          <a:b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จ้างออกแบบหรือควบคุมงานก่อสร้างได้พิจารณาเสนอแนะ</a:t>
          </a:r>
        </a:p>
      </dsp:txBody>
      <dsp:txXfrm>
        <a:off x="6568123" y="3513142"/>
        <a:ext cx="2212867" cy="1269027"/>
      </dsp:txXfrm>
    </dsp:sp>
    <dsp:sp modelId="{5F0F4B9A-5452-4B7F-BE25-F4158DE4EBA5}">
      <dsp:nvSpPr>
        <dsp:cNvPr id="0" name=""/>
        <dsp:cNvSpPr/>
      </dsp:nvSpPr>
      <dsp:spPr>
        <a:xfrm>
          <a:off x="0" y="2592292"/>
          <a:ext cx="3816451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เป็นกรณีที่หน่วยงาน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ของรัฐ  เชิญชวนผู้ให้บริการที่มีคุณสมบัติตรงตามเงื่อนไข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 เพื่อออกแบบงาน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ก่อสร้างที่มีลักษณะพิเศษเป็นที่เชิดชูคุณค่าทางด้านศิลปกรรม หรือสถาปัตยกรรมของชาติ หรืองานอื่น</a:t>
          </a:r>
          <a:b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800" b="1" kern="1200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ที่กำหนดตามกฎกระทรวง</a:t>
          </a:r>
        </a:p>
      </dsp:txBody>
      <dsp:txXfrm>
        <a:off x="39481" y="3081103"/>
        <a:ext cx="2592553" cy="1269027"/>
      </dsp:txXfrm>
    </dsp:sp>
    <dsp:sp modelId="{6945BA5B-D39B-4ACF-84E7-E5FF5185F9F6}">
      <dsp:nvSpPr>
        <dsp:cNvPr id="0" name=""/>
        <dsp:cNvSpPr/>
      </dsp:nvSpPr>
      <dsp:spPr>
        <a:xfrm>
          <a:off x="5894143" y="72000"/>
          <a:ext cx="2926328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ใช้กับงานที่มีลักษณะซับซ้อนหรือซับซ้อนมาก หรือ ใช้กับ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วิธีประกาศเชิญชวนทั่วไปแล้วไม่ได้ผล หรือกรณีเป็นงานออกแบบหรือใช้ความคิด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ซึ่งหน่วยงานของรัฐไม่มีข้อมูลเพียงพอที่จะกำหนดเบื้องต้นได้ โดยให้เชิญชวนผู้ให้บริการที่มีคุณสมบัติตรงตามเงื่อนไขที่กำหนดไม่น้อยกว่า 3 ราย</a:t>
          </a:r>
          <a:b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1600" b="1" kern="1200" dirty="0">
              <a:solidFill>
                <a:srgbClr val="C00000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ให้เข้ายื่นข้อเสนอ</a:t>
          </a:r>
        </a:p>
      </dsp:txBody>
      <dsp:txXfrm>
        <a:off x="6811523" y="111481"/>
        <a:ext cx="1969467" cy="1269027"/>
      </dsp:txXfrm>
    </dsp:sp>
    <dsp:sp modelId="{D0779DCB-FF0C-4DE5-BFA5-E92F44B9F2D2}">
      <dsp:nvSpPr>
        <dsp:cNvPr id="0" name=""/>
        <dsp:cNvSpPr/>
      </dsp:nvSpPr>
      <dsp:spPr>
        <a:xfrm>
          <a:off x="0" y="216019"/>
          <a:ext cx="3994137" cy="1797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ใช้กับงานที่มีลักษณะ</a:t>
          </a:r>
          <a:b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ไม่ซับซ้อน</a:t>
          </a:r>
        </a:p>
      </dsp:txBody>
      <dsp:txXfrm>
        <a:off x="39481" y="255500"/>
        <a:ext cx="2716934" cy="1269027"/>
      </dsp:txXfrm>
    </dsp:sp>
    <dsp:sp modelId="{11223B39-5E85-4971-8410-A9C333D244C5}">
      <dsp:nvSpPr>
        <dsp:cNvPr id="0" name=""/>
        <dsp:cNvSpPr/>
      </dsp:nvSpPr>
      <dsp:spPr>
        <a:xfrm>
          <a:off x="1922071" y="320147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1. วิธีประกาศเชิญชวนทั่วไป</a:t>
          </a:r>
        </a:p>
      </dsp:txBody>
      <dsp:txXfrm>
        <a:off x="2634387" y="1032463"/>
        <a:ext cx="1719682" cy="1719682"/>
      </dsp:txXfrm>
    </dsp:sp>
    <dsp:sp modelId="{C775CD98-2E49-41AE-8169-B4804F8377F0}">
      <dsp:nvSpPr>
        <dsp:cNvPr id="0" name=""/>
        <dsp:cNvSpPr/>
      </dsp:nvSpPr>
      <dsp:spPr>
        <a:xfrm rot="5400000">
          <a:off x="4466402" y="320147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151932"/>
                <a:satOff val="-16892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151932"/>
                <a:satOff val="-16892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151932"/>
                <a:satOff val="-16892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>
              <a:latin typeface="Angsana New" panose="02020603050405020304" pitchFamily="18" charset="-34"/>
              <a:cs typeface="Angsana New" panose="02020603050405020304" pitchFamily="18" charset="-34"/>
            </a:rPr>
            <a:t>2. วิธีคัดเลือก</a:t>
          </a:r>
          <a:endParaRPr lang="th-TH" sz="27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 rot="-5400000">
        <a:off x="4466402" y="1032463"/>
        <a:ext cx="1719682" cy="1719682"/>
      </dsp:txXfrm>
    </dsp:sp>
    <dsp:sp modelId="{AAA5C35C-DF0C-40B2-B15C-E31E3795498C}">
      <dsp:nvSpPr>
        <dsp:cNvPr id="0" name=""/>
        <dsp:cNvSpPr/>
      </dsp:nvSpPr>
      <dsp:spPr>
        <a:xfrm rot="10800000">
          <a:off x="4466402" y="2864478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303864"/>
                <a:satOff val="-33784"/>
                <a:lumOff val="50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303864"/>
                <a:satOff val="-33784"/>
                <a:lumOff val="50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303864"/>
                <a:satOff val="-33784"/>
                <a:lumOff val="50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3. วิธีเฉพาะเจาะจง</a:t>
          </a:r>
        </a:p>
      </dsp:txBody>
      <dsp:txXfrm rot="10800000">
        <a:off x="4466402" y="2864478"/>
        <a:ext cx="1719682" cy="1719682"/>
      </dsp:txXfrm>
    </dsp:sp>
    <dsp:sp modelId="{505563B8-E8F4-4443-8CB6-A70AB44AAD12}">
      <dsp:nvSpPr>
        <dsp:cNvPr id="0" name=""/>
        <dsp:cNvSpPr/>
      </dsp:nvSpPr>
      <dsp:spPr>
        <a:xfrm rot="16200000">
          <a:off x="1922071" y="2864478"/>
          <a:ext cx="2431998" cy="2431998"/>
        </a:xfrm>
        <a:prstGeom prst="pieWedge">
          <a:avLst/>
        </a:prstGeom>
        <a:gradFill rotWithShape="0">
          <a:gsLst>
            <a:gs pos="0">
              <a:schemeClr val="accent1">
                <a:shade val="50000"/>
                <a:hueOff val="-151932"/>
                <a:satOff val="-16892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151932"/>
                <a:satOff val="-16892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151932"/>
                <a:satOff val="-16892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4. วิธีประกวดแบบ</a:t>
          </a:r>
        </a:p>
      </dsp:txBody>
      <dsp:txXfrm rot="5400000">
        <a:off x="2634387" y="2864478"/>
        <a:ext cx="1719682" cy="1719682"/>
      </dsp:txXfrm>
    </dsp:sp>
    <dsp:sp modelId="{E17FEA7C-96EB-4F6E-B4B2-D77826359320}">
      <dsp:nvSpPr>
        <dsp:cNvPr id="0" name=""/>
        <dsp:cNvSpPr/>
      </dsp:nvSpPr>
      <dsp:spPr>
        <a:xfrm>
          <a:off x="3990393" y="2302815"/>
          <a:ext cx="839685" cy="730161"/>
        </a:xfrm>
        <a:prstGeom prst="circular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590EE-A853-471A-B395-0AE0557CDEA4}">
      <dsp:nvSpPr>
        <dsp:cNvPr id="0" name=""/>
        <dsp:cNvSpPr/>
      </dsp:nvSpPr>
      <dsp:spPr>
        <a:xfrm rot="10800000">
          <a:off x="3990393" y="2583647"/>
          <a:ext cx="839685" cy="730161"/>
        </a:xfrm>
        <a:prstGeom prst="circular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8F135-902F-4B07-8B01-5FD7BCA4D4D0}">
      <dsp:nvSpPr>
        <dsp:cNvPr id="0" name=""/>
        <dsp:cNvSpPr/>
      </dsp:nvSpPr>
      <dsp:spPr>
        <a:xfrm>
          <a:off x="0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i="0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โดยวิธีประกาศ       เชิญชวนทั่วไป</a:t>
          </a:r>
        </a:p>
      </dsp:txBody>
      <dsp:txXfrm>
        <a:off x="0" y="856455"/>
        <a:ext cx="2571749" cy="1543050"/>
      </dsp:txXfrm>
    </dsp:sp>
    <dsp:sp modelId="{FB012DA0-B7B3-4489-BE83-9AB9F7F0D451}">
      <dsp:nvSpPr>
        <dsp:cNvPr id="0" name=""/>
        <dsp:cNvSpPr/>
      </dsp:nvSpPr>
      <dsp:spPr>
        <a:xfrm>
          <a:off x="2828925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โดยวิธีคัดเลือก</a:t>
          </a:r>
        </a:p>
      </dsp:txBody>
      <dsp:txXfrm>
        <a:off x="2828925" y="856455"/>
        <a:ext cx="2571749" cy="1543050"/>
      </dsp:txXfrm>
    </dsp:sp>
    <dsp:sp modelId="{85C8431A-D676-4441-927C-794E3D161A88}">
      <dsp:nvSpPr>
        <dsp:cNvPr id="0" name=""/>
        <dsp:cNvSpPr/>
      </dsp:nvSpPr>
      <dsp:spPr>
        <a:xfrm>
          <a:off x="5657849" y="856455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จ้างออกแบบหรือควบคุมงานก่อสร้าง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โดยวิธีเฉพาะเจาะจง</a:t>
          </a:r>
        </a:p>
      </dsp:txBody>
      <dsp:txXfrm>
        <a:off x="5657849" y="856455"/>
        <a:ext cx="2571749" cy="1543050"/>
      </dsp:txXfrm>
    </dsp:sp>
    <dsp:sp modelId="{54B32975-779A-42AD-8086-2CBE96FC730E}">
      <dsp:nvSpPr>
        <dsp:cNvPr id="0" name=""/>
        <dsp:cNvSpPr/>
      </dsp:nvSpPr>
      <dsp:spPr>
        <a:xfrm>
          <a:off x="1414462" y="2656681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คณะกรรมการดำเนินงาน</a:t>
          </a:r>
          <a:b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</a:b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จ้างออกแบบงานก่อสร้าง        </a:t>
          </a: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โดยวิธีประกวดแบบ </a:t>
          </a:r>
        </a:p>
      </dsp:txBody>
      <dsp:txXfrm>
        <a:off x="1414462" y="2656681"/>
        <a:ext cx="2571749" cy="1543050"/>
      </dsp:txXfrm>
    </dsp:sp>
    <dsp:sp modelId="{BE7FEAD9-F03D-4E67-84DC-ADD655F55735}">
      <dsp:nvSpPr>
        <dsp:cNvPr id="0" name=""/>
        <dsp:cNvSpPr/>
      </dsp:nvSpPr>
      <dsp:spPr>
        <a:xfrm>
          <a:off x="4243387" y="2656681"/>
          <a:ext cx="2571749" cy="15430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u="sng" kern="1200" dirty="0">
              <a:latin typeface="Angsana New" panose="02020603050405020304" pitchFamily="18" charset="-34"/>
              <a:cs typeface="Angsana New" panose="02020603050405020304" pitchFamily="18" charset="-34"/>
            </a:rPr>
            <a:t>คณะกรรมการตรวจรับพัสดุ</a:t>
          </a:r>
          <a:r>
            <a:rPr lang="th-TH" sz="2400" b="1" kern="1200" dirty="0">
              <a:latin typeface="Angsana New" panose="02020603050405020304" pitchFamily="18" charset="-34"/>
              <a:cs typeface="Angsana New" panose="02020603050405020304" pitchFamily="18" charset="-34"/>
            </a:rPr>
            <a:t>ในงานจ้างออกแบบหรือควบคุมงานก่อสร้าง</a:t>
          </a:r>
        </a:p>
      </dsp:txBody>
      <dsp:txXfrm>
        <a:off x="4243387" y="2656681"/>
        <a:ext cx="2571749" cy="15430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18442-6CE2-4DC1-B170-C811A72B0E3E}">
      <dsp:nvSpPr>
        <dsp:cNvPr id="0" name=""/>
        <dsp:cNvSpPr/>
      </dsp:nvSpPr>
      <dsp:spPr>
        <a:xfrm>
          <a:off x="0" y="446150"/>
          <a:ext cx="8797767" cy="1350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หากจำเป็นต้องมีข้อความหรือรายการแตกต่างไปจากที่คณะกรรมการนโยบายกำหนด โดยมีสาระสำคัญตามที่กำหนดไว้ในแบบ และไม่ทำให้หน่วยงานของรัฐเสียเปรียบก็ให้กระทำได้</a:t>
          </a:r>
        </a:p>
      </dsp:txBody>
      <dsp:txXfrm>
        <a:off x="0" y="446150"/>
        <a:ext cx="8797767" cy="1350949"/>
      </dsp:txXfrm>
    </dsp:sp>
    <dsp:sp modelId="{42E4119E-4D59-4C8B-B889-5F9635B4521D}">
      <dsp:nvSpPr>
        <dsp:cNvPr id="0" name=""/>
        <dsp:cNvSpPr/>
      </dsp:nvSpPr>
      <dsp:spPr>
        <a:xfrm>
          <a:off x="0" y="133211"/>
          <a:ext cx="8376771" cy="4690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/>
            <a:t>ให้หน่วยงานของรัฐทำสัญญาตามแบบที่คณะกรรมการนโยบายกำหนด</a:t>
          </a:r>
        </a:p>
      </dsp:txBody>
      <dsp:txXfrm>
        <a:off x="22896" y="156107"/>
        <a:ext cx="8330979" cy="423229"/>
      </dsp:txXfrm>
    </dsp:sp>
    <dsp:sp modelId="{BF970CC1-5D3C-44A2-94C3-D44A65A11A99}">
      <dsp:nvSpPr>
        <dsp:cNvPr id="0" name=""/>
        <dsp:cNvSpPr/>
      </dsp:nvSpPr>
      <dsp:spPr>
        <a:xfrm>
          <a:off x="0" y="2368203"/>
          <a:ext cx="8797767" cy="9920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การลงนามในสัญญาตามวรรคหนึ่ง จะกระทำได้เมื่อพ้นระยะเวลา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การอุทธรณ์ตามกฎหมายว่าด้วยการจัดซื้อจัดจ้างและการบริหารพัสดุภาครัฐ</a:t>
          </a:r>
        </a:p>
      </dsp:txBody>
      <dsp:txXfrm>
        <a:off x="0" y="2368203"/>
        <a:ext cx="8797767" cy="992067"/>
      </dsp:txXfrm>
    </dsp:sp>
    <dsp:sp modelId="{12CD87C2-045F-4B34-9435-ABC7D038467D}">
      <dsp:nvSpPr>
        <dsp:cNvPr id="0" name=""/>
        <dsp:cNvSpPr/>
      </dsp:nvSpPr>
      <dsp:spPr>
        <a:xfrm>
          <a:off x="21004" y="1800200"/>
          <a:ext cx="7077768" cy="5830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/>
            <a:t>การลงนามในสัญญา เป็นอำนาจของหัวหน้าหน่วยงานของรัฐ</a:t>
          </a:r>
        </a:p>
      </dsp:txBody>
      <dsp:txXfrm>
        <a:off x="49466" y="1828662"/>
        <a:ext cx="7020844" cy="526133"/>
      </dsp:txXfrm>
    </dsp:sp>
    <dsp:sp modelId="{C1D154D1-8198-4FEE-AF51-B32DE82B7535}">
      <dsp:nvSpPr>
        <dsp:cNvPr id="0" name=""/>
        <dsp:cNvSpPr/>
      </dsp:nvSpPr>
      <dsp:spPr>
        <a:xfrm>
          <a:off x="0" y="3818110"/>
          <a:ext cx="8797767" cy="16179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2804" tIns="145796" rIns="68280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600" b="1" kern="1200" dirty="0">
              <a:solidFill>
                <a:srgbClr val="1504F6"/>
              </a:solidFill>
            </a:rPr>
            <a:t>หน่วยงานของรัฐต้องพิจารณาเปรียบเทียบคุณภาพของพัสดุ หรือ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รายละเอียดของงาน รวมทั้งราคาของพัสดุหรืองานตามสัญญาหรือ</a:t>
          </a:r>
          <a:br>
            <a:rPr lang="th-TH" sz="2600" b="1" kern="1200" dirty="0">
              <a:solidFill>
                <a:srgbClr val="1504F6"/>
              </a:solidFill>
            </a:rPr>
          </a:br>
          <a:r>
            <a:rPr lang="th-TH" sz="2600" b="1" kern="1200" dirty="0">
              <a:solidFill>
                <a:srgbClr val="1504F6"/>
              </a:solidFill>
            </a:rPr>
            <a:t>ข้อตกลงกับพัสดุที่จะทำการแก้ไขนั้นก่อนแก้ไขสัญญาหรือข้อตกลงด้วย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600" b="1" kern="1200" dirty="0">
            <a:solidFill>
              <a:srgbClr val="1504F6"/>
            </a:solidFill>
          </a:endParaRPr>
        </a:p>
      </dsp:txBody>
      <dsp:txXfrm>
        <a:off x="0" y="3818110"/>
        <a:ext cx="8797767" cy="1617909"/>
      </dsp:txXfrm>
    </dsp:sp>
    <dsp:sp modelId="{B1B424BD-D479-4ABC-ADCC-BF0796C71869}">
      <dsp:nvSpPr>
        <dsp:cNvPr id="0" name=""/>
        <dsp:cNvSpPr/>
      </dsp:nvSpPr>
      <dsp:spPr>
        <a:xfrm>
          <a:off x="0" y="3369580"/>
          <a:ext cx="7644960" cy="5438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774" tIns="0" rIns="23277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spc="-100" baseline="0" dirty="0"/>
            <a:t>การแก้ไขสัญญาหรือข้อตกลง ต้องอยู่ภายในขอบข่ายแห่งวัตถุประสงค์เดิม</a:t>
          </a:r>
        </a:p>
      </dsp:txBody>
      <dsp:txXfrm>
        <a:off x="26547" y="3396127"/>
        <a:ext cx="7591866" cy="4907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C23A8-FE21-477B-9C99-63482667B1A0}">
      <dsp:nvSpPr>
        <dsp:cNvPr id="0" name=""/>
        <dsp:cNvSpPr/>
      </dsp:nvSpPr>
      <dsp:spPr>
        <a:xfrm>
          <a:off x="1987070" y="186947"/>
          <a:ext cx="4651583" cy="3704288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2E482A4-8B00-41DB-8D45-564680477B5A}">
      <dsp:nvSpPr>
        <dsp:cNvPr id="0" name=""/>
        <dsp:cNvSpPr/>
      </dsp:nvSpPr>
      <dsp:spPr>
        <a:xfrm>
          <a:off x="1280752" y="147967"/>
          <a:ext cx="2679687" cy="1814117"/>
        </a:xfrm>
        <a:prstGeom prst="roundRect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</a:rPr>
            <a:t>เหตุเกิดจากความผิด</a:t>
          </a:r>
          <a:br>
            <a:rPr lang="th-TH" sz="2800" b="1" kern="1200" dirty="0">
              <a:solidFill>
                <a:schemeClr val="tx1"/>
              </a:solidFill>
            </a:rPr>
          </a:br>
          <a:r>
            <a:rPr lang="th-TH" sz="2800" b="1" kern="1200" dirty="0">
              <a:solidFill>
                <a:schemeClr val="tx1"/>
              </a:solidFill>
            </a:rPr>
            <a:t> เกิดจากความบกพร่องของหน่วยงานของรัฐ</a:t>
          </a:r>
        </a:p>
      </dsp:txBody>
      <dsp:txXfrm>
        <a:off x="1369310" y="236525"/>
        <a:ext cx="2502571" cy="1637001"/>
      </dsp:txXfrm>
    </dsp:sp>
    <dsp:sp modelId="{14BFC8D8-EB73-4429-892B-B0B055F940C6}">
      <dsp:nvSpPr>
        <dsp:cNvPr id="0" name=""/>
        <dsp:cNvSpPr/>
      </dsp:nvSpPr>
      <dsp:spPr>
        <a:xfrm>
          <a:off x="4455390" y="147967"/>
          <a:ext cx="3016423" cy="18141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>
              <a:solidFill>
                <a:schemeClr val="tx1"/>
              </a:solidFill>
            </a:rPr>
            <a:t>เหตุสุดวิสัย</a:t>
          </a:r>
        </a:p>
      </dsp:txBody>
      <dsp:txXfrm>
        <a:off x="4543948" y="236525"/>
        <a:ext cx="2839307" cy="1637001"/>
      </dsp:txXfrm>
    </dsp:sp>
    <dsp:sp modelId="{E70C0A81-05D4-4731-9501-5333978186B9}">
      <dsp:nvSpPr>
        <dsp:cNvPr id="0" name=""/>
        <dsp:cNvSpPr/>
      </dsp:nvSpPr>
      <dsp:spPr>
        <a:xfrm>
          <a:off x="1280752" y="2006826"/>
          <a:ext cx="2679687" cy="181411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</a:rPr>
            <a:t>เหตุเกิดจากพฤติการณ์อันหนึ่งอันใด ที่คู่สัญญาไม่ต้องรับผิด</a:t>
          </a:r>
          <a:br>
            <a:rPr lang="th-TH" sz="2800" b="1" kern="1200" dirty="0">
              <a:solidFill>
                <a:schemeClr val="tx1"/>
              </a:solidFill>
            </a:rPr>
          </a:br>
          <a:r>
            <a:rPr lang="th-TH" sz="2800" b="1" kern="1200" dirty="0">
              <a:solidFill>
                <a:schemeClr val="tx1"/>
              </a:solidFill>
            </a:rPr>
            <a:t>ตามกฎหมาย</a:t>
          </a:r>
        </a:p>
      </dsp:txBody>
      <dsp:txXfrm>
        <a:off x="1369310" y="2095384"/>
        <a:ext cx="2502571" cy="1637001"/>
      </dsp:txXfrm>
    </dsp:sp>
    <dsp:sp modelId="{DEDA9795-09BB-4845-BCBB-D18294E8EBAE}">
      <dsp:nvSpPr>
        <dsp:cNvPr id="0" name=""/>
        <dsp:cNvSpPr/>
      </dsp:nvSpPr>
      <dsp:spPr>
        <a:xfrm>
          <a:off x="4459998" y="2006826"/>
          <a:ext cx="3007207" cy="1814117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chemeClr val="tx1"/>
              </a:solidFill>
            </a:rPr>
            <a:t>เหตุอื่นตามที่กำหนดให้กฎกระทรวง</a:t>
          </a:r>
        </a:p>
      </dsp:txBody>
      <dsp:txXfrm>
        <a:off x="4548556" y="2095384"/>
        <a:ext cx="2830091" cy="16370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293945"/>
          <a:ext cx="7632848" cy="981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60041" y="26935"/>
          <a:ext cx="6586521" cy="1172304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1. เป็นผู้ที่มีฐานะการเงินมั่นคง </a:t>
          </a:r>
        </a:p>
      </dsp:txBody>
      <dsp:txXfrm>
        <a:off x="417268" y="84162"/>
        <a:ext cx="6472067" cy="1057850"/>
      </dsp:txXfrm>
    </dsp:sp>
    <dsp:sp modelId="{44320BA2-82F1-4E8E-943C-2462729C863D}">
      <dsp:nvSpPr>
        <dsp:cNvPr id="0" name=""/>
        <dsp:cNvSpPr/>
      </dsp:nvSpPr>
      <dsp:spPr>
        <a:xfrm>
          <a:off x="0" y="1807714"/>
          <a:ext cx="7632848" cy="11446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17515"/>
              <a:satOff val="5868"/>
              <a:lumOff val="-5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360064" y="1560259"/>
          <a:ext cx="6641127" cy="1103103"/>
        </a:xfrm>
        <a:prstGeom prst="roundRect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2. มีการชำระภาษีโดยถูกต้องตามกฎหมาย </a:t>
          </a:r>
          <a:r>
            <a:rPr lang="th-TH" sz="2800" b="1" u="heavy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และ</a:t>
          </a: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 </a:t>
          </a:r>
        </a:p>
      </dsp:txBody>
      <dsp:txXfrm>
        <a:off x="413913" y="1614108"/>
        <a:ext cx="6533429" cy="995405"/>
      </dsp:txXfrm>
    </dsp:sp>
    <dsp:sp modelId="{8EC92FF8-356E-46CA-9A25-281A4F03C2E4}">
      <dsp:nvSpPr>
        <dsp:cNvPr id="0" name=""/>
        <dsp:cNvSpPr/>
      </dsp:nvSpPr>
      <dsp:spPr>
        <a:xfrm>
          <a:off x="0" y="3564919"/>
          <a:ext cx="7632848" cy="11876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29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1270508" rIns="592394" bIns="433832" numCol="1" spcCol="1270" anchor="t" anchorCtr="0">
          <a:noAutofit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6100" kern="1200" dirty="0"/>
        </a:p>
      </dsp:txBody>
      <dsp:txXfrm>
        <a:off x="0" y="3564919"/>
        <a:ext cx="7632848" cy="1187609"/>
      </dsp:txXfrm>
    </dsp:sp>
    <dsp:sp modelId="{8BBD4463-5DA3-4474-B490-74CB43D02A31}">
      <dsp:nvSpPr>
        <dsp:cNvPr id="0" name=""/>
        <dsp:cNvSpPr/>
      </dsp:nvSpPr>
      <dsp:spPr>
        <a:xfrm>
          <a:off x="360041" y="3097239"/>
          <a:ext cx="6641127" cy="116151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rPr>
            <a:t>3. ได้พ้นกำหนดระยะเวลาการแจ้งเวียนรายชื่อให้เป็นผู้ทิ้งงานตามระเบียบที่รัฐมนตรีกำหนด</a:t>
          </a:r>
        </a:p>
      </dsp:txBody>
      <dsp:txXfrm>
        <a:off x="416742" y="3153940"/>
        <a:ext cx="6527725" cy="10481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956934"/>
          <a:ext cx="7632848" cy="6919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37735" y="2"/>
          <a:ext cx="7248507" cy="156835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1. ถูกขึ้นบัญชีเป็นผู้ทิ้งงานมาแล้วไม่น้อยกว่า </a:t>
          </a:r>
          <a:r>
            <a:rPr lang="en-US" sz="22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2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2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โดยจะต้องไม่ได้ถูกสั่งให้เป็นผู้ทิ้งงาน เนื่องจากมีการกระทำการอันมีลักษณะเป็นการขัดขวาง การแข่งขันราคาอย่างเป็นธรรม หรือกระทำการโดยไม่สุจริต ทั้งนี้ ผู้ขอเพิกถอนที่จะได้รับการเพิกถอน ในข้อนี้ ต้องไม่เคยมีผลการประเมินเป็นผู้ไม่ผ่านเกณฑ์ที่กำหนดและถูกระงับไม่ให้เข้ายื่นข้อเสนอหรือทำสัญญากับหน่วยงานของรัฐ</a:t>
          </a:r>
        </a:p>
      </dsp:txBody>
      <dsp:txXfrm>
        <a:off x="414296" y="76563"/>
        <a:ext cx="7095385" cy="1415235"/>
      </dsp:txXfrm>
    </dsp:sp>
    <dsp:sp modelId="{44320BA2-82F1-4E8E-943C-2462729C863D}">
      <dsp:nvSpPr>
        <dsp:cNvPr id="0" name=""/>
        <dsp:cNvSpPr/>
      </dsp:nvSpPr>
      <dsp:spPr>
        <a:xfrm>
          <a:off x="0" y="2304258"/>
          <a:ext cx="7632848" cy="8068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17515"/>
              <a:satOff val="5868"/>
              <a:lumOff val="-578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397DA-8383-4B1B-A725-F2C82FA9CE57}">
      <dsp:nvSpPr>
        <dsp:cNvPr id="0" name=""/>
        <dsp:cNvSpPr/>
      </dsp:nvSpPr>
      <dsp:spPr>
        <a:xfrm>
          <a:off x="360064" y="1795608"/>
          <a:ext cx="7184349" cy="106892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2. ถูกขึ้นบัญชีเป็นผู้ทิ้งงานมาแล้วตั้งแต่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ปีขึ้นไป 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และจะต้องไม่ได้ถูกสั่งหรือ</a:t>
          </a:r>
          <a:b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</a:b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แจ้งเวียนให้เป็นผู้ทิ้งงาน เนื่องจากมีการกระทำการอันมีลักษณะเป็นการขัดขวางการแข่งขันราคาอย่างเป็นธรรม หรือกระทำการโดยไม่สุจริต</a:t>
          </a:r>
        </a:p>
      </dsp:txBody>
      <dsp:txXfrm>
        <a:off x="412245" y="1847789"/>
        <a:ext cx="7079987" cy="964566"/>
      </dsp:txXfrm>
    </dsp:sp>
    <dsp:sp modelId="{8EC92FF8-356E-46CA-9A25-281A4F03C2E4}">
      <dsp:nvSpPr>
        <dsp:cNvPr id="0" name=""/>
        <dsp:cNvSpPr/>
      </dsp:nvSpPr>
      <dsp:spPr>
        <a:xfrm>
          <a:off x="0" y="3915361"/>
          <a:ext cx="7632848" cy="8371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29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2394" tIns="895604" rIns="592394" bIns="305816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4300" kern="1200" dirty="0"/>
        </a:p>
      </dsp:txBody>
      <dsp:txXfrm>
        <a:off x="0" y="3915361"/>
        <a:ext cx="7632848" cy="837167"/>
      </dsp:txXfrm>
    </dsp:sp>
    <dsp:sp modelId="{8BBD4463-5DA3-4474-B490-74CB43D02A31}">
      <dsp:nvSpPr>
        <dsp:cNvPr id="0" name=""/>
        <dsp:cNvSpPr/>
      </dsp:nvSpPr>
      <dsp:spPr>
        <a:xfrm>
          <a:off x="343516" y="3318633"/>
          <a:ext cx="7266854" cy="117235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3.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ถูกขึ้นบัญชีเป็นผู้ทิ้งงานมาไม่น้อยกว่า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10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kern="1200" dirty="0">
              <a:solidFill>
                <a:schemeClr val="tx1"/>
              </a:solidFill>
              <a:effectLst/>
            </a:rPr>
            <a:t>คณะกรรมการวินิจฉัย</a:t>
          </a:r>
          <a:br>
            <a:rPr lang="th-TH" sz="2400" b="1" kern="1200" dirty="0">
              <a:solidFill>
                <a:schemeClr val="tx1"/>
              </a:solidFill>
              <a:effectLst/>
            </a:rPr>
          </a:br>
          <a:r>
            <a:rPr lang="th-TH" sz="2400" b="1" kern="1200" dirty="0">
              <a:solidFill>
                <a:schemeClr val="tx1"/>
              </a:solidFill>
              <a:effectLst/>
            </a:rPr>
            <a:t>อาจเสนอความเห็นต่อปลัดกระทรวงการคลัง เพื่อให้มีการเพิกถอน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ออกจากบัญชีรายชื่อผู้ทิ้งงานก็ได้</a:t>
          </a:r>
          <a:r>
            <a:rPr lang="th-TH" sz="2400" b="1" kern="1200" dirty="0">
              <a:solidFill>
                <a:schemeClr val="tx1"/>
              </a:solidFill>
              <a:effectLst/>
            </a:rPr>
            <a:t> </a:t>
          </a:r>
          <a:endParaRPr lang="th-TH" sz="2400" b="1" kern="1200" dirty="0">
            <a:solidFill>
              <a:schemeClr val="tx1"/>
            </a:solidFill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400746" y="3375863"/>
        <a:ext cx="7152394" cy="105789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8C61-9E82-4A09-B8A0-C8DACD134D65}">
      <dsp:nvSpPr>
        <dsp:cNvPr id="0" name=""/>
        <dsp:cNvSpPr/>
      </dsp:nvSpPr>
      <dsp:spPr>
        <a:xfrm>
          <a:off x="0" y="1210223"/>
          <a:ext cx="7632848" cy="8850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763476-80D2-4C89-B4E9-5355212EAC24}">
      <dsp:nvSpPr>
        <dsp:cNvPr id="0" name=""/>
        <dsp:cNvSpPr/>
      </dsp:nvSpPr>
      <dsp:spPr>
        <a:xfrm>
          <a:off x="342812" y="20433"/>
          <a:ext cx="7267597" cy="20060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4 .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หากผู้ทิ้งงานรายใดถูกเพิกถอนชื่อออกจากการเป็นผู้ทิ้งงานไปแล้ว และถูกสั่งให้เป็นผู้ทิ้งงานซ้ำอีก ภายในระยะเวลา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3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 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นับถัดจากวันที่ได้รับการเพิกถอนชื่อออกจากการเป็นผู้ทิ้งงานแล้ว การเพิกถอนการเป็นผู้ทิ้งงานในครั้งหลัง ผู้ทิ้งงานจะไม่มีสิทธิได้เพิกถอนตามข้อ </a:t>
          </a:r>
          <a:r>
            <a:rPr lang="en-US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1 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แต่จะมีสิทธิได้เพิกถอนตามข้อ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2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ได้ เมื่อครบกำหนดระยะเวลา </a:t>
          </a:r>
          <a:r>
            <a:rPr lang="en-US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8</a:t>
          </a:r>
          <a:r>
            <a:rPr lang="th-TH" sz="2400" b="1" kern="1200" dirty="0">
              <a:solidFill>
                <a:srgbClr val="FF0000"/>
              </a:solidFill>
              <a:effectLst/>
              <a:latin typeface="Angsana New" pitchFamily="18" charset="-34"/>
              <a:cs typeface="Angsana New" pitchFamily="18" charset="-34"/>
            </a:rPr>
            <a:t> ปี</a:t>
          </a:r>
          <a:r>
            <a:rPr lang="th-TH" sz="2400" b="1" kern="1200" dirty="0">
              <a:solidFill>
                <a:srgbClr val="002060"/>
              </a:solidFill>
              <a:effectLst/>
              <a:latin typeface="Angsana New" pitchFamily="18" charset="-34"/>
              <a:cs typeface="Angsana New" pitchFamily="18" charset="-34"/>
            </a:rPr>
            <a:t> นับตั้งแต่วันที่ถูกสั่งและแจ้งเวียนให้เป็นผู้ทิ้งงานในครั้งหลัง</a:t>
          </a:r>
        </a:p>
      </dsp:txBody>
      <dsp:txXfrm>
        <a:off x="440739" y="118360"/>
        <a:ext cx="7071743" cy="1810184"/>
      </dsp:txXfrm>
    </dsp:sp>
    <dsp:sp modelId="{C0CE36E8-0705-43E9-81A1-1412BB28D015}">
      <dsp:nvSpPr>
        <dsp:cNvPr id="0" name=""/>
        <dsp:cNvSpPr/>
      </dsp:nvSpPr>
      <dsp:spPr>
        <a:xfrm>
          <a:off x="0" y="3350544"/>
          <a:ext cx="7632848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35029"/>
              <a:satOff val="11737"/>
              <a:lumOff val="-1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4DB787-3CEB-4FFC-B55A-3B62AFCB1C31}">
      <dsp:nvSpPr>
        <dsp:cNvPr id="0" name=""/>
        <dsp:cNvSpPr/>
      </dsp:nvSpPr>
      <dsp:spPr>
        <a:xfrm>
          <a:off x="363380" y="2392295"/>
          <a:ext cx="7267597" cy="177004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5</a:t>
          </a:r>
          <a:r>
            <a:rPr lang="th-TH" sz="2400" b="1" kern="1200" dirty="0"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rPr>
            <a:t>. ผู้ทิ้งงานที่ประสงค์จะขอใช้สิทธิเพิกถอนการเป็นผู้ทิ้งงาน ต้องยื่นคำขอเพิกถอนมายังปลัดกระทรวงการคลัง พร้อมทั้งเอกสารหลักฐานที่เกี่ยวข้อง</a:t>
          </a:r>
        </a:p>
      </dsp:txBody>
      <dsp:txXfrm>
        <a:off x="449787" y="2478702"/>
        <a:ext cx="7094783" cy="15972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-188356" y="692814"/>
          <a:ext cx="5214818" cy="3829189"/>
        </a:xfrm>
        <a:prstGeom prst="roundRect">
          <a:avLst/>
        </a:prstGeom>
        <a:solidFill>
          <a:srgbClr val="FDFDA9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/>
              <a:cs typeface="+mj-cs"/>
            </a:rPr>
            <a:t>หัวหน้าหน่วยงานของรัฐหรือผู้มีอำนาจสั่งซื้อสั่งจ้างจะมอบอำนาจเป็นหนังสือให้แก่ผู้ดำรงตำแหน่งใดก็ได้ซึ่งสังกัดหน่วยงานของรัฐเดียวกันโดยให้คำนึงถึงระดับ ตำแหน่ง หน้าที่และความรับผิดชอบของผู้ที่จะได้รับมอบอำนาจเป็นสำคัญ </a:t>
          </a:r>
          <a:endParaRPr lang="th-TH" sz="3200" b="1" kern="1200" dirty="0">
            <a:solidFill>
              <a:srgbClr val="5E0209"/>
            </a:solidFill>
            <a:effectLst/>
          </a:endParaRPr>
        </a:p>
      </dsp:txBody>
      <dsp:txXfrm rot="5400000">
        <a:off x="691384" y="186926"/>
        <a:ext cx="3455337" cy="4840966"/>
      </dsp:txXfrm>
    </dsp:sp>
    <dsp:sp modelId="{6FE3F263-1D66-400A-8D20-7894430CE365}">
      <dsp:nvSpPr>
        <dsp:cNvPr id="0" name=""/>
        <dsp:cNvSpPr/>
      </dsp:nvSpPr>
      <dsp:spPr>
        <a:xfrm rot="5400000">
          <a:off x="5029418" y="212934"/>
          <a:ext cx="3864806" cy="4145267"/>
        </a:xfrm>
        <a:prstGeom prst="flowChartAlternateProcess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>
              <a:solidFill>
                <a:srgbClr val="5E0209"/>
              </a:solidFill>
              <a:effectLst/>
              <a:cs typeface="+mj-cs"/>
            </a:rPr>
            <a:t>เพื่อความคล่องตัวในการจัดซื้อจัดจ้าง ให้หัวหน้าหน่วยงาน</a:t>
          </a:r>
          <a:br>
            <a:rPr lang="th-TH" sz="3000" b="1" kern="1200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kern="1200" dirty="0">
              <a:solidFill>
                <a:srgbClr val="5E0209"/>
              </a:solidFill>
              <a:effectLst/>
              <a:cs typeface="+mj-cs"/>
            </a:rPr>
            <a:t>ของรัฐมอบอำนาจในการสั่งการและดำเนินการจัดซื้อจัดจ้าง</a:t>
          </a:r>
          <a:br>
            <a:rPr lang="th-TH" sz="3000" b="1" kern="1200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kern="1200" dirty="0">
              <a:solidFill>
                <a:srgbClr val="5E0209"/>
              </a:solidFill>
              <a:effectLst/>
              <a:cs typeface="+mj-cs"/>
            </a:rPr>
            <a:t>ให้แก่ผู้ดำรงตำแหน่งรองลงไป</a:t>
          </a:r>
          <a:br>
            <a:rPr lang="th-TH" sz="3000" b="1" kern="1200" dirty="0">
              <a:solidFill>
                <a:srgbClr val="5E0209"/>
              </a:solidFill>
              <a:effectLst/>
              <a:cs typeface="+mj-cs"/>
            </a:rPr>
          </a:br>
          <a:r>
            <a:rPr lang="th-TH" sz="3000" b="1" kern="1200" dirty="0">
              <a:solidFill>
                <a:srgbClr val="5E0209"/>
              </a:solidFill>
              <a:effectLst/>
              <a:cs typeface="+mj-cs"/>
            </a:rPr>
            <a:t>เป็นลำดับ</a:t>
          </a:r>
          <a:endParaRPr lang="en-US" sz="3000" b="1" kern="1200" dirty="0">
            <a:solidFill>
              <a:srgbClr val="5E0209"/>
            </a:solidFill>
            <a:effectLst/>
            <a:cs typeface="+mj-cs"/>
          </a:endParaRPr>
        </a:p>
      </dsp:txBody>
      <dsp:txXfrm rot="-5400000">
        <a:off x="5077849" y="541825"/>
        <a:ext cx="3767945" cy="3487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9F948-090F-435E-9BDD-3ED66BF6722A}">
      <dsp:nvSpPr>
        <dsp:cNvPr id="0" name=""/>
        <dsp:cNvSpPr/>
      </dsp:nvSpPr>
      <dsp:spPr>
        <a:xfrm rot="16200000">
          <a:off x="78786" y="251067"/>
          <a:ext cx="4146246" cy="4015143"/>
        </a:xfrm>
        <a:prstGeom prst="roundRect">
          <a:avLst/>
        </a:prstGeom>
        <a:solidFill>
          <a:srgbClr val="CCFFCC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5E0209"/>
              </a:solidFill>
              <a:effectLst/>
              <a:cs typeface="+mj-cs"/>
            </a:rPr>
            <a:t>กรณีที่มีความจำเป็นเพื่อประโยชน์ของภาครัฐโดยรวม หน่วยงานของรัฐใดจะมอบอำนาจให้หัวหน้าหน่วยงานแห่งอื่น ดำเนินการจัดซื้อ</a:t>
          </a:r>
          <a:br>
            <a:rPr lang="th-TH" sz="3200" b="1" kern="1200" dirty="0">
              <a:solidFill>
                <a:srgbClr val="5E0209"/>
              </a:solidFill>
              <a:effectLst/>
              <a:cs typeface="+mj-cs"/>
            </a:rPr>
          </a:br>
          <a:r>
            <a:rPr lang="th-TH" sz="3200" b="1" kern="1200" dirty="0">
              <a:solidFill>
                <a:srgbClr val="5E0209"/>
              </a:solidFill>
              <a:effectLst/>
              <a:cs typeface="+mj-cs"/>
            </a:rPr>
            <a:t>จัดจ้างแทนก็ให้กระทำได้</a:t>
          </a:r>
          <a:endParaRPr lang="th-TH" sz="3200" b="1" kern="1200" dirty="0">
            <a:solidFill>
              <a:srgbClr val="5E0209"/>
            </a:solidFill>
            <a:effectLst/>
          </a:endParaRPr>
        </a:p>
      </dsp:txBody>
      <dsp:txXfrm rot="5400000">
        <a:off x="340340" y="381519"/>
        <a:ext cx="3623137" cy="3754240"/>
      </dsp:txXfrm>
    </dsp:sp>
    <dsp:sp modelId="{6FE3F263-1D66-400A-8D20-7894430CE365}">
      <dsp:nvSpPr>
        <dsp:cNvPr id="0" name=""/>
        <dsp:cNvSpPr/>
      </dsp:nvSpPr>
      <dsp:spPr>
        <a:xfrm rot="5400000">
          <a:off x="4762275" y="212934"/>
          <a:ext cx="3864806" cy="4145267"/>
        </a:xfrm>
        <a:prstGeom prst="flowChartAlternateProcess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>
              <a:solidFill>
                <a:srgbClr val="09029A"/>
              </a:solidFill>
              <a:effectLst/>
              <a:cs typeface="+mj-cs"/>
            </a:rPr>
            <a:t>โดยให้</a:t>
          </a:r>
          <a:r>
            <a:rPr lang="th-TH" sz="3000" b="1" kern="1200" dirty="0" smtClean="0">
              <a:solidFill>
                <a:srgbClr val="09029A"/>
              </a:solidFill>
              <a:effectLst/>
              <a:cs typeface="+mj-cs"/>
            </a:rPr>
            <a:t>ผู้มอบ</a:t>
          </a:r>
          <a:r>
            <a:rPr lang="th-TH" sz="3000" b="1" kern="1200" dirty="0">
              <a:solidFill>
                <a:srgbClr val="09029A"/>
              </a:solidFill>
              <a:effectLst/>
              <a:cs typeface="+mj-cs"/>
            </a:rPr>
            <a:t>อำนาจส่งสำเนาหลักฐานการมอบอำนาจให้สำนักงานการตรวจเงินแผ่นดินทราบด้วย</a:t>
          </a:r>
          <a:endParaRPr lang="en-US" sz="3000" b="1" kern="1200" dirty="0">
            <a:solidFill>
              <a:srgbClr val="09029A"/>
            </a:solidFill>
            <a:effectLst/>
            <a:cs typeface="+mj-cs"/>
          </a:endParaRPr>
        </a:p>
      </dsp:txBody>
      <dsp:txXfrm rot="-5400000">
        <a:off x="4810706" y="541825"/>
        <a:ext cx="3767945" cy="3487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394C-9EE1-451D-9670-EF660EC999BB}">
      <dsp:nvSpPr>
        <dsp:cNvPr id="0" name=""/>
        <dsp:cNvSpPr/>
      </dsp:nvSpPr>
      <dsp:spPr>
        <a:xfrm>
          <a:off x="1276537" y="1033915"/>
          <a:ext cx="4265328" cy="329604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แผนการจัดซื้อ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จัดจ้างประจำปี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ให้ประกอบด้วยรายการ</a:t>
          </a:r>
          <a:b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kern="12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อย่างน้อยดังต่อไปนี้</a:t>
          </a:r>
          <a:endParaRPr lang="th-TH" sz="3400" b="1" kern="1200" dirty="0">
            <a:solidFill>
              <a:srgbClr val="09029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901180" y="1516609"/>
        <a:ext cx="3016042" cy="2330656"/>
      </dsp:txXfrm>
    </dsp:sp>
    <dsp:sp modelId="{3CBD4E2B-4233-461B-B025-C4AF73DE8F08}">
      <dsp:nvSpPr>
        <dsp:cNvPr id="0" name=""/>
        <dsp:cNvSpPr/>
      </dsp:nvSpPr>
      <dsp:spPr>
        <a:xfrm>
          <a:off x="2339750" y="-19987"/>
          <a:ext cx="1893557" cy="1467704"/>
        </a:xfrm>
        <a:prstGeom prst="ellipse">
          <a:avLst/>
        </a:prstGeom>
        <a:solidFill>
          <a:srgbClr val="FFCC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ชื่อโครงการ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ที่จะจัดซื้อ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17055" y="194953"/>
        <a:ext cx="1338947" cy="1037824"/>
      </dsp:txXfrm>
    </dsp:sp>
    <dsp:sp modelId="{91C5972B-E7BF-4DF2-B50D-4A5F1205A479}">
      <dsp:nvSpPr>
        <dsp:cNvPr id="0" name=""/>
        <dsp:cNvSpPr/>
      </dsp:nvSpPr>
      <dsp:spPr>
        <a:xfrm>
          <a:off x="4644007" y="1628327"/>
          <a:ext cx="1855620" cy="175744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วงเงินที่</a:t>
          </a: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จะจัดซื้อจัดจ้าง</a:t>
          </a:r>
          <a:r>
            <a:rPr lang="th-TH" sz="2600" b="1" kern="1200" spc="-2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โดยประมาณ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4915756" y="1885699"/>
        <a:ext cx="1312122" cy="1242705"/>
      </dsp:txXfrm>
    </dsp:sp>
    <dsp:sp modelId="{65850581-85BB-4600-912B-8ADAAEF06389}">
      <dsp:nvSpPr>
        <dsp:cNvPr id="0" name=""/>
        <dsp:cNvSpPr/>
      </dsp:nvSpPr>
      <dsp:spPr>
        <a:xfrm>
          <a:off x="2411761" y="3770220"/>
          <a:ext cx="1893557" cy="1829186"/>
        </a:xfrm>
        <a:prstGeom prst="ellipse">
          <a:avLst/>
        </a:prstGeom>
        <a:solidFill>
          <a:srgbClr val="FF66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ระยะเวลา</a:t>
          </a:r>
          <a:b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6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ที่คาดว่าจะจัดซื้อจัดจ้าง</a:t>
          </a:r>
          <a:endParaRPr lang="en-US" sz="2600" b="1" kern="1200" dirty="0"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689066" y="4038098"/>
        <a:ext cx="1338947" cy="1293430"/>
      </dsp:txXfrm>
    </dsp:sp>
    <dsp:sp modelId="{3120E1CC-E70F-43D3-BA60-6F59EF1D1F51}">
      <dsp:nvSpPr>
        <dsp:cNvPr id="0" name=""/>
        <dsp:cNvSpPr/>
      </dsp:nvSpPr>
      <dsp:spPr>
        <a:xfrm>
          <a:off x="0" y="1817411"/>
          <a:ext cx="1883930" cy="1625094"/>
        </a:xfrm>
        <a:prstGeom prst="ellipse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4. รายการอื่น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ตามที่</a:t>
          </a:r>
          <a:r>
            <a:rPr lang="th-TH" sz="2600" b="1" kern="1200" spc="-100" baseline="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กรมบัญชีกลาง</a:t>
          </a:r>
          <a:r>
            <a:rPr lang="th-TH" sz="2600" b="1" kern="1200" dirty="0">
              <a:effectLst/>
              <a:latin typeface="Angsana New" panose="02020603050405020304" pitchFamily="18" charset="-34"/>
              <a:cs typeface="Angsana New" panose="02020603050405020304" pitchFamily="18" charset="-34"/>
            </a:rPr>
            <a:t>กำหนด</a:t>
          </a:r>
          <a:endParaRPr lang="en-US" sz="2600" b="1" kern="1200" dirty="0">
            <a:effectLst/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75895" y="2055401"/>
        <a:ext cx="1332140" cy="11491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FCB46-19F8-47E7-8DB0-389D130E0CEE}">
      <dsp:nvSpPr>
        <dsp:cNvPr id="0" name=""/>
        <dsp:cNvSpPr/>
      </dsp:nvSpPr>
      <dsp:spPr>
        <a:xfrm>
          <a:off x="2043839" y="1195277"/>
          <a:ext cx="5024918" cy="2665399"/>
        </a:xfrm>
        <a:prstGeom prst="ellipse">
          <a:avLst/>
        </a:prstGeom>
        <a:solidFill>
          <a:srgbClr val="CCFFCC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/>
          </a:r>
          <a:br>
            <a:rPr lang="th-TH" sz="36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3400" b="1" u="sng" kern="1200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ข้อยกเว้น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ไม่ต้องประกาศ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เผยแพร่แผนฯ </a:t>
          </a:r>
          <a:br>
            <a:rPr lang="th-TH" sz="34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endParaRPr lang="th-TH" sz="3400" b="1" kern="1200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2779721" y="1585616"/>
        <a:ext cx="3553154" cy="1884721"/>
      </dsp:txXfrm>
    </dsp:sp>
    <dsp:sp modelId="{06476A0C-CF2D-49A2-BD83-F054FDB80DBB}">
      <dsp:nvSpPr>
        <dsp:cNvPr id="0" name=""/>
        <dsp:cNvSpPr/>
      </dsp:nvSpPr>
      <dsp:spPr>
        <a:xfrm>
          <a:off x="3088019" y="163177"/>
          <a:ext cx="3046981" cy="1397023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1. กรณีจำเป็นเร่งด่วน</a:t>
          </a:r>
          <a:b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หรือเป็นพัสดุที่ใช้ในราชการลับ</a:t>
          </a:r>
        </a:p>
      </dsp:txBody>
      <dsp:txXfrm>
        <a:off x="3534239" y="367766"/>
        <a:ext cx="2154541" cy="987845"/>
      </dsp:txXfrm>
    </dsp:sp>
    <dsp:sp modelId="{9C81D71A-EB3B-4107-884B-BCF8EB80C26E}">
      <dsp:nvSpPr>
        <dsp:cNvPr id="0" name=""/>
        <dsp:cNvSpPr/>
      </dsp:nvSpPr>
      <dsp:spPr>
        <a:xfrm>
          <a:off x="5884648" y="1476731"/>
          <a:ext cx="3048638" cy="2034705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2. กรณีที่มีวงเงินในการ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จัดซื้อจัดจ้างตามที่กำหนด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ในกฎกระทรวงหรือมี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ความจำเป็นต้องใช้พัสดุ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โดยฉุกเฉิน หรือเป็นพัสดุ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ที่จะขายทอดตลาด</a:t>
          </a:r>
        </a:p>
      </dsp:txBody>
      <dsp:txXfrm>
        <a:off x="6331111" y="1774707"/>
        <a:ext cx="2155712" cy="1438753"/>
      </dsp:txXfrm>
    </dsp:sp>
    <dsp:sp modelId="{F5DB3EAC-405B-4476-B89A-A98A46E44A2E}">
      <dsp:nvSpPr>
        <dsp:cNvPr id="0" name=""/>
        <dsp:cNvSpPr/>
      </dsp:nvSpPr>
      <dsp:spPr>
        <a:xfrm>
          <a:off x="2588605" y="3530068"/>
          <a:ext cx="3760065" cy="1510216"/>
        </a:xfrm>
        <a:prstGeom prst="ellipse">
          <a:avLst/>
        </a:prstGeom>
        <a:solidFill>
          <a:srgbClr val="CC99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3. กรณีงานจ้างที่ปรึกษา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effectLst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ที่มีวงเงินตามที่กำหนดในกฎกระทรวงหรือมีความจำเป็นเร่งด่วนหรือที่เกี่ยวกับความมั่นคงของชาติ</a:t>
          </a:r>
        </a:p>
      </dsp:txBody>
      <dsp:txXfrm>
        <a:off x="3139254" y="3751234"/>
        <a:ext cx="2658767" cy="1067884"/>
      </dsp:txXfrm>
    </dsp:sp>
    <dsp:sp modelId="{1C7DD329-3579-4EBB-9112-BFF555590EB7}">
      <dsp:nvSpPr>
        <dsp:cNvPr id="0" name=""/>
        <dsp:cNvSpPr/>
      </dsp:nvSpPr>
      <dsp:spPr>
        <a:xfrm>
          <a:off x="117030" y="1335115"/>
          <a:ext cx="3043397" cy="211189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4. กรณีงานจ้างออกแบบหรือควบคุมงานก่อสร้างที่มี</a:t>
          </a:r>
          <a:b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</a:br>
          <a:r>
            <a:rPr lang="th-TH" sz="2000" b="1" kern="1200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rPr>
            <a:t>ความจำเป็นเร่งด่วนหรือที่เกี่ยวกับความมั่นคงของชาติ</a:t>
          </a:r>
          <a:endParaRPr lang="en-US" sz="2000" b="1" u="sng" kern="1200" dirty="0">
            <a:effectLst/>
            <a:latin typeface="Angsana New" panose="02020603050405020304" pitchFamily="18" charset="-34"/>
            <a:ea typeface="Cordia New" panose="020B0304020202020204" pitchFamily="34" charset="-34"/>
            <a:cs typeface="Angsana New" panose="02020603050405020304" pitchFamily="18" charset="-34"/>
          </a:endParaRPr>
        </a:p>
      </dsp:txBody>
      <dsp:txXfrm>
        <a:off x="562725" y="1644395"/>
        <a:ext cx="2152007" cy="14933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51BBC-93EF-4B76-8F7B-33EA41E7085D}">
      <dsp:nvSpPr>
        <dsp:cNvPr id="0" name=""/>
        <dsp:cNvSpPr/>
      </dsp:nvSpPr>
      <dsp:spPr>
        <a:xfrm>
          <a:off x="2175034" y="83069"/>
          <a:ext cx="2999131" cy="882763"/>
        </a:xfrm>
        <a:prstGeom prst="roundRect">
          <a:avLst>
            <a:gd name="adj" fmla="val 10000"/>
          </a:avLst>
        </a:prstGeom>
        <a:solidFill>
          <a:srgbClr val="DA1F28">
            <a:hueOff val="0"/>
            <a:satOff val="0"/>
            <a:lumOff val="0"/>
            <a:alpha val="16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เจ้าหน้าที่</a:t>
          </a:r>
        </a:p>
      </dsp:txBody>
      <dsp:txXfrm>
        <a:off x="2200889" y="108924"/>
        <a:ext cx="2947421" cy="831053"/>
      </dsp:txXfrm>
    </dsp:sp>
    <dsp:sp modelId="{2E09ECB8-560A-48B4-B581-E1EB06249C22}">
      <dsp:nvSpPr>
        <dsp:cNvPr id="0" name=""/>
        <dsp:cNvSpPr/>
      </dsp:nvSpPr>
      <dsp:spPr>
        <a:xfrm rot="5400000">
          <a:off x="3463775" y="1003727"/>
          <a:ext cx="463943" cy="542556"/>
        </a:xfrm>
        <a:prstGeom prst="rightArrow">
          <a:avLst>
            <a:gd name="adj1" fmla="val 60000"/>
            <a:gd name="adj2" fmla="val 50000"/>
          </a:avLst>
        </a:prstGeom>
        <a:solidFill>
          <a:srgbClr val="DA1F28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sp:txBody>
      <dsp:txXfrm rot="-5400000">
        <a:off x="3532980" y="1043034"/>
        <a:ext cx="325534" cy="324760"/>
      </dsp:txXfrm>
    </dsp:sp>
    <dsp:sp modelId="{ED0CE281-B6CD-4D1D-A82E-A7C6801C6843}">
      <dsp:nvSpPr>
        <dsp:cNvPr id="0" name=""/>
        <dsp:cNvSpPr/>
      </dsp:nvSpPr>
      <dsp:spPr>
        <a:xfrm>
          <a:off x="2217442" y="1584178"/>
          <a:ext cx="2999131" cy="890841"/>
        </a:xfrm>
        <a:prstGeom prst="roundRect">
          <a:avLst>
            <a:gd name="adj" fmla="val 10000"/>
          </a:avLst>
        </a:prstGeom>
        <a:solidFill>
          <a:srgbClr val="F7C4A7"/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หัวหน้าเจ้าหน้าที่</a:t>
          </a:r>
        </a:p>
      </dsp:txBody>
      <dsp:txXfrm>
        <a:off x="2243534" y="1610270"/>
        <a:ext cx="2946947" cy="838657"/>
      </dsp:txXfrm>
    </dsp:sp>
    <dsp:sp modelId="{FD775177-F14C-4889-AA47-8159EAF5480C}">
      <dsp:nvSpPr>
        <dsp:cNvPr id="0" name=""/>
        <dsp:cNvSpPr/>
      </dsp:nvSpPr>
      <dsp:spPr>
        <a:xfrm rot="5400000">
          <a:off x="3560768" y="2420878"/>
          <a:ext cx="325721" cy="542556"/>
        </a:xfrm>
        <a:prstGeom prst="rightArrow">
          <a:avLst>
            <a:gd name="adj1" fmla="val 60000"/>
            <a:gd name="adj2" fmla="val 50000"/>
          </a:avLst>
        </a:prstGeom>
        <a:solidFill>
          <a:srgbClr val="EB641B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 dirty="0">
            <a:solidFill>
              <a:srgbClr val="002060"/>
            </a:solidFill>
            <a:latin typeface="Angsana New" pitchFamily="18" charset="-34"/>
            <a:ea typeface="+mn-ea"/>
            <a:cs typeface="Angsana New" pitchFamily="18" charset="-34"/>
          </a:endParaRPr>
        </a:p>
      </dsp:txBody>
      <dsp:txXfrm rot="-5400000">
        <a:off x="3560862" y="2529295"/>
        <a:ext cx="325534" cy="228005"/>
      </dsp:txXfrm>
    </dsp:sp>
    <dsp:sp modelId="{AAD7548D-8FE7-4987-BA5F-72DAB0C8D371}">
      <dsp:nvSpPr>
        <dsp:cNvPr id="0" name=""/>
        <dsp:cNvSpPr/>
      </dsp:nvSpPr>
      <dsp:spPr>
        <a:xfrm>
          <a:off x="2232257" y="2909294"/>
          <a:ext cx="2999131" cy="1205681"/>
        </a:xfrm>
        <a:prstGeom prst="roundRect">
          <a:avLst>
            <a:gd name="adj" fmla="val 10000"/>
          </a:avLst>
        </a:prstGeom>
        <a:solidFill>
          <a:srgbClr val="474B78">
            <a:lumMod val="40000"/>
            <a:lumOff val="60000"/>
          </a:srgbClr>
        </a:solidFill>
        <a:ln w="63500" cap="flat" cmpd="thickThin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>
              <a:solidFill>
                <a:srgbClr val="002060"/>
              </a:solidFill>
              <a:latin typeface="Angsana New" pitchFamily="18" charset="-34"/>
              <a:ea typeface="+mn-ea"/>
              <a:cs typeface="Angsana New" pitchFamily="18" charset="-34"/>
            </a:rPr>
            <a:t>หัวหน้าหน่วยงานของรัฐ</a:t>
          </a:r>
        </a:p>
      </dsp:txBody>
      <dsp:txXfrm>
        <a:off x="2267570" y="2944607"/>
        <a:ext cx="2928505" cy="11350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E9FD9-87E8-48EF-8C91-9B7D3609B34A}">
      <dsp:nvSpPr>
        <dsp:cNvPr id="0" name=""/>
        <dsp:cNvSpPr/>
      </dsp:nvSpPr>
      <dsp:spPr>
        <a:xfrm rot="10800000">
          <a:off x="414146" y="53611"/>
          <a:ext cx="3071878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วิธีตลาดอิเล็กทรอนิกส์ </a:t>
          </a:r>
          <a:b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</a:b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(</a:t>
          </a:r>
          <a:r>
            <a:rPr lang="en-US" sz="2600" b="1" kern="1200" dirty="0">
              <a:latin typeface="Angsana New" pitchFamily="18" charset="-34"/>
              <a:ea typeface="+mn-ea"/>
              <a:cs typeface="Angsana New" pitchFamily="18" charset="-34"/>
            </a:rPr>
            <a:t>e-market)</a:t>
          </a:r>
          <a:endParaRPr lang="th-TH" sz="2600" b="1" kern="1200" dirty="0">
            <a:latin typeface="Angsana New" pitchFamily="18" charset="-34"/>
            <a:ea typeface="+mn-ea"/>
            <a:cs typeface="Angsana New" pitchFamily="18" charset="-34"/>
          </a:endParaRPr>
        </a:p>
      </dsp:txBody>
      <dsp:txXfrm rot="10800000">
        <a:off x="621488" y="53611"/>
        <a:ext cx="2864536" cy="829367"/>
      </dsp:txXfrm>
    </dsp:sp>
    <dsp:sp modelId="{BA3449FA-4E26-4AE1-8671-74056F750EFC}">
      <dsp:nvSpPr>
        <dsp:cNvPr id="0" name=""/>
        <dsp:cNvSpPr/>
      </dsp:nvSpPr>
      <dsp:spPr>
        <a:xfrm>
          <a:off x="401511" y="0"/>
          <a:ext cx="520825" cy="833663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56D3A60-0516-4787-9D56-2E72D43A2B74}">
      <dsp:nvSpPr>
        <dsp:cNvPr id="0" name=""/>
        <dsp:cNvSpPr/>
      </dsp:nvSpPr>
      <dsp:spPr>
        <a:xfrm rot="10800000">
          <a:off x="409845" y="943121"/>
          <a:ext cx="3080480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วิธีประกวดราคา</a:t>
          </a:r>
          <a:r>
            <a:rPr lang="th-TH" sz="2600" b="1" kern="1200" dirty="0" err="1">
              <a:latin typeface="Angsana New" pitchFamily="18" charset="-34"/>
              <a:ea typeface="+mn-ea"/>
              <a:cs typeface="Angsana New" pitchFamily="18" charset="-34"/>
            </a:rPr>
            <a:t>อิเล็ก</a:t>
          </a:r>
          <a:r>
            <a:rPr lang="th-TH" sz="2600" b="1" kern="1200">
              <a:latin typeface="Angsana New" pitchFamily="18" charset="-34"/>
              <a:ea typeface="+mn-ea"/>
              <a:cs typeface="Angsana New" pitchFamily="18" charset="-34"/>
            </a:rPr>
            <a:t>- ทรอ</a:t>
          </a:r>
          <a:r>
            <a:rPr lang="th-TH" sz="2600" b="1" kern="1200" dirty="0">
              <a:latin typeface="Angsana New" pitchFamily="18" charset="-34"/>
              <a:ea typeface="+mn-ea"/>
              <a:cs typeface="Angsana New" pitchFamily="18" charset="-34"/>
            </a:rPr>
            <a:t>นิกส์ (</a:t>
          </a:r>
          <a:r>
            <a:rPr lang="en-US" sz="2600" b="1" kern="1200" dirty="0">
              <a:latin typeface="Angsana New" pitchFamily="18" charset="-34"/>
              <a:ea typeface="+mn-ea"/>
              <a:cs typeface="Angsana New" pitchFamily="18" charset="-34"/>
            </a:rPr>
            <a:t>e-bidding)</a:t>
          </a:r>
          <a:endParaRPr lang="th-TH" sz="2600" b="1" kern="1200" dirty="0">
            <a:latin typeface="Angsana New" pitchFamily="18" charset="-34"/>
            <a:ea typeface="+mn-ea"/>
            <a:cs typeface="Angsana New" pitchFamily="18" charset="-34"/>
          </a:endParaRPr>
        </a:p>
      </dsp:txBody>
      <dsp:txXfrm rot="10800000">
        <a:off x="617187" y="943121"/>
        <a:ext cx="2873138" cy="829367"/>
      </dsp:txXfrm>
    </dsp:sp>
    <dsp:sp modelId="{E6F87F3F-61C1-4BD7-9B47-91E0E56A74EF}">
      <dsp:nvSpPr>
        <dsp:cNvPr id="0" name=""/>
        <dsp:cNvSpPr/>
      </dsp:nvSpPr>
      <dsp:spPr>
        <a:xfrm>
          <a:off x="400445" y="865269"/>
          <a:ext cx="602178" cy="829367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847D99B-8004-4EE5-A771-D4C029BCAC6E}">
      <dsp:nvSpPr>
        <dsp:cNvPr id="0" name=""/>
        <dsp:cNvSpPr/>
      </dsp:nvSpPr>
      <dsp:spPr>
        <a:xfrm rot="10800000">
          <a:off x="490724" y="1803065"/>
          <a:ext cx="3001288" cy="82936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28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latin typeface="Angsana New" pitchFamily="18" charset="-34"/>
              <a:ea typeface="+mn-ea"/>
              <a:cs typeface="Angsana New" pitchFamily="18" charset="-34"/>
            </a:rPr>
            <a:t>- วิธีสอบราคา</a:t>
          </a:r>
        </a:p>
      </dsp:txBody>
      <dsp:txXfrm rot="10800000">
        <a:off x="698066" y="1803065"/>
        <a:ext cx="2793946" cy="829367"/>
      </dsp:txXfrm>
    </dsp:sp>
    <dsp:sp modelId="{F79FBA3E-195C-482B-900E-10ADEDB81A32}">
      <dsp:nvSpPr>
        <dsp:cNvPr id="0" name=""/>
        <dsp:cNvSpPr/>
      </dsp:nvSpPr>
      <dsp:spPr>
        <a:xfrm>
          <a:off x="469378" y="1811641"/>
          <a:ext cx="496425" cy="829367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#7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#8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BC878-D333-4EDE-9AF0-1A3D14A0D4A2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CD04-9D30-4D99-A708-57F6EF558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3150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A0550-0FA6-4322-B9B8-D791331C386C}" type="datetimeFigureOut">
              <a:rPr lang="th-TH" smtClean="0"/>
              <a:pPr/>
              <a:t>26/10/60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F4CD2-B990-47FA-AA59-7DB2FC5700A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1180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DEE2BB8-44E4-4930-B184-A9721C9357F7}" type="slidenum">
              <a:rPr lang="en-US" altLang="th-TH" sz="1200">
                <a:solidFill>
                  <a:srgbClr val="000000"/>
                </a:solidFill>
                <a:latin typeface="Calibri" pitchFamily="34" charset="0"/>
              </a:rPr>
              <a:pPr/>
              <a:t>13</a:t>
            </a:fld>
            <a:endParaRPr lang="en-US" altLang="th-TH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/>
          </a:p>
        </p:txBody>
      </p:sp>
    </p:spTree>
    <p:extLst>
      <p:ext uri="{BB962C8B-B14F-4D97-AF65-F5344CB8AC3E}">
        <p14:creationId xmlns:p14="http://schemas.microsoft.com/office/powerpoint/2010/main" xmlns="" val="60583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931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297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C21A9-7725-490F-8A53-75DDE5F4D24B}" type="slidenum">
              <a:rPr lang="en-US" altLang="th-TH"/>
              <a:pPr/>
              <a:t>22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xmlns="" val="395747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altLang="th-TH"/>
          </a:p>
        </p:txBody>
      </p:sp>
      <p:sp>
        <p:nvSpPr>
          <p:cNvPr id="481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61BA-3599-4378-B62C-8D7F589FE7A6}" type="slidenum">
              <a:rPr lang="en-US" altLang="th-TH"/>
              <a:pPr/>
              <a:t>24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xmlns="" val="332817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40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21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>
                <a:solidFill>
                  <a:prstClr val="black"/>
                </a:solidFill>
              </a:rPr>
              <a:pPr/>
              <a:t>41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32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3251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3251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9316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>
          <a:xfrm>
            <a:off x="661043" y="5186905"/>
            <a:ext cx="5288339" cy="5010336"/>
          </a:xfrm>
        </p:spPr>
        <p:txBody>
          <a:bodyPr>
            <a:normAutofit fontScale="92500" lnSpcReduction="10000"/>
          </a:bodyPr>
          <a:lstStyle/>
          <a:p>
            <a:r>
              <a:rPr lang="th-TH" dirty="0"/>
              <a:t>	</a:t>
            </a:r>
            <a:r>
              <a:rPr lang="th-TH" b="1" dirty="0"/>
              <a:t>เงื่อนไขการใช้วิธีเฉพาะเจาะจง</a:t>
            </a:r>
          </a:p>
          <a:p>
            <a:r>
              <a:rPr lang="th-TH" dirty="0"/>
              <a:t>	(ก) </a:t>
            </a:r>
            <a:r>
              <a:rPr lang="th-TH" u="sng" dirty="0"/>
              <a:t>ใช้ทั้งวิธีประกาศเชิญชวนทั่วไปและวิธีคัดเลือก </a:t>
            </a:r>
            <a:r>
              <a:rPr lang="th-TH" dirty="0"/>
              <a:t>หรือใช้วิธีคัดเลือกแล้ว แต่</a:t>
            </a:r>
            <a:r>
              <a:rPr lang="th-TH" b="1" dirty="0"/>
              <a:t>ไม่มีผู้ยื่นข้อเสนอ </a:t>
            </a:r>
            <a:r>
              <a:rPr lang="th-TH" dirty="0"/>
              <a:t>หรือข้อเสนอนั้นไม่ได้รับการคัดเลือก</a:t>
            </a:r>
            <a:endParaRPr lang="en-US" b="1" dirty="0"/>
          </a:p>
          <a:p>
            <a:r>
              <a:rPr lang="th-TH" dirty="0"/>
              <a:t>	(ข) การจัดซื้อจัดจ้างพัสดุที่มีการผลิต จำหน่าย หรือให้บริการทั่วไป และมีวงเงินในการจัดซื้อจัดจ้างครั้งหนึ่ง</a:t>
            </a:r>
            <a:r>
              <a:rPr lang="th-TH" b="1" dirty="0"/>
              <a:t>ไม่เกินวงเงินตามที่กำหนด</a:t>
            </a:r>
            <a:r>
              <a:rPr lang="th-TH" dirty="0"/>
              <a:t>ในกฎกระทรวง</a:t>
            </a:r>
            <a:endParaRPr lang="en-US" b="1" dirty="0"/>
          </a:p>
          <a:p>
            <a:r>
              <a:rPr lang="th-TH" dirty="0"/>
              <a:t>	(ค) การจัดซื้อจัดจ้างพัสดุที่มีผู้ประกอบการซึ่งมีคุณสมบัติโดยตรงเพียง</a:t>
            </a:r>
            <a:r>
              <a:rPr lang="th-TH" b="1" dirty="0"/>
              <a:t>รายเดียว </a:t>
            </a:r>
            <a:r>
              <a:rPr lang="th-TH" dirty="0"/>
              <a:t>หรือการจัดซื้อจัดจ้างพัสดุจากผู้ประกอบการซึ่งเป็นตัวแทนจำหน่ายหรือตัวแทนผู้ให้บริการโดยชอบด้วยกฎหมายเพียงรายเดียวในประเทศไทยและไม่มีพัสดุอื่นที่จะใช้ทดแทนได้</a:t>
            </a:r>
            <a:endParaRPr lang="en-US" b="1" dirty="0"/>
          </a:p>
          <a:p>
            <a:r>
              <a:rPr lang="th-TH" dirty="0"/>
              <a:t>	(ง) มีความจำเป็นต้องใช้พัสดุนั้นโดย</a:t>
            </a:r>
            <a:r>
              <a:rPr lang="th-TH" b="1" dirty="0"/>
              <a:t>ฉุกเฉินเนื่องจากอุบัติภัยหรือธรรมชาติพิบัติภัย</a:t>
            </a:r>
            <a:r>
              <a:rPr lang="th-TH" dirty="0"/>
              <a:t> และการจัดซื้อจัดจ้างโดยวิธีประกาศเชิญชวนทั่วไปหรือวิธีคัดเลือกอาจก่อให้เกิดความล่าช้าและอาจทำให้เกิดความเสียหายร้ายแรง</a:t>
            </a:r>
            <a:endParaRPr lang="en-US" b="1" dirty="0"/>
          </a:p>
          <a:p>
            <a:r>
              <a:rPr lang="th-TH" dirty="0"/>
              <a:t>	(จ) พัสดุที่จะจัดซื้อจัดจ้างเป็นพัสดุที่เกี่ยวพันกับพัสดุที่ได้จัดซื้อจัดจ้างไว้ก่อนแล้ว และมีความจำเป็นต้องจัดซื้อจัดจ้าง</a:t>
            </a:r>
            <a:r>
              <a:rPr lang="th-TH" b="1" dirty="0"/>
              <a:t>เพิ่มเติม</a:t>
            </a:r>
            <a:r>
              <a:rPr lang="th-TH" dirty="0"/>
              <a:t>เพื่อความสมบูรณ์หรือต่อเนื่องในการใช้พัสดุนั้น โดยมูลค่าของพัสดุที่จัดซื้อจัดจ้างเพิ่มเติมจะต้องไม่สูงกว่าพัสดุที่ได้จัดซื้อจัดจ้างไว้ก่อนแล้ว</a:t>
            </a:r>
            <a:endParaRPr lang="en-US" b="1" dirty="0"/>
          </a:p>
          <a:p>
            <a:r>
              <a:rPr lang="th-TH" dirty="0"/>
              <a:t>	(ฉ) เป็นพัสดุที่</a:t>
            </a:r>
            <a:r>
              <a:rPr lang="th-TH" b="1" dirty="0"/>
              <a:t>จะขายทอดตลาด</a:t>
            </a:r>
            <a:r>
              <a:rPr lang="th-TH" dirty="0"/>
              <a:t>โดยหน่วยงานของรัฐ องค์การระหว่างประเทศ หรือหน่วยงานของต่างประเทศ</a:t>
            </a:r>
            <a:endParaRPr lang="en-US" b="1" dirty="0"/>
          </a:p>
          <a:p>
            <a:r>
              <a:rPr lang="th-TH" dirty="0"/>
              <a:t>	(ช) เป็นพัสดุที่เป็นที่ดินและสิ่งก่อสร้างซึ่ง</a:t>
            </a:r>
            <a:r>
              <a:rPr lang="th-TH" b="1" dirty="0"/>
              <a:t>จำเป็นต้องซื้อเฉพาะแห่ง</a:t>
            </a:r>
            <a:endParaRPr lang="en-US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931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2.v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13595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ea typeface="굴림" panose="020B0600000101010101" pitchFamily="34" charset="-127"/>
              </a:rPr>
              <a:t> 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1150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2368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7334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293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0537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6908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075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31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9644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2707478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33853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870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59786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0941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86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7183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525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241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9265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165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4048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3827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1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3230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4031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0641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94659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37938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1182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1328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348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1030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4748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424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251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34188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6658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5246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9610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6578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1574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4678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6875234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44060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32156492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47365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5129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40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/>
              <a:pPr/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54064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5439" y="608387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4916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352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5748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8561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0901" y="616302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10549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7" y="6018121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5463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9074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9310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1300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5807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0514" y="6066546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7271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12839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52131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202" y="6153858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76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15524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30207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8344" y="6125283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662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629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44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00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02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08913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831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757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680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56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519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449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92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525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17508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63688" y="6205502"/>
            <a:ext cx="65475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400" b="1" i="1" dirty="0">
                <a:solidFill>
                  <a:srgbClr val="FF0000"/>
                </a:solidFill>
              </a:rPr>
              <a:t>เอกสารนี้ ขอสงวนสิทธิ์ไว้ตามกฎหมาย ห้ามมิให้นำไปเพื่อตีพิมพ์เป็นหนังสือ นิตยสาร เพื่อแสวงหาผลประโยชน์ใดๆ ทั้งทางตรงและทางอ้อมโดยไมได้รับอนุญาตจากกรมบัญชีกลาง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12" name="Picture 11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93"/>
          <a:stretch/>
        </p:blipFill>
        <p:spPr bwMode="auto">
          <a:xfrm>
            <a:off x="107504" y="5717325"/>
            <a:ext cx="1656184" cy="1134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979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44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3159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272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535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6848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2660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508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5539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5546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1602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3760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894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4371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9202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21581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8849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564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52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649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90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055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602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27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7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381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525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038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114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301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658315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Rectangle 44"/>
          <p:cNvSpPr>
            <a:spLocks noChangeArrowheads="1"/>
          </p:cNvSpPr>
          <p:nvPr userDrawn="1"/>
        </p:nvSpPr>
        <p:spPr bwMode="ltGray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117" name="Object 45"/>
          <p:cNvGraphicFramePr>
            <a:graphicFrameLocks noChangeAspect="1"/>
          </p:cNvGraphicFramePr>
          <p:nvPr userDrawn="1"/>
        </p:nvGraphicFramePr>
        <p:xfrm>
          <a:off x="69850" y="2205038"/>
          <a:ext cx="9010650" cy="2808287"/>
        </p:xfrm>
        <a:graphic>
          <a:graphicData uri="http://schemas.openxmlformats.org/presentationml/2006/ole">
            <p:oleObj spid="_x0000_s19556" name="Image" r:id="rId3" imgW="17752381" imgH="7898413" progId="">
              <p:embed/>
            </p:oleObj>
          </a:graphicData>
        </a:graphic>
      </p:graphicFrame>
      <p:grpSp>
        <p:nvGrpSpPr>
          <p:cNvPr id="3118" name="Group 46"/>
          <p:cNvGrpSpPr>
            <a:grpSpLocks/>
          </p:cNvGrpSpPr>
          <p:nvPr userDrawn="1"/>
        </p:nvGrpSpPr>
        <p:grpSpPr bwMode="auto">
          <a:xfrm>
            <a:off x="84138" y="5084763"/>
            <a:ext cx="9059862" cy="1773237"/>
            <a:chOff x="53" y="3203"/>
            <a:chExt cx="5707" cy="1117"/>
          </a:xfrm>
        </p:grpSpPr>
        <p:sp>
          <p:nvSpPr>
            <p:cNvPr id="3119" name="Rectangle 47"/>
            <p:cNvSpPr>
              <a:spLocks noChangeArrowheads="1"/>
            </p:cNvSpPr>
            <p:nvPr userDrawn="1"/>
          </p:nvSpPr>
          <p:spPr bwMode="ltGray">
            <a:xfrm>
              <a:off x="53" y="3203"/>
              <a:ext cx="5666" cy="11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0" name="Rectangle 48"/>
            <p:cNvSpPr>
              <a:spLocks noChangeArrowheads="1"/>
            </p:cNvSpPr>
            <p:nvPr userDrawn="1"/>
          </p:nvSpPr>
          <p:spPr bwMode="ltGray">
            <a:xfrm>
              <a:off x="61" y="3203"/>
              <a:ext cx="5699" cy="18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21" name="Group 49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3122" name="AutoShape 50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5" name="Freeform 53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6" name="Freeform 54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19200" y="5334000"/>
            <a:ext cx="67056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th-TH" noProof="0"/>
              <a:t>Click to edit Master subtitle style</a:t>
            </a:r>
          </a:p>
        </p:txBody>
      </p:sp>
      <p:sp>
        <p:nvSpPr>
          <p:cNvPr id="3127" name="Oval 55"/>
          <p:cNvSpPr>
            <a:spLocks noChangeArrowheads="1"/>
          </p:cNvSpPr>
          <p:nvPr userDrawn="1"/>
        </p:nvSpPr>
        <p:spPr bwMode="gray">
          <a:xfrm>
            <a:off x="7956550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8" name="Oval 56"/>
          <p:cNvSpPr>
            <a:spLocks noChangeArrowheads="1"/>
          </p:cNvSpPr>
          <p:nvPr userDrawn="1"/>
        </p:nvSpPr>
        <p:spPr bwMode="gray">
          <a:xfrm>
            <a:off x="8316913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129" name="Oval 57"/>
          <p:cNvSpPr>
            <a:spLocks noChangeArrowheads="1"/>
          </p:cNvSpPr>
          <p:nvPr userDrawn="1"/>
        </p:nvSpPr>
        <p:spPr bwMode="gray">
          <a:xfrm>
            <a:off x="8677275" y="1773238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7651750" cy="609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th-TH" noProof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22950" y="4098290"/>
            <a:ext cx="472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eaLnBrk="1" hangingPunct="1"/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เอกสารนี้ ขอสงวนสิทธิ์ไว้ตามกฎหมาย ห้ามมิให้นำไปเพื่อตีพิมพ์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เป็นหนังสือ นิตยสาร เพื่อแสวงหาผลประโยชน์ใดๆ ทั้งทางตรง</a:t>
            </a:r>
            <a:b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th-TH" b="1" i="1" dirty="0">
                <a:solidFill>
                  <a:srgbClr val="FF0000"/>
                </a:solidFill>
                <a:latin typeface="Arial" panose="020B0604020202020204" pitchFamily="34" charset="0"/>
              </a:rPr>
              <a:t>และทางอ้อมโดยไมได้รับอนุญาตจากกรมบัญชีกลาง  กองการพัสดุภาครัฐ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93"/>
          <a:stretch/>
        </p:blipFill>
        <p:spPr bwMode="auto">
          <a:xfrm>
            <a:off x="6709734" y="2600138"/>
            <a:ext cx="1953560" cy="140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3" descr="logo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6361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5BF2E3-3CB9-4E61-806E-570C9B2AF40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619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79003B-133C-4905-995C-E6652B78BE9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861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F7D04D-B5C7-423E-B3D9-E7E04D331542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965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F4B34B-262D-4363-801B-FA8E7A495E8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6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8183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6B71CF-7009-4A3C-91C1-C0FDE785660A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381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D1A7DA-E864-4A6A-A7F2-B8885A5C9B73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532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F182DF-A8E9-4DC9-B602-EE0F7E5DB44F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79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467927-FC73-4827-8D36-F7AF29445028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75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1F27B3-60A8-4E7D-A8F8-FEE9617C18B1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407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50838"/>
            <a:ext cx="20764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6076950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7D069C-E11C-462A-A34B-3C0503E63ACE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36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50838"/>
            <a:ext cx="6781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91200" y="6486525"/>
            <a:ext cx="2895600" cy="2984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th-TH">
                <a:solidFill>
                  <a:srgbClr val="FFFFFF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57200" y="6480175"/>
            <a:ext cx="762000" cy="292100"/>
          </a:xfrm>
        </p:spPr>
        <p:txBody>
          <a:bodyPr/>
          <a:lstStyle>
            <a:lvl1pPr>
              <a:defRPr/>
            </a:lvl1pPr>
          </a:lstStyle>
          <a:p>
            <a:fld id="{8C02351F-2C6B-4429-B8EB-85CF0B8071A5}" type="slidenum">
              <a:rPr lang="en-US" altLang="th-TH">
                <a:solidFill>
                  <a:srgbClr val="FFFFFF"/>
                </a:solidFill>
              </a:rPr>
              <a:pPr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7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23614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9103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809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346" y="6089650"/>
            <a:ext cx="129856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2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5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576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682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733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553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02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934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492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604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879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16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07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556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030461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27711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18352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242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391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803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04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6D4B-ABF9-4E9E-9058-44A05046704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954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277-05D3-45FB-AB15-DA60166E623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4997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D5E8C-B6C9-4877-870E-3875B53AA3A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8500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3290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72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DE090-6904-4FA8-B167-EE7E2C834864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8" name="Picture 3" descr="logo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8458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C301-18EB-425D-8C73-0332C023AB7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718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60350"/>
            <a:ext cx="2092325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29338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46342-1181-4957-9ACE-16CBA69290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8570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268413"/>
            <a:ext cx="82296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0133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18864" y="1268413"/>
            <a:ext cx="8229600" cy="5056187"/>
          </a:xfrm>
        </p:spPr>
        <p:txBody>
          <a:bodyPr/>
          <a:lstStyle/>
          <a:p>
            <a:r>
              <a:rPr lang="en-US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7763" y="6453188"/>
            <a:ext cx="2514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1725" y="630238"/>
            <a:ext cx="165735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6463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30B83793-114A-4E9C-B0FB-BA8F7CAB5E0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8911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4038600" cy="520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260350"/>
          </a:xfrm>
        </p:spPr>
        <p:txBody>
          <a:bodyPr/>
          <a:lstStyle>
            <a:lvl1pPr>
              <a:defRPr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05200" y="6492875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8E9F8A24-D794-43B7-B29D-3AFE2E157B3C}" type="slidenum">
              <a:rPr lang="en-US" altLang="th-TH">
                <a:solidFill>
                  <a:srgbClr val="000000"/>
                </a:solidFill>
              </a:rPr>
              <a:pPr/>
              <a:t>‹#›</a:t>
            </a:fld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811213"/>
            <a:ext cx="3124200" cy="2984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635534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6350" y="2133600"/>
          <a:ext cx="9140825" cy="2111375"/>
        </p:xfrm>
        <a:graphic>
          <a:graphicData uri="http://schemas.openxmlformats.org/presentationml/2006/ole">
            <p:oleObj spid="_x0000_s29758" name="Image" r:id="rId3" imgW="7619048" imgH="1456757" progId="">
              <p:embed/>
            </p:oleObj>
          </a:graphicData>
        </a:graphic>
      </p:graphicFrame>
      <p:sp>
        <p:nvSpPr>
          <p:cNvPr id="13347" name="Freeform 35"/>
          <p:cNvSpPr>
            <a:spLocks/>
          </p:cNvSpPr>
          <p:nvPr/>
        </p:nvSpPr>
        <p:spPr bwMode="gray">
          <a:xfrm>
            <a:off x="6516688" y="2035175"/>
            <a:ext cx="2630487" cy="544513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1125538"/>
            <a:ext cx="8153400" cy="6699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941888"/>
            <a:ext cx="64008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 sz="1000" b="0">
                <a:latin typeface="Times New Roman" panose="02020603050405020304" pitchFamily="18" charset="0"/>
              </a:defRPr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>
                <a:effectLst/>
                <a:latin typeface="Times New Roman" panose="02020603050405020304" pitchFamily="18" charset="0"/>
              </a:defRPr>
            </a:lvl1pPr>
          </a:lstStyle>
          <a:p>
            <a:fld id="{CC803422-5E2D-44A8-97A8-DE80026FFDD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gray">
          <a:xfrm>
            <a:off x="6877050" y="2133600"/>
            <a:ext cx="215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eaLnBrk="1" latinLnBrk="1" hangingPunct="1">
              <a:spcBef>
                <a:spcPct val="20000"/>
              </a:spcBef>
              <a:buClr>
                <a:srgbClr val="317A43"/>
              </a:buClr>
              <a:buSzPct val="80000"/>
              <a:buFont typeface="Wingdings" panose="05000000000000000000" pitchFamily="2" charset="2"/>
              <a:buNone/>
            </a:pPr>
            <a:r>
              <a:rPr kumimoji="1" lang="en-US" altLang="ko-KR" sz="1600" b="1">
                <a:solidFill>
                  <a:srgbClr val="1C4C8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Company Name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gray">
          <a:xfrm>
            <a:off x="0" y="4259263"/>
            <a:ext cx="9144000" cy="277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ko-KR" altLang="en-US">
                <a:solidFill>
                  <a:srgbClr val="000000"/>
                </a:solidFill>
                <a:ea typeface="굴림" panose="020B0600000101010101" pitchFamily="34" charset="-127"/>
              </a:rPr>
              <a:t>  </a:t>
            </a:r>
          </a:p>
        </p:txBody>
      </p:sp>
      <p:pic>
        <p:nvPicPr>
          <p:cNvPr id="11" name="Picture 3" descr="logo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13000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25141"/>
            <a:ext cx="8229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89BE-1975-422F-A2A5-EBB2EC318C7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0813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FD1D7-7564-4931-A911-92F6F6562F2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891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056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89093-60EB-4D7A-8C5A-4BFD81B2697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190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F3BE5-F360-4C04-8815-2F0FFCA99F77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8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24.xml"/><Relationship Id="rId16" Type="http://schemas.openxmlformats.org/officeDocument/2006/relationships/vmlDrawing" Target="../drawings/vmlDrawing19.v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38.xml"/><Relationship Id="rId16" Type="http://schemas.openxmlformats.org/officeDocument/2006/relationships/vmlDrawing" Target="../drawings/vmlDrawing21.v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vmlDrawing" Target="../drawings/vmlDrawing3.v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42.xml"/><Relationship Id="rId16" Type="http://schemas.openxmlformats.org/officeDocument/2006/relationships/vmlDrawing" Target="../drawings/vmlDrawing7.v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oleObject" Target="../embeddings/oleObject9.bin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vmlDrawing" Target="../drawings/vmlDrawing9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68.xml"/><Relationship Id="rId16" Type="http://schemas.openxmlformats.org/officeDocument/2006/relationships/vmlDrawing" Target="../drawings/vmlDrawing11.v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82.xml"/><Relationship Id="rId16" Type="http://schemas.openxmlformats.org/officeDocument/2006/relationships/vmlDrawing" Target="../drawings/vmlDrawing13.v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96.xml"/><Relationship Id="rId16" Type="http://schemas.openxmlformats.org/officeDocument/2006/relationships/vmlDrawing" Target="../drawings/vmlDrawing15.v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10.xml"/><Relationship Id="rId16" Type="http://schemas.openxmlformats.org/officeDocument/2006/relationships/vmlDrawing" Target="../drawings/vmlDrawing17.v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12571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84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36914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94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43036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28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14500" name="Image" r:id="rId16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5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16484" name="Image" r:id="rId16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27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20557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24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7" name="Object 43"/>
          <p:cNvGraphicFramePr>
            <a:graphicFrameLocks noChangeAspect="1"/>
          </p:cNvGraphicFramePr>
          <p:nvPr userDrawn="1"/>
        </p:nvGraphicFramePr>
        <p:xfrm>
          <a:off x="68263" y="12700"/>
          <a:ext cx="9063037" cy="1184275"/>
        </p:xfrm>
        <a:graphic>
          <a:graphicData uri="http://schemas.openxmlformats.org/presentationml/2006/ole">
            <p:oleObj spid="_x0000_s18532" name="Image" r:id="rId15" imgW="13003175" imgH="1942857" progId="">
              <p:embed/>
            </p:oleObj>
          </a:graphicData>
        </a:graphic>
      </p:graphicFrame>
      <p:grpSp>
        <p:nvGrpSpPr>
          <p:cNvPr id="1068" name="Group 44"/>
          <p:cNvGrpSpPr>
            <a:grpSpLocks/>
          </p:cNvGrpSpPr>
          <p:nvPr userDrawn="1"/>
        </p:nvGrpSpPr>
        <p:grpSpPr bwMode="auto">
          <a:xfrm>
            <a:off x="31750" y="1196975"/>
            <a:ext cx="9112250" cy="5661025"/>
            <a:chOff x="20" y="663"/>
            <a:chExt cx="5740" cy="3657"/>
          </a:xfrm>
        </p:grpSpPr>
        <p:sp>
          <p:nvSpPr>
            <p:cNvPr id="1069" name="Rectangle 45"/>
            <p:cNvSpPr>
              <a:spLocks noChangeArrowheads="1"/>
            </p:cNvSpPr>
            <p:nvPr/>
          </p:nvSpPr>
          <p:spPr bwMode="ltGray">
            <a:xfrm>
              <a:off x="20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ltGray">
            <a:xfrm>
              <a:off x="5602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71" name="Rectangle 47"/>
          <p:cNvSpPr>
            <a:spLocks noChangeArrowheads="1"/>
          </p:cNvSpPr>
          <p:nvPr userDrawn="1"/>
        </p:nvSpPr>
        <p:spPr bwMode="invGray">
          <a:xfrm>
            <a:off x="0" y="6453188"/>
            <a:ext cx="9109075" cy="4048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th-TH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072" name="Group 48"/>
          <p:cNvGrpSpPr>
            <a:grpSpLocks/>
          </p:cNvGrpSpPr>
          <p:nvPr userDrawn="1"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1073" name="AutoShape 4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th-TH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486525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US" altLang="th-TH">
                <a:solidFill>
                  <a:srgbClr val="FFFFFF"/>
                </a:solidFill>
                <a:latin typeface="Arial" panose="020B0604020202020204" pitchFamily="34" charset="0"/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480175"/>
            <a:ext cx="762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fld id="{E170E592-D2FF-4AAA-A2CC-733FFB2D8D58}" type="slidenum">
              <a:rPr lang="en-US" altLang="th-TH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th-TH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981200" y="350838"/>
            <a:ext cx="6781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pic>
        <p:nvPicPr>
          <p:cNvPr id="17" name="Picture 3" descr="logo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927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22590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729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26687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750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28734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894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5" name="Object 37"/>
          <p:cNvGraphicFramePr>
            <a:graphicFrameLocks noChangeAspect="1"/>
          </p:cNvGraphicFramePr>
          <p:nvPr/>
        </p:nvGraphicFramePr>
        <p:xfrm>
          <a:off x="4643438" y="1588"/>
          <a:ext cx="4498975" cy="917575"/>
        </p:xfrm>
        <a:graphic>
          <a:graphicData uri="http://schemas.openxmlformats.org/presentationml/2006/ole">
            <p:oleObj spid="_x0000_s32829" name="Image" r:id="rId17" imgW="5390476" imgH="1447619" progId="">
              <p:embed/>
            </p:oleObj>
          </a:graphicData>
        </a:graphic>
      </p:graphicFrame>
      <p:sp>
        <p:nvSpPr>
          <p:cNvPr id="12324" name="Freeform 36"/>
          <p:cNvSpPr>
            <a:spLocks/>
          </p:cNvSpPr>
          <p:nvPr/>
        </p:nvSpPr>
        <p:spPr bwMode="gray">
          <a:xfrm flipV="1">
            <a:off x="7164388" y="582613"/>
            <a:ext cx="1982787" cy="376237"/>
          </a:xfrm>
          <a:custGeom>
            <a:avLst/>
            <a:gdLst>
              <a:gd name="T0" fmla="*/ 2 w 1724"/>
              <a:gd name="T1" fmla="*/ 89 h 496"/>
              <a:gd name="T2" fmla="*/ 182 w 1724"/>
              <a:gd name="T3" fmla="*/ 216 h 496"/>
              <a:gd name="T4" fmla="*/ 182 w 1724"/>
              <a:gd name="T5" fmla="*/ 386 h 496"/>
              <a:gd name="T6" fmla="*/ 267 w 1724"/>
              <a:gd name="T7" fmla="*/ 496 h 496"/>
              <a:gd name="T8" fmla="*/ 1724 w 1724"/>
              <a:gd name="T9" fmla="*/ 493 h 496"/>
              <a:gd name="T10" fmla="*/ 1724 w 1724"/>
              <a:gd name="T11" fmla="*/ 0 h 496"/>
              <a:gd name="T12" fmla="*/ 0 w 1724"/>
              <a:gd name="T13" fmla="*/ 0 h 496"/>
              <a:gd name="T14" fmla="*/ 2 w 1724"/>
              <a:gd name="T15" fmla="*/ 8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4" h="496">
                <a:moveTo>
                  <a:pt x="2" y="89"/>
                </a:moveTo>
                <a:cubicBezTo>
                  <a:pt x="171" y="85"/>
                  <a:pt x="182" y="93"/>
                  <a:pt x="182" y="216"/>
                </a:cubicBezTo>
                <a:lnTo>
                  <a:pt x="182" y="386"/>
                </a:lnTo>
                <a:cubicBezTo>
                  <a:pt x="196" y="433"/>
                  <a:pt x="159" y="487"/>
                  <a:pt x="267" y="496"/>
                </a:cubicBezTo>
                <a:lnTo>
                  <a:pt x="1724" y="493"/>
                </a:lnTo>
                <a:lnTo>
                  <a:pt x="1724" y="0"/>
                </a:lnTo>
                <a:lnTo>
                  <a:pt x="0" y="0"/>
                </a:lnTo>
                <a:lnTo>
                  <a:pt x="2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268413"/>
            <a:ext cx="8229600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227763" y="6453188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451725" y="630238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+mn-lt"/>
                <a:ea typeface="굴림" panose="020B0600000101010101" pitchFamily="34" charset="-127"/>
              </a:defRPr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46463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굴림" panose="020B0600000101010101" pitchFamily="34" charset="-127"/>
              </a:defRPr>
            </a:lvl1pPr>
          </a:lstStyle>
          <a:p>
            <a:fld id="{C66E6F50-3D55-4C21-B477-96F3F06E6B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2326" name="Rectangle 38"/>
          <p:cNvSpPr>
            <a:spLocks noChangeArrowheads="1"/>
          </p:cNvSpPr>
          <p:nvPr/>
        </p:nvSpPr>
        <p:spPr bwMode="gray">
          <a:xfrm>
            <a:off x="1588" y="912813"/>
            <a:ext cx="9142412" cy="809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10" name="Picture 3" descr="logo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77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diagramData" Target="../diagrams/data6.xml"/><Relationship Id="rId7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9.xml"/><Relationship Id="rId5" Type="http://schemas.openxmlformats.org/officeDocument/2006/relationships/hyperlink" Target="Workflow%20&#3623;&#3636;&#3608;&#3637;&#3588;&#3633;&#3604;&#3648;&#3621;&#3639;&#3629;&#3585;.docx" TargetMode="External"/><Relationship Id="rId10" Type="http://schemas.openxmlformats.org/officeDocument/2006/relationships/image" Target="../media/image3.png"/><Relationship Id="rId4" Type="http://schemas.openxmlformats.org/officeDocument/2006/relationships/hyperlink" Target="Workflow%20&#3648;&#3593;&#3614;&#3634;&#3632;&#3648;&#3592;&#3634;&#3632;&#3592;&#3591;.docx" TargetMode="External"/><Relationship Id="rId9" Type="http://schemas.openxmlformats.org/officeDocument/2006/relationships/diagramColors" Target="../diagrams/colors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1.xm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microsoft.com/office/2007/relationships/diagramDrawing" Target="../diagrams/drawing13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5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11" Type="http://schemas.microsoft.com/office/2007/relationships/diagramDrawing" Target="../diagrams/drawing14.xml"/><Relationship Id="rId5" Type="http://schemas.openxmlformats.org/officeDocument/2006/relationships/diagramData" Target="../diagrams/data12.xml"/><Relationship Id="rId10" Type="http://schemas.openxmlformats.org/officeDocument/2006/relationships/image" Target="../media/image3.png"/><Relationship Id="rId4" Type="http://schemas.openxmlformats.org/officeDocument/2006/relationships/image" Target="../media/image46.jpeg"/><Relationship Id="rId9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microsoft.com/office/2007/relationships/diagramDrawing" Target="../diagrams/drawing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microsoft.com/office/2007/relationships/diagramDrawing" Target="../diagrams/drawing1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microsoft.com/office/2007/relationships/diagramDrawing" Target="../diagrams/drawing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3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016" y="1124744"/>
            <a:ext cx="8751468" cy="946934"/>
          </a:xfrm>
        </p:spPr>
        <p:txBody>
          <a:bodyPr/>
          <a:lstStyle/>
          <a:p>
            <a:r>
              <a:rPr lang="th-TH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</a:t>
            </a:r>
            <a:r>
              <a:rPr lang="th-TH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กระทรวงการคลัง</a:t>
            </a:r>
            <a:br>
              <a:rPr lang="th-TH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ว่าด้วยการจัดซื้อจัดจ้างและการบริหารพัสดุภาครัฐ </a:t>
            </a:r>
            <a:r>
              <a:rPr lang="th-TH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พ.ศ.</a:t>
            </a:r>
            <a:r>
              <a:rPr lang="en-US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2560</a:t>
            </a:r>
            <a:endParaRPr lang="ko-KR" altLang="en-US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altLang="ko-KR" sz="36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กรมบัญชีกลาง  กองการพัสดุภาครัฐ</a:t>
            </a:r>
            <a:endParaRPr lang="ko-KR" altLang="en-US" sz="3600" b="1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2748" y="2099348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93"/>
          <a:stretch/>
        </p:blipFill>
        <p:spPr bwMode="auto">
          <a:xfrm>
            <a:off x="7308304" y="188640"/>
            <a:ext cx="1475656" cy="1077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24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464892" cy="609600"/>
          </a:xfrm>
        </p:spPr>
        <p:txBody>
          <a:bodyPr/>
          <a:lstStyle/>
          <a:p>
            <a:r>
              <a:rPr lang="th-TH" sz="3600" dirty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การจัดทำบันทึกรายงานผลการ</a:t>
            </a:r>
            <a:r>
              <a:rPr lang="th-TH" sz="3600" dirty="0" smtClean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พิจารณา </a:t>
            </a:r>
            <a:r>
              <a:rPr lang="th-TH" sz="4000" dirty="0" smtClean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4000" dirty="0" smtClean="0">
                <a:solidFill>
                  <a:srgbClr val="150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16</a:t>
            </a:r>
            <a:endParaRPr lang="th-TH" sz="4000" dirty="0">
              <a:solidFill>
                <a:srgbClr val="150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253" y="959327"/>
            <a:ext cx="829868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    เมื่อสิ้นสุดกระบวนการจัดซื้อจัดจ้างในแต่ละโครงการ ให้หน่วยงานของรัฐ</a:t>
            </a:r>
            <a:b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จัดให้มีการบันทึกรายงานผลการพิจารณา รายละเอียดวิธีการและขั้นตอนการจัดซื้อ</a:t>
            </a:r>
            <a:b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      จัดจ้าง พร้อมทั้งเอกสารหลักฐานประกอบ โดยต้องมีรายการดังต่อไปนี้</a:t>
            </a:r>
            <a:endParaRPr lang="en-US" sz="2400" b="1" dirty="0">
              <a:solidFill>
                <a:srgbClr val="000000"/>
              </a:solidFill>
              <a:latin typeface="Angsana New" pitchFamily="18" charset="-34"/>
              <a:ea typeface="Cordia New"/>
              <a:cs typeface="Angsana New" pitchFamily="18" charset="-34"/>
            </a:endParaRPr>
          </a:p>
        </p:txBody>
      </p:sp>
      <p:sp>
        <p:nvSpPr>
          <p:cNvPr id="15" name="Half Frame 14"/>
          <p:cNvSpPr/>
          <p:nvPr/>
        </p:nvSpPr>
        <p:spPr bwMode="auto">
          <a:xfrm>
            <a:off x="617708" y="923933"/>
            <a:ext cx="573829" cy="433835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16200000">
            <a:off x="681314" y="1716151"/>
            <a:ext cx="414536" cy="50405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5400000">
            <a:off x="8448498" y="898297"/>
            <a:ext cx="398441" cy="56553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47922" y="499280"/>
            <a:ext cx="1835696" cy="554856"/>
            <a:chOff x="7308304" y="569888"/>
            <a:chExt cx="1835696" cy="554856"/>
          </a:xfrm>
        </p:grpSpPr>
        <p:pic>
          <p:nvPicPr>
            <p:cNvPr id="20" name="Picture 19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706" y="2373552"/>
            <a:ext cx="8703085" cy="4162857"/>
            <a:chOff x="179511" y="2517965"/>
            <a:chExt cx="8703085" cy="4162857"/>
          </a:xfrm>
        </p:grpSpPr>
        <p:sp>
          <p:nvSpPr>
            <p:cNvPr id="4" name="Freeform 3"/>
            <p:cNvSpPr/>
            <p:nvPr/>
          </p:nvSpPr>
          <p:spPr>
            <a:xfrm>
              <a:off x="179511" y="2517965"/>
              <a:ext cx="1191051" cy="1910595"/>
            </a:xfrm>
            <a:custGeom>
              <a:avLst/>
              <a:gdLst>
                <a:gd name="connsiteX0" fmla="*/ 0 w 1348660"/>
                <a:gd name="connsiteY0" fmla="*/ 134866 h 1910595"/>
                <a:gd name="connsiteX1" fmla="*/ 134866 w 1348660"/>
                <a:gd name="connsiteY1" fmla="*/ 0 h 1910595"/>
                <a:gd name="connsiteX2" fmla="*/ 1213794 w 1348660"/>
                <a:gd name="connsiteY2" fmla="*/ 0 h 1910595"/>
                <a:gd name="connsiteX3" fmla="*/ 1348660 w 1348660"/>
                <a:gd name="connsiteY3" fmla="*/ 134866 h 1910595"/>
                <a:gd name="connsiteX4" fmla="*/ 1348660 w 1348660"/>
                <a:gd name="connsiteY4" fmla="*/ 1775729 h 1910595"/>
                <a:gd name="connsiteX5" fmla="*/ 1213794 w 1348660"/>
                <a:gd name="connsiteY5" fmla="*/ 1910595 h 1910595"/>
                <a:gd name="connsiteX6" fmla="*/ 134866 w 1348660"/>
                <a:gd name="connsiteY6" fmla="*/ 1910595 h 1910595"/>
                <a:gd name="connsiteX7" fmla="*/ 0 w 1348660"/>
                <a:gd name="connsiteY7" fmla="*/ 1775729 h 1910595"/>
                <a:gd name="connsiteX8" fmla="*/ 0 w 1348660"/>
                <a:gd name="connsiteY8" fmla="*/ 134866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8660" h="1910595">
                  <a:moveTo>
                    <a:pt x="0" y="134866"/>
                  </a:moveTo>
                  <a:cubicBezTo>
                    <a:pt x="0" y="60382"/>
                    <a:pt x="60382" y="0"/>
                    <a:pt x="134866" y="0"/>
                  </a:cubicBezTo>
                  <a:lnTo>
                    <a:pt x="1213794" y="0"/>
                  </a:lnTo>
                  <a:cubicBezTo>
                    <a:pt x="1288278" y="0"/>
                    <a:pt x="1348660" y="60382"/>
                    <a:pt x="1348660" y="134866"/>
                  </a:cubicBezTo>
                  <a:lnTo>
                    <a:pt x="1348660" y="1775729"/>
                  </a:lnTo>
                  <a:cubicBezTo>
                    <a:pt x="1348660" y="1850213"/>
                    <a:pt x="1288278" y="1910595"/>
                    <a:pt x="1213794" y="1910595"/>
                  </a:cubicBezTo>
                  <a:lnTo>
                    <a:pt x="134866" y="1910595"/>
                  </a:lnTo>
                  <a:cubicBezTo>
                    <a:pt x="60382" y="1910595"/>
                    <a:pt x="0" y="1850213"/>
                    <a:pt x="0" y="1775729"/>
                  </a:cubicBezTo>
                  <a:lnTo>
                    <a:pt x="0" y="13486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941" tIns="130941" rIns="130941" bIns="13094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รายงาน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ขอซื้อหรือขอจ้าง</a:t>
              </a:r>
              <a:endParaRPr lang="th-TH" sz="24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138882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731005" y="2542055"/>
              <a:ext cx="2470483" cy="1910595"/>
            </a:xfrm>
            <a:custGeom>
              <a:avLst/>
              <a:gdLst>
                <a:gd name="connsiteX0" fmla="*/ 0 w 2167043"/>
                <a:gd name="connsiteY0" fmla="*/ 191060 h 1910595"/>
                <a:gd name="connsiteX1" fmla="*/ 191060 w 2167043"/>
                <a:gd name="connsiteY1" fmla="*/ 0 h 1910595"/>
                <a:gd name="connsiteX2" fmla="*/ 1975984 w 2167043"/>
                <a:gd name="connsiteY2" fmla="*/ 0 h 1910595"/>
                <a:gd name="connsiteX3" fmla="*/ 2167044 w 2167043"/>
                <a:gd name="connsiteY3" fmla="*/ 191060 h 1910595"/>
                <a:gd name="connsiteX4" fmla="*/ 2167043 w 2167043"/>
                <a:gd name="connsiteY4" fmla="*/ 1719536 h 1910595"/>
                <a:gd name="connsiteX5" fmla="*/ 1975983 w 2167043"/>
                <a:gd name="connsiteY5" fmla="*/ 1910596 h 1910595"/>
                <a:gd name="connsiteX6" fmla="*/ 191060 w 2167043"/>
                <a:gd name="connsiteY6" fmla="*/ 1910595 h 1910595"/>
                <a:gd name="connsiteX7" fmla="*/ 0 w 2167043"/>
                <a:gd name="connsiteY7" fmla="*/ 1719535 h 1910595"/>
                <a:gd name="connsiteX8" fmla="*/ 0 w 2167043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043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975984" y="0"/>
                  </a:lnTo>
                  <a:cubicBezTo>
                    <a:pt x="2081504" y="0"/>
                    <a:pt x="2167044" y="85540"/>
                    <a:pt x="2167044" y="191060"/>
                  </a:cubicBezTo>
                  <a:cubicBezTo>
                    <a:pt x="2167044" y="700552"/>
                    <a:pt x="2167043" y="1210044"/>
                    <a:pt x="2167043" y="1719536"/>
                  </a:cubicBezTo>
                  <a:cubicBezTo>
                    <a:pt x="2167043" y="1825056"/>
                    <a:pt x="2081503" y="1910596"/>
                    <a:pt x="1975983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919" tIns="116919" rIns="116919" bIns="11691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2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เอกสารเกี่ยวกับการรับฟังความคิดเห็นร่างขอบเขตของงานหรือรายละเอียด</a:t>
              </a:r>
              <a:br>
                <a:rPr lang="th-TH" sz="22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คุณลักษณะเฉพาะของพัสดุ</a:t>
              </a:r>
              <a:br>
                <a:rPr lang="th-TH" sz="22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2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ที่จะซื้อหรือจ้าง และผลการพิจารณาในเรื่องนั้น (ถ้ามี)</a:t>
              </a:r>
              <a:endParaRPr lang="en-US" sz="2200" b="1" dirty="0">
                <a:solidFill>
                  <a:schemeClr val="tx1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201489" y="3297211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0" y="80056"/>
                  </a:moveTo>
                  <a:lnTo>
                    <a:pt x="171088" y="80056"/>
                  </a:lnTo>
                  <a:lnTo>
                    <a:pt x="171088" y="0"/>
                  </a:lnTo>
                  <a:lnTo>
                    <a:pt x="342176" y="200141"/>
                  </a:lnTo>
                  <a:lnTo>
                    <a:pt x="171088" y="400282"/>
                  </a:lnTo>
                  <a:lnTo>
                    <a:pt x="171088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102653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05070" y="2542055"/>
              <a:ext cx="2070992" cy="1910595"/>
            </a:xfrm>
            <a:custGeom>
              <a:avLst/>
              <a:gdLst>
                <a:gd name="connsiteX0" fmla="*/ 0 w 2070992"/>
                <a:gd name="connsiteY0" fmla="*/ 191060 h 1910595"/>
                <a:gd name="connsiteX1" fmla="*/ 191060 w 2070992"/>
                <a:gd name="connsiteY1" fmla="*/ 0 h 1910595"/>
                <a:gd name="connsiteX2" fmla="*/ 1879933 w 2070992"/>
                <a:gd name="connsiteY2" fmla="*/ 0 h 1910595"/>
                <a:gd name="connsiteX3" fmla="*/ 2070993 w 2070992"/>
                <a:gd name="connsiteY3" fmla="*/ 191060 h 1910595"/>
                <a:gd name="connsiteX4" fmla="*/ 2070992 w 2070992"/>
                <a:gd name="connsiteY4" fmla="*/ 1719536 h 1910595"/>
                <a:gd name="connsiteX5" fmla="*/ 1879932 w 2070992"/>
                <a:gd name="connsiteY5" fmla="*/ 1910596 h 1910595"/>
                <a:gd name="connsiteX6" fmla="*/ 191060 w 2070992"/>
                <a:gd name="connsiteY6" fmla="*/ 1910595 h 1910595"/>
                <a:gd name="connsiteX7" fmla="*/ 0 w 2070992"/>
                <a:gd name="connsiteY7" fmla="*/ 1719535 h 1910595"/>
                <a:gd name="connsiteX8" fmla="*/ 0 w 2070992"/>
                <a:gd name="connsiteY8" fmla="*/ 191060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0992" h="1910595">
                  <a:moveTo>
                    <a:pt x="0" y="191060"/>
                  </a:moveTo>
                  <a:cubicBezTo>
                    <a:pt x="0" y="85540"/>
                    <a:pt x="85540" y="0"/>
                    <a:pt x="191060" y="0"/>
                  </a:cubicBezTo>
                  <a:lnTo>
                    <a:pt x="1879933" y="0"/>
                  </a:lnTo>
                  <a:cubicBezTo>
                    <a:pt x="1985453" y="0"/>
                    <a:pt x="2070993" y="85540"/>
                    <a:pt x="2070993" y="191060"/>
                  </a:cubicBezTo>
                  <a:cubicBezTo>
                    <a:pt x="2070993" y="700552"/>
                    <a:pt x="2070992" y="1210044"/>
                    <a:pt x="2070992" y="1719536"/>
                  </a:cubicBezTo>
                  <a:cubicBezTo>
                    <a:pt x="2070992" y="1825056"/>
                    <a:pt x="1985452" y="1910596"/>
                    <a:pt x="1879932" y="1910596"/>
                  </a:cubicBezTo>
                  <a:lnTo>
                    <a:pt x="191060" y="1910595"/>
                  </a:lnTo>
                  <a:cubicBezTo>
                    <a:pt x="85540" y="1910595"/>
                    <a:pt x="0" y="1825055"/>
                    <a:pt x="0" y="1719535"/>
                  </a:cubicBezTo>
                  <a:lnTo>
                    <a:pt x="0" y="19106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79" tIns="139779" rIns="139779" bIns="139779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ประกาศและ</a:t>
              </a:r>
              <a:b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เอกสารเชิญชวน หรือหนังสือเชิญชวน และเอกสารอื่นที่เกี่ยวข้อง </a:t>
              </a:r>
              <a:endParaRPr lang="en-US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33633">
              <a:off x="6884404" y="3309679"/>
              <a:ext cx="261033" cy="400282"/>
            </a:xfrm>
            <a:custGeom>
              <a:avLst/>
              <a:gdLst>
                <a:gd name="connsiteX0" fmla="*/ 0 w 261033"/>
                <a:gd name="connsiteY0" fmla="*/ 80056 h 400282"/>
                <a:gd name="connsiteX1" fmla="*/ 130517 w 261033"/>
                <a:gd name="connsiteY1" fmla="*/ 80056 h 400282"/>
                <a:gd name="connsiteX2" fmla="*/ 130517 w 261033"/>
                <a:gd name="connsiteY2" fmla="*/ 0 h 400282"/>
                <a:gd name="connsiteX3" fmla="*/ 261033 w 261033"/>
                <a:gd name="connsiteY3" fmla="*/ 200141 h 400282"/>
                <a:gd name="connsiteX4" fmla="*/ 130517 w 261033"/>
                <a:gd name="connsiteY4" fmla="*/ 400282 h 400282"/>
                <a:gd name="connsiteX5" fmla="*/ 130517 w 261033"/>
                <a:gd name="connsiteY5" fmla="*/ 320226 h 400282"/>
                <a:gd name="connsiteX6" fmla="*/ 0 w 261033"/>
                <a:gd name="connsiteY6" fmla="*/ 320226 h 400282"/>
                <a:gd name="connsiteX7" fmla="*/ 0 w 261033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033" h="400282">
                  <a:moveTo>
                    <a:pt x="0" y="80056"/>
                  </a:moveTo>
                  <a:lnTo>
                    <a:pt x="130517" y="80056"/>
                  </a:lnTo>
                  <a:lnTo>
                    <a:pt x="130517" y="0"/>
                  </a:lnTo>
                  <a:lnTo>
                    <a:pt x="261033" y="200141"/>
                  </a:lnTo>
                  <a:lnTo>
                    <a:pt x="130517" y="400282"/>
                  </a:lnTo>
                  <a:lnTo>
                    <a:pt x="130517" y="320226"/>
                  </a:lnTo>
                  <a:lnTo>
                    <a:pt x="0" y="320226"/>
                  </a:lnTo>
                  <a:lnTo>
                    <a:pt x="0" y="800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0056" rIns="78309" bIns="80055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268555" y="2564900"/>
              <a:ext cx="1614041" cy="1910595"/>
            </a:xfrm>
            <a:custGeom>
              <a:avLst/>
              <a:gdLst>
                <a:gd name="connsiteX0" fmla="*/ 0 w 1614041"/>
                <a:gd name="connsiteY0" fmla="*/ 161404 h 1910595"/>
                <a:gd name="connsiteX1" fmla="*/ 161404 w 1614041"/>
                <a:gd name="connsiteY1" fmla="*/ 0 h 1910595"/>
                <a:gd name="connsiteX2" fmla="*/ 1452637 w 1614041"/>
                <a:gd name="connsiteY2" fmla="*/ 0 h 1910595"/>
                <a:gd name="connsiteX3" fmla="*/ 1614041 w 1614041"/>
                <a:gd name="connsiteY3" fmla="*/ 161404 h 1910595"/>
                <a:gd name="connsiteX4" fmla="*/ 1614041 w 1614041"/>
                <a:gd name="connsiteY4" fmla="*/ 1749191 h 1910595"/>
                <a:gd name="connsiteX5" fmla="*/ 1452637 w 1614041"/>
                <a:gd name="connsiteY5" fmla="*/ 1910595 h 1910595"/>
                <a:gd name="connsiteX6" fmla="*/ 161404 w 1614041"/>
                <a:gd name="connsiteY6" fmla="*/ 1910595 h 1910595"/>
                <a:gd name="connsiteX7" fmla="*/ 0 w 1614041"/>
                <a:gd name="connsiteY7" fmla="*/ 1749191 h 1910595"/>
                <a:gd name="connsiteX8" fmla="*/ 0 w 1614041"/>
                <a:gd name="connsiteY8" fmla="*/ 161404 h 191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910595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749191"/>
                  </a:lnTo>
                  <a:cubicBezTo>
                    <a:pt x="1614041" y="1838332"/>
                    <a:pt x="1541778" y="1910595"/>
                    <a:pt x="1452637" y="1910595"/>
                  </a:cubicBezTo>
                  <a:lnTo>
                    <a:pt x="161404" y="1910595"/>
                  </a:lnTo>
                  <a:cubicBezTo>
                    <a:pt x="72263" y="1910595"/>
                    <a:pt x="0" y="1838332"/>
                    <a:pt x="0" y="1749191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ข้อเสนอของ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ผู้ยื่นข้อเสนอ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ทุกราย</a:t>
              </a:r>
              <a:endParaRPr lang="en-US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21442704">
              <a:off x="7875434" y="4478272"/>
              <a:ext cx="400282" cy="432496"/>
            </a:xfrm>
            <a:custGeom>
              <a:avLst/>
              <a:gdLst>
                <a:gd name="connsiteX0" fmla="*/ 0 w 432496"/>
                <a:gd name="connsiteY0" fmla="*/ 80056 h 400282"/>
                <a:gd name="connsiteX1" fmla="*/ 232355 w 432496"/>
                <a:gd name="connsiteY1" fmla="*/ 80056 h 400282"/>
                <a:gd name="connsiteX2" fmla="*/ 232355 w 432496"/>
                <a:gd name="connsiteY2" fmla="*/ 0 h 400282"/>
                <a:gd name="connsiteX3" fmla="*/ 432496 w 432496"/>
                <a:gd name="connsiteY3" fmla="*/ 200141 h 400282"/>
                <a:gd name="connsiteX4" fmla="*/ 232355 w 432496"/>
                <a:gd name="connsiteY4" fmla="*/ 400282 h 400282"/>
                <a:gd name="connsiteX5" fmla="*/ 232355 w 432496"/>
                <a:gd name="connsiteY5" fmla="*/ 320226 h 400282"/>
                <a:gd name="connsiteX6" fmla="*/ 0 w 432496"/>
                <a:gd name="connsiteY6" fmla="*/ 320226 h 400282"/>
                <a:gd name="connsiteX7" fmla="*/ 0 w 43249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496" h="400282">
                  <a:moveTo>
                    <a:pt x="345997" y="0"/>
                  </a:moveTo>
                  <a:lnTo>
                    <a:pt x="345997" y="215048"/>
                  </a:lnTo>
                  <a:lnTo>
                    <a:pt x="432496" y="215048"/>
                  </a:lnTo>
                  <a:lnTo>
                    <a:pt x="216248" y="400282"/>
                  </a:lnTo>
                  <a:lnTo>
                    <a:pt x="0" y="215048"/>
                  </a:lnTo>
                  <a:lnTo>
                    <a:pt x="86499" y="215048"/>
                  </a:lnTo>
                  <a:lnTo>
                    <a:pt x="86499" y="0"/>
                  </a:lnTo>
                  <a:lnTo>
                    <a:pt x="34599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55" tIns="0" rIns="80056" bIns="12008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147389" y="4919698"/>
              <a:ext cx="1692903" cy="1560594"/>
            </a:xfrm>
            <a:custGeom>
              <a:avLst/>
              <a:gdLst>
                <a:gd name="connsiteX0" fmla="*/ 0 w 1692903"/>
                <a:gd name="connsiteY0" fmla="*/ 142515 h 1425153"/>
                <a:gd name="connsiteX1" fmla="*/ 142515 w 1692903"/>
                <a:gd name="connsiteY1" fmla="*/ 0 h 1425153"/>
                <a:gd name="connsiteX2" fmla="*/ 1550388 w 1692903"/>
                <a:gd name="connsiteY2" fmla="*/ 0 h 1425153"/>
                <a:gd name="connsiteX3" fmla="*/ 1692903 w 1692903"/>
                <a:gd name="connsiteY3" fmla="*/ 142515 h 1425153"/>
                <a:gd name="connsiteX4" fmla="*/ 1692903 w 1692903"/>
                <a:gd name="connsiteY4" fmla="*/ 1282638 h 1425153"/>
                <a:gd name="connsiteX5" fmla="*/ 1550388 w 1692903"/>
                <a:gd name="connsiteY5" fmla="*/ 1425153 h 1425153"/>
                <a:gd name="connsiteX6" fmla="*/ 142515 w 1692903"/>
                <a:gd name="connsiteY6" fmla="*/ 1425153 h 1425153"/>
                <a:gd name="connsiteX7" fmla="*/ 0 w 1692903"/>
                <a:gd name="connsiteY7" fmla="*/ 1282638 h 1425153"/>
                <a:gd name="connsiteX8" fmla="*/ 0 w 1692903"/>
                <a:gd name="connsiteY8" fmla="*/ 142515 h 142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2903" h="1425153">
                  <a:moveTo>
                    <a:pt x="0" y="142515"/>
                  </a:moveTo>
                  <a:cubicBezTo>
                    <a:pt x="0" y="63806"/>
                    <a:pt x="63806" y="0"/>
                    <a:pt x="142515" y="0"/>
                  </a:cubicBezTo>
                  <a:lnTo>
                    <a:pt x="1550388" y="0"/>
                  </a:lnTo>
                  <a:cubicBezTo>
                    <a:pt x="1629097" y="0"/>
                    <a:pt x="1692903" y="63806"/>
                    <a:pt x="1692903" y="142515"/>
                  </a:cubicBezTo>
                  <a:lnTo>
                    <a:pt x="1692903" y="1282638"/>
                  </a:lnTo>
                  <a:cubicBezTo>
                    <a:pt x="1692903" y="1361347"/>
                    <a:pt x="1629097" y="1425153"/>
                    <a:pt x="1550388" y="1425153"/>
                  </a:cubicBezTo>
                  <a:lnTo>
                    <a:pt x="142515" y="1425153"/>
                  </a:lnTo>
                  <a:cubicBezTo>
                    <a:pt x="63806" y="1425153"/>
                    <a:pt x="0" y="1361347"/>
                    <a:pt x="0" y="1282638"/>
                  </a:cubicBezTo>
                  <a:lnTo>
                    <a:pt x="0" y="14251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181" tIns="133181" rIns="133181" bIns="133181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บันทึกรายงานผลการพิจารณาคัดเลือกข้อเสนอ</a:t>
              </a: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itchFamily="18" charset="-34"/>
                </a:rPr>
                <a:t> 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711364" y="5397394"/>
              <a:ext cx="342176" cy="400282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6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41123" y="4694520"/>
              <a:ext cx="1756077" cy="197817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094" tIns="131094" rIns="131094" bIns="13109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ประกาศผล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การพิจารณาคัดเลือกผู้ชนะ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การจัดซื้อจัดจ้างหรือผู้ได้รับ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การคัดเลือก</a:t>
              </a:r>
              <a:endParaRPr lang="en-US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598947" y="5402825"/>
              <a:ext cx="342176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0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9753" y="4694520"/>
              <a:ext cx="2259194" cy="1986302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สัญญาหรือข้อตกลง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เป็นหนังสือ รวมทั้ง</a:t>
              </a:r>
              <a:b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</a:b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การแก้ไขสัญญาหรือข้อตกลงเป็นหนังสือ (ถ้ามี)</a:t>
              </a:r>
              <a:endParaRPr lang="en-US" sz="2400" b="1" dirty="0">
                <a:solidFill>
                  <a:schemeClr val="tx1"/>
                </a:solidFill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911201" y="5343682"/>
              <a:ext cx="342177" cy="400283"/>
            </a:xfrm>
            <a:custGeom>
              <a:avLst/>
              <a:gdLst>
                <a:gd name="connsiteX0" fmla="*/ 0 w 342176"/>
                <a:gd name="connsiteY0" fmla="*/ 80056 h 400282"/>
                <a:gd name="connsiteX1" fmla="*/ 171088 w 342176"/>
                <a:gd name="connsiteY1" fmla="*/ 80056 h 400282"/>
                <a:gd name="connsiteX2" fmla="*/ 171088 w 342176"/>
                <a:gd name="connsiteY2" fmla="*/ 0 h 400282"/>
                <a:gd name="connsiteX3" fmla="*/ 342176 w 342176"/>
                <a:gd name="connsiteY3" fmla="*/ 200141 h 400282"/>
                <a:gd name="connsiteX4" fmla="*/ 171088 w 342176"/>
                <a:gd name="connsiteY4" fmla="*/ 400282 h 400282"/>
                <a:gd name="connsiteX5" fmla="*/ 171088 w 342176"/>
                <a:gd name="connsiteY5" fmla="*/ 320226 h 400282"/>
                <a:gd name="connsiteX6" fmla="*/ 0 w 342176"/>
                <a:gd name="connsiteY6" fmla="*/ 320226 h 400282"/>
                <a:gd name="connsiteX7" fmla="*/ 0 w 342176"/>
                <a:gd name="connsiteY7" fmla="*/ 80056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176" h="400282">
                  <a:moveTo>
                    <a:pt x="342176" y="320226"/>
                  </a:moveTo>
                  <a:lnTo>
                    <a:pt x="171088" y="320226"/>
                  </a:lnTo>
                  <a:lnTo>
                    <a:pt x="171088" y="400282"/>
                  </a:lnTo>
                  <a:lnTo>
                    <a:pt x="0" y="200141"/>
                  </a:lnTo>
                  <a:lnTo>
                    <a:pt x="171088" y="0"/>
                  </a:lnTo>
                  <a:lnTo>
                    <a:pt x="171088" y="80056"/>
                  </a:lnTo>
                  <a:lnTo>
                    <a:pt x="342176" y="80056"/>
                  </a:lnTo>
                  <a:lnTo>
                    <a:pt x="342176" y="320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3" tIns="80057" rIns="1" bIns="80056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endPara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44974" y="4694520"/>
              <a:ext cx="1614041" cy="1954428"/>
            </a:xfrm>
            <a:custGeom>
              <a:avLst/>
              <a:gdLst>
                <a:gd name="connsiteX0" fmla="*/ 0 w 1614041"/>
                <a:gd name="connsiteY0" fmla="*/ 161404 h 1809966"/>
                <a:gd name="connsiteX1" fmla="*/ 161404 w 1614041"/>
                <a:gd name="connsiteY1" fmla="*/ 0 h 1809966"/>
                <a:gd name="connsiteX2" fmla="*/ 1452637 w 1614041"/>
                <a:gd name="connsiteY2" fmla="*/ 0 h 1809966"/>
                <a:gd name="connsiteX3" fmla="*/ 1614041 w 1614041"/>
                <a:gd name="connsiteY3" fmla="*/ 161404 h 1809966"/>
                <a:gd name="connsiteX4" fmla="*/ 1614041 w 1614041"/>
                <a:gd name="connsiteY4" fmla="*/ 1648562 h 1809966"/>
                <a:gd name="connsiteX5" fmla="*/ 1452637 w 1614041"/>
                <a:gd name="connsiteY5" fmla="*/ 1809966 h 1809966"/>
                <a:gd name="connsiteX6" fmla="*/ 161404 w 1614041"/>
                <a:gd name="connsiteY6" fmla="*/ 1809966 h 1809966"/>
                <a:gd name="connsiteX7" fmla="*/ 0 w 1614041"/>
                <a:gd name="connsiteY7" fmla="*/ 1648562 h 1809966"/>
                <a:gd name="connsiteX8" fmla="*/ 0 w 1614041"/>
                <a:gd name="connsiteY8" fmla="*/ 161404 h 18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041" h="1809966">
                  <a:moveTo>
                    <a:pt x="0" y="161404"/>
                  </a:moveTo>
                  <a:cubicBezTo>
                    <a:pt x="0" y="72263"/>
                    <a:pt x="72263" y="0"/>
                    <a:pt x="161404" y="0"/>
                  </a:cubicBezTo>
                  <a:lnTo>
                    <a:pt x="1452637" y="0"/>
                  </a:lnTo>
                  <a:cubicBezTo>
                    <a:pt x="1541778" y="0"/>
                    <a:pt x="1614041" y="72263"/>
                    <a:pt x="1614041" y="161404"/>
                  </a:cubicBezTo>
                  <a:lnTo>
                    <a:pt x="1614041" y="1648562"/>
                  </a:lnTo>
                  <a:cubicBezTo>
                    <a:pt x="1614041" y="1737703"/>
                    <a:pt x="1541778" y="1809966"/>
                    <a:pt x="1452637" y="1809966"/>
                  </a:cubicBezTo>
                  <a:lnTo>
                    <a:pt x="161404" y="1809966"/>
                  </a:lnTo>
                  <a:cubicBezTo>
                    <a:pt x="72263" y="1809966"/>
                    <a:pt x="0" y="1737703"/>
                    <a:pt x="0" y="1648562"/>
                  </a:cubicBezTo>
                  <a:lnTo>
                    <a:pt x="0" y="161404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714" tIns="138714" rIns="138714" bIns="138714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chemeClr val="tx1"/>
                  </a:solidFill>
                  <a:latin typeface="Angsana New" pitchFamily="18" charset="-34"/>
                  <a:ea typeface="Cordia New" panose="020B0304020202020204" pitchFamily="34" charset="-34"/>
                  <a:cs typeface="Angsana New" pitchFamily="18" charset="-34"/>
                </a:rPr>
                <a:t>บันทึกรายงานผลการตรวจรับพัสดุ</a:t>
              </a:r>
              <a:endParaRPr lang="en-US" sz="2400" b="1" dirty="0">
                <a:solidFill>
                  <a:schemeClr val="tx1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itchFamily="18" charset="-34"/>
              </a:endParaRPr>
            </a:p>
          </p:txBody>
        </p:sp>
      </p:grpSp>
      <p:sp>
        <p:nvSpPr>
          <p:cNvPr id="31" name="Half Frame 30"/>
          <p:cNvSpPr/>
          <p:nvPr/>
        </p:nvSpPr>
        <p:spPr bwMode="auto">
          <a:xfrm rot="10800000">
            <a:off x="8403663" y="1785300"/>
            <a:ext cx="543724" cy="3995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32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6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92F275E-EB10-4E99-8493-CDDD2DDD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086"/>
            <a:ext cx="7272486" cy="609600"/>
          </a:xfrm>
        </p:spPr>
        <p:txBody>
          <a:bodyPr/>
          <a:lstStyle/>
          <a:p>
            <a:r>
              <a:rPr lang="th-TH" dirty="0"/>
              <a:t>การจัดทำร่างขอบเขตของงานหรือรายละเอียดคุณลักษณะเฉพาะของพัสดุหรือแบบรูปรายการงาน</a:t>
            </a:r>
            <a:r>
              <a:rPr lang="th-TH" dirty="0" smtClean="0"/>
              <a:t>ก่อสร้าง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21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393903C2-599D-49E4-B488-FB87864BE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ในการซื้อหรือจ้างที่มิใช่การจ้างก่อสร้าง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ร่างขอบเขตของงานหรือรายละเอียดคุณลักษณะเฉพาะของพัสดุที่จะซื้อหรือจ้าง  รวมทั้งกำหนดหลักเกณฑ์การพิจารณาคัดเลือกข้อเสนอ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b="1" u="sng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ในการจ้างก่อสร้าง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ให้หัวหน้าหน่วยงานของรัฐแต่งตั้งคณะกรรมการขึ้นมาคณะหนึ่ง หรือมอบหมายให้เจ้าหน้าที่หรือบุคคลใดบุคคลหนึ่งจัดทำแบบรูปรายการงานก่อสร้าง หรือจะดำเนินการจ้างตามความในหมวด 4 งานจ้างออกแบบหรือควบคุมงานก่อสร้าง</a:t>
            </a:r>
            <a:b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ก็ได้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algn="thaiDist">
              <a:spcBef>
                <a:spcPts val="0"/>
              </a:spcBef>
              <a:spcAft>
                <a:spcPts val="0"/>
              </a:spcAft>
              <a:tabLst>
                <a:tab pos="900430" algn="l"/>
                <a:tab pos="1440180" algn="l"/>
              </a:tabLst>
            </a:pPr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องค์ประกอบ ระยะเวลาการพิจารณา และการประชุมของคณะกรรมการตามวรรคหนึ่งและวรรคสอง ให้เป็นไปตามที่หัวหน้าหน่วยงานของรัฐกำหนดตามความจำเป็นและเหมาะสม  </a:t>
            </a:r>
            <a:endParaRPr lang="en-US" sz="2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pic>
        <p:nvPicPr>
          <p:cNvPr id="7" name="Picture 7" descr="http://www.gprocurement.go.th/wps/wcm/connect/80d0be004382eaa6910193dec3fc5a9c/?MOD=AJPERES&amp;attachment=true&amp;id=1396589418538">
            <a:extLst>
              <a:ext uri="{FF2B5EF4-FFF2-40B4-BE49-F238E27FC236}">
                <a16:creationId xmlns:a16="http://schemas.microsoft.com/office/drawing/2014/main" xmlns="" id="{B7A475E2-B2CC-44F0-B7DE-E8687AB28A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0E24FFD5-A2FD-4AC2-8C23-1AE9A5168E05}"/>
              </a:ext>
            </a:extLst>
          </p:cNvPr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</p:spTree>
    <p:extLst>
      <p:ext uri="{BB962C8B-B14F-4D97-AF65-F5344CB8AC3E}">
        <p14:creationId xmlns:p14="http://schemas.microsoft.com/office/powerpoint/2010/main" xmlns="" val="28123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การเผยแพร่ร่างขอบเขตของงาน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/>
          <a:srcRect l="3616" b="3609"/>
          <a:stretch/>
        </p:blipFill>
        <p:spPr>
          <a:xfrm>
            <a:off x="78233" y="2396239"/>
            <a:ext cx="2175792" cy="384695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6071" y="980728"/>
            <a:ext cx="2057400" cy="395287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 cstate="print"/>
          <a:srcRect b="3609"/>
          <a:stretch/>
        </p:blipFill>
        <p:spPr>
          <a:xfrm>
            <a:off x="3702731" y="2396239"/>
            <a:ext cx="1895475" cy="384695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/>
          <a:srcRect l="3142" r="13922"/>
          <a:stretch/>
        </p:blipFill>
        <p:spPr>
          <a:xfrm>
            <a:off x="5521671" y="1243732"/>
            <a:ext cx="1872208" cy="39909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 cstate="print"/>
          <a:srcRect t="3211" r="12099" b="3643"/>
          <a:stretch/>
        </p:blipFill>
        <p:spPr>
          <a:xfrm>
            <a:off x="7361221" y="2347251"/>
            <a:ext cx="1808487" cy="3681933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98346" y="3163624"/>
            <a:ext cx="123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142273" y="1676707"/>
            <a:ext cx="124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63162" y="3071291"/>
            <a:ext cx="1298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27215" y="1876762"/>
            <a:ext cx="1261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จ้างที่ปรึกษา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533583" y="2768436"/>
            <a:ext cx="146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จ้างออกแบบ</a:t>
            </a:r>
            <a:b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หรือควบคุมงาน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1826071" y="2720937"/>
            <a:ext cx="1881833" cy="368916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แสนบาท</a:t>
            </a:r>
            <a:b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แต่ไม่เกิน 5 ล้าน    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ให้อยู่ในดุลพินิจ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-วงเงินเกิน 5 ล้านบาท </a:t>
            </a:r>
            <a:b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ให้เผยแพร่เพื่อรับฟังความคิดเห็น</a:t>
            </a:r>
          </a:p>
          <a:p>
            <a:r>
              <a:rPr lang="th-TH" sz="20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-รัฐวิสาหกิจ จะกำหนดแตกต่างได้ โดยความเห็นชอบของคณะกรรมการวินิจฉัย</a:t>
            </a:r>
            <a:endParaRPr lang="th-TH" sz="2000" dirty="0">
              <a:solidFill>
                <a:srgbClr val="1504F6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26196" y="4495963"/>
            <a:ext cx="197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อาจนำร่างประกาศ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และเอกสารฯ เผยแพร่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เพื่อรับฟังความคิดเห็น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จากผู้ประกอบการ</a:t>
            </a:r>
            <a:b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r>
              <a:rPr lang="th-TH" sz="2000" b="1" dirty="0">
                <a:solidFill>
                  <a:srgbClr val="1504F6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ก่อนก็ได้ </a:t>
            </a:r>
            <a:endParaRPr lang="th-TH" sz="20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5058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14" y="4756029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189" y="3239220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ผลการค้นหารูปภาพสำหรับ ผิ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083" y="4354287"/>
            <a:ext cx="1429172" cy="12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gprocurement.go.th/wps/wcm/connect/80d0be004382eaa6910193dec3fc5a9c/?MOD=AJPERES&amp;attachment=true&amp;id=139658941853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20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76950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en-US" sz="5900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ขั้นตอนการซื้อหรือจ้าง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512" y="1786842"/>
            <a:ext cx="8405813" cy="4980501"/>
            <a:chOff x="288" y="804"/>
            <a:chExt cx="5295" cy="3348"/>
          </a:xfrm>
        </p:grpSpPr>
        <p:grpSp>
          <p:nvGrpSpPr>
            <p:cNvPr id="24582" name="Group 4"/>
            <p:cNvGrpSpPr>
              <a:grpSpLocks/>
            </p:cNvGrpSpPr>
            <p:nvPr/>
          </p:nvGrpSpPr>
          <p:grpSpPr bwMode="auto">
            <a:xfrm>
              <a:off x="288" y="3327"/>
              <a:ext cx="5126" cy="825"/>
              <a:chOff x="288" y="3327"/>
              <a:chExt cx="5126" cy="825"/>
            </a:xfrm>
          </p:grpSpPr>
          <p:sp>
            <p:nvSpPr>
              <p:cNvPr id="69658" name="AutoShape 5"/>
              <p:cNvSpPr>
                <a:spLocks noChangeArrowheads="1"/>
              </p:cNvSpPr>
              <p:nvPr/>
            </p:nvSpPr>
            <p:spPr bwMode="auto">
              <a:xfrm>
                <a:off x="288" y="3672"/>
                <a:ext cx="2016" cy="48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3300"/>
                  </a:gs>
                  <a:gs pos="100000">
                    <a:srgbClr val="7618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rPr>
                  <a:t>การตรวจรับพัสดุ</a:t>
                </a:r>
              </a:p>
            </p:txBody>
          </p:sp>
          <p:sp>
            <p:nvSpPr>
              <p:cNvPr id="69659" name="AutoShape 6"/>
              <p:cNvSpPr>
                <a:spLocks noChangeArrowheads="1"/>
              </p:cNvSpPr>
              <p:nvPr/>
            </p:nvSpPr>
            <p:spPr bwMode="auto">
              <a:xfrm>
                <a:off x="3201" y="3327"/>
                <a:ext cx="2213" cy="410"/>
              </a:xfrm>
              <a:prstGeom prst="wedgeRoundRectCallout">
                <a:avLst>
                  <a:gd name="adj1" fmla="val -85079"/>
                  <a:gd name="adj2" fmla="val 75387"/>
                  <a:gd name="adj3" fmla="val 16667"/>
                </a:avLst>
              </a:prstGeom>
              <a:solidFill>
                <a:srgbClr val="FF6600">
                  <a:alpha val="54901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Char char="•"/>
                  <a:defRPr/>
                </a:pPr>
                <a:endParaRPr lang="th-TH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4631" name="Rectangle 7"/>
              <p:cNvSpPr>
                <a:spLocks noChangeArrowheads="1"/>
              </p:cNvSpPr>
              <p:nvPr/>
            </p:nvSpPr>
            <p:spPr bwMode="auto">
              <a:xfrm>
                <a:off x="3330" y="3392"/>
                <a:ext cx="2040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th-TH" altLang="th-TH" sz="32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rPr>
                  <a:t>คณะกรรมการตรวจรับพัสดุ</a:t>
                </a:r>
              </a:p>
            </p:txBody>
          </p:sp>
        </p:grpSp>
        <p:grpSp>
          <p:nvGrpSpPr>
            <p:cNvPr id="24583" name="Group 8"/>
            <p:cNvGrpSpPr>
              <a:grpSpLocks/>
            </p:cNvGrpSpPr>
            <p:nvPr/>
          </p:nvGrpSpPr>
          <p:grpSpPr bwMode="auto">
            <a:xfrm>
              <a:off x="288" y="916"/>
              <a:ext cx="2016" cy="632"/>
              <a:chOff x="288" y="916"/>
              <a:chExt cx="2016" cy="632"/>
            </a:xfrm>
          </p:grpSpPr>
          <p:sp>
            <p:nvSpPr>
              <p:cNvPr id="69656" name="AutoShape 9"/>
              <p:cNvSpPr>
                <a:spLocks noChangeArrowheads="1"/>
              </p:cNvSpPr>
              <p:nvPr/>
            </p:nvSpPr>
            <p:spPr bwMode="auto">
              <a:xfrm>
                <a:off x="288" y="916"/>
                <a:ext cx="2016" cy="4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th-TH" altLang="th-TH" sz="4000" b="1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rPr>
                  <a:t>ทำรายงานขอซื้อ/จ้าง</a:t>
                </a:r>
              </a:p>
            </p:txBody>
          </p:sp>
          <p:sp>
            <p:nvSpPr>
              <p:cNvPr id="69657" name="AutoShape 10"/>
              <p:cNvSpPr>
                <a:spLocks noChangeArrowheads="1"/>
              </p:cNvSpPr>
              <p:nvPr/>
            </p:nvSpPr>
            <p:spPr bwMode="auto">
              <a:xfrm>
                <a:off x="1156" y="1332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4" name="Group 11"/>
            <p:cNvGrpSpPr>
              <a:grpSpLocks/>
            </p:cNvGrpSpPr>
            <p:nvPr/>
          </p:nvGrpSpPr>
          <p:grpSpPr bwMode="auto">
            <a:xfrm>
              <a:off x="288" y="804"/>
              <a:ext cx="5295" cy="1464"/>
              <a:chOff x="288" y="804"/>
              <a:chExt cx="5295" cy="1464"/>
            </a:xfrm>
          </p:grpSpPr>
          <p:grpSp>
            <p:nvGrpSpPr>
              <p:cNvPr id="24609" name="Group 12"/>
              <p:cNvGrpSpPr>
                <a:grpSpLocks/>
              </p:cNvGrpSpPr>
              <p:nvPr/>
            </p:nvGrpSpPr>
            <p:grpSpPr bwMode="auto">
              <a:xfrm>
                <a:off x="288" y="804"/>
                <a:ext cx="5295" cy="1224"/>
                <a:chOff x="288" y="804"/>
                <a:chExt cx="5295" cy="1224"/>
              </a:xfrm>
            </p:grpSpPr>
            <p:sp>
              <p:nvSpPr>
                <p:cNvPr id="69654" name="AutoShape 13"/>
                <p:cNvSpPr>
                  <a:spLocks noChangeArrowheads="1"/>
                </p:cNvSpPr>
                <p:nvPr/>
              </p:nvSpPr>
              <p:spPr bwMode="auto">
                <a:xfrm>
                  <a:off x="288" y="154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76762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333333"/>
                      </a:solidFill>
                      <a:latin typeface="Angsana New" pitchFamily="18" charset="-34"/>
                      <a:cs typeface="Angsana New" pitchFamily="18" charset="-34"/>
                    </a:rPr>
                    <a:t>ดำเนินการจัดหา</a:t>
                  </a:r>
                </a:p>
              </p:txBody>
            </p:sp>
            <p:sp>
              <p:nvSpPr>
                <p:cNvPr id="445454" name="AutoShape 14"/>
                <p:cNvSpPr>
                  <a:spLocks noChangeArrowheads="1"/>
                </p:cNvSpPr>
                <p:nvPr/>
              </p:nvSpPr>
              <p:spPr bwMode="auto">
                <a:xfrm>
                  <a:off x="2525" y="804"/>
                  <a:ext cx="3058" cy="528"/>
                </a:xfrm>
                <a:prstGeom prst="wedgeRoundRectCallout">
                  <a:avLst>
                    <a:gd name="adj1" fmla="val -57788"/>
                    <a:gd name="adj2" fmla="val 117165"/>
                    <a:gd name="adj3" fmla="val 16667"/>
                  </a:avLst>
                </a:prstGeom>
                <a:solidFill>
                  <a:srgbClr val="99CC00">
                    <a:alpha val="5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วิธีจัดซื้อจัดจ้างทั่วไป 3 วิธี  </a:t>
                  </a:r>
                  <a:br>
                    <a:rPr lang="th-TH" altLang="th-TH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</a:b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anose="02020603050405020304" pitchFamily="18" charset="-34"/>
                      <a:cs typeface="Angsana New" pitchFamily="18" charset="-34"/>
                    </a:rPr>
                    <a:t>(วิธีประกาศเชิญชวน วิธีคัดเลือก วิธีเฉพาะเจาะจง)</a:t>
                  </a:r>
                </a:p>
              </p:txBody>
            </p:sp>
          </p:grpSp>
          <p:sp>
            <p:nvSpPr>
              <p:cNvPr id="69653" name="AutoShape 15"/>
              <p:cNvSpPr>
                <a:spLocks noChangeArrowheads="1"/>
              </p:cNvSpPr>
              <p:nvPr/>
            </p:nvSpPr>
            <p:spPr bwMode="auto">
              <a:xfrm>
                <a:off x="1156" y="2036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5" name="Group 16"/>
            <p:cNvGrpSpPr>
              <a:grpSpLocks/>
            </p:cNvGrpSpPr>
            <p:nvPr/>
          </p:nvGrpSpPr>
          <p:grpSpPr bwMode="auto">
            <a:xfrm>
              <a:off x="288" y="1440"/>
              <a:ext cx="5279" cy="1540"/>
              <a:chOff x="288" y="1440"/>
              <a:chExt cx="5279" cy="1540"/>
            </a:xfrm>
          </p:grpSpPr>
          <p:grpSp>
            <p:nvGrpSpPr>
              <p:cNvPr id="24598" name="Group 17"/>
              <p:cNvGrpSpPr>
                <a:grpSpLocks/>
              </p:cNvGrpSpPr>
              <p:nvPr/>
            </p:nvGrpSpPr>
            <p:grpSpPr bwMode="auto">
              <a:xfrm>
                <a:off x="288" y="1440"/>
                <a:ext cx="5279" cy="1308"/>
                <a:chOff x="288" y="1440"/>
                <a:chExt cx="5279" cy="1308"/>
              </a:xfrm>
            </p:grpSpPr>
            <p:sp>
              <p:nvSpPr>
                <p:cNvPr id="69649" name="AutoShape 18"/>
                <p:cNvSpPr>
                  <a:spLocks noChangeArrowheads="1"/>
                </p:cNvSpPr>
                <p:nvPr/>
              </p:nvSpPr>
              <p:spPr bwMode="auto">
                <a:xfrm>
                  <a:off x="288" y="2268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292929"/>
                      </a:solidFill>
                      <a:latin typeface="Angsana New" pitchFamily="18" charset="-34"/>
                      <a:cs typeface="Angsana New" pitchFamily="18" charset="-34"/>
                    </a:rPr>
                    <a:t>ขออนุมัติสั่งซื้อ/จ้าง</a:t>
                  </a:r>
                </a:p>
              </p:txBody>
            </p:sp>
            <p:sp>
              <p:nvSpPr>
                <p:cNvPr id="445459" name="AutoShape 19"/>
                <p:cNvSpPr>
                  <a:spLocks noChangeArrowheads="1"/>
                </p:cNvSpPr>
                <p:nvPr/>
              </p:nvSpPr>
              <p:spPr bwMode="auto">
                <a:xfrm>
                  <a:off x="3408" y="1440"/>
                  <a:ext cx="2064" cy="889"/>
                </a:xfrm>
                <a:prstGeom prst="wedgeRoundRectCallout">
                  <a:avLst>
                    <a:gd name="adj1" fmla="val -104270"/>
                    <a:gd name="adj2" fmla="val 70848"/>
                    <a:gd name="adj3" fmla="val 16667"/>
                  </a:avLst>
                </a:prstGeom>
                <a:solidFill>
                  <a:srgbClr val="FF99CC">
                    <a:alpha val="5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320" name="Rectangle 20"/>
                <p:cNvSpPr>
                  <a:spLocks noChangeArrowheads="1"/>
                </p:cNvSpPr>
                <p:nvPr/>
              </p:nvSpPr>
              <p:spPr bwMode="auto">
                <a:xfrm>
                  <a:off x="3408" y="1531"/>
                  <a:ext cx="2159" cy="1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8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ผู้มีอำนาจอนุมัติสั่งซื้อหรือสั่งจ้าง 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        (1) หัวหน้าหน่วยงานของรัฐ</a:t>
                  </a: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r>
                    <a:rPr lang="th-TH" altLang="th-TH" sz="24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        (2) ผู้มีอำนาจเหนือขึ้นไปหนึ่งชั้น</a:t>
                  </a:r>
                </a:p>
                <a:p>
                  <a:pPr marL="457200" indent="-457200" eaLnBrk="1" hangingPunct="1">
                    <a:lnSpc>
                      <a:spcPct val="90000"/>
                    </a:lnSpc>
                    <a:buFontTx/>
                    <a:buChar char="-"/>
                    <a:defRPr/>
                  </a:pPr>
                  <a:endParaRPr lang="th-TH" altLang="th-TH" sz="24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endParaRPr>
                </a:p>
                <a:p>
                  <a:pPr eaLnBrk="1" hangingPunct="1">
                    <a:lnSpc>
                      <a:spcPct val="90000"/>
                    </a:lnSpc>
                    <a:defRPr/>
                  </a:pPr>
                  <a:endParaRPr lang="th-TH" altLang="th-TH" sz="2400" b="1" dirty="0">
                    <a:solidFill>
                      <a:srgbClr val="0000CC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69648" name="AutoShape 21"/>
              <p:cNvSpPr>
                <a:spLocks noChangeArrowheads="1"/>
              </p:cNvSpPr>
              <p:nvPr/>
            </p:nvSpPr>
            <p:spPr bwMode="auto">
              <a:xfrm>
                <a:off x="1164" y="2748"/>
                <a:ext cx="240" cy="23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4586" name="Group 22"/>
            <p:cNvGrpSpPr>
              <a:grpSpLocks/>
            </p:cNvGrpSpPr>
            <p:nvPr/>
          </p:nvGrpSpPr>
          <p:grpSpPr bwMode="auto">
            <a:xfrm>
              <a:off x="288" y="2558"/>
              <a:ext cx="5126" cy="1114"/>
              <a:chOff x="288" y="2558"/>
              <a:chExt cx="5126" cy="1114"/>
            </a:xfrm>
          </p:grpSpPr>
          <p:grpSp>
            <p:nvGrpSpPr>
              <p:cNvPr id="24587" name="Group 23"/>
              <p:cNvGrpSpPr>
                <a:grpSpLocks/>
              </p:cNvGrpSpPr>
              <p:nvPr/>
            </p:nvGrpSpPr>
            <p:grpSpPr bwMode="auto">
              <a:xfrm>
                <a:off x="288" y="2558"/>
                <a:ext cx="5126" cy="898"/>
                <a:chOff x="288" y="2558"/>
                <a:chExt cx="5126" cy="898"/>
              </a:xfrm>
            </p:grpSpPr>
            <p:sp>
              <p:nvSpPr>
                <p:cNvPr id="69644" name="AutoShape 2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2016" cy="48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th-TH" altLang="th-TH" sz="4000" b="1" dirty="0">
                      <a:solidFill>
                        <a:srgbClr val="FFFFFF"/>
                      </a:solidFill>
                      <a:latin typeface="Angsana New" pitchFamily="18" charset="-34"/>
                      <a:cs typeface="Angsana New" pitchFamily="18" charset="-34"/>
                    </a:rPr>
                    <a:t>การทำสัญญา</a:t>
                  </a:r>
                </a:p>
              </p:txBody>
            </p:sp>
            <p:sp>
              <p:nvSpPr>
                <p:cNvPr id="69645" name="AutoShape 25"/>
                <p:cNvSpPr>
                  <a:spLocks noChangeArrowheads="1"/>
                </p:cNvSpPr>
                <p:nvPr/>
              </p:nvSpPr>
              <p:spPr bwMode="auto">
                <a:xfrm>
                  <a:off x="3201" y="2558"/>
                  <a:ext cx="2213" cy="492"/>
                </a:xfrm>
                <a:prstGeom prst="wedgeRoundRectCallout">
                  <a:avLst>
                    <a:gd name="adj1" fmla="val -93667"/>
                    <a:gd name="adj2" fmla="val 71004"/>
                    <a:gd name="adj3" fmla="val 16667"/>
                  </a:avLst>
                </a:prstGeom>
                <a:solidFill>
                  <a:srgbClr val="3366FF">
                    <a:alpha val="5294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th-TH" altLang="th-TH" sz="3200" b="1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597" name="Rectangle 26"/>
                <p:cNvSpPr>
                  <a:spLocks noChangeArrowheads="1"/>
                </p:cNvSpPr>
                <p:nvPr/>
              </p:nvSpPr>
              <p:spPr bwMode="auto">
                <a:xfrm>
                  <a:off x="3528" y="2621"/>
                  <a:ext cx="182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th-TH" altLang="th-TH" sz="3200" b="1" dirty="0">
                      <a:solidFill>
                        <a:srgbClr val="0000CC"/>
                      </a:solidFill>
                      <a:latin typeface="Angsana New" pitchFamily="18" charset="-34"/>
                      <a:cs typeface="Angsana New" pitchFamily="18" charset="-34"/>
                    </a:rPr>
                    <a:t>หัวหน้าหน่วยงานของรัฐ</a:t>
                  </a:r>
                </a:p>
              </p:txBody>
            </p:sp>
          </p:grpSp>
          <p:sp>
            <p:nvSpPr>
              <p:cNvPr id="69643" name="AutoShape 27"/>
              <p:cNvSpPr>
                <a:spLocks noChangeArrowheads="1"/>
              </p:cNvSpPr>
              <p:nvPr/>
            </p:nvSpPr>
            <p:spPr bwMode="auto">
              <a:xfrm>
                <a:off x="1172" y="3456"/>
                <a:ext cx="240" cy="21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th-TH" altLang="th-TH" sz="24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183451" y="1052736"/>
            <a:ext cx="3200400" cy="56869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sz="40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แผนการจัดซื้อจัดจ้าง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1561401" y="1621426"/>
            <a:ext cx="381000" cy="33193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h-TH" altLang="th-TH" sz="24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5260294" y="1040472"/>
            <a:ext cx="2600349" cy="568691"/>
          </a:xfrm>
          <a:prstGeom prst="wedgeRoundRectCallout">
            <a:avLst>
              <a:gd name="adj1" fmla="val -116220"/>
              <a:gd name="adj2" fmla="val 25271"/>
              <a:gd name="adj3" fmla="val 16667"/>
            </a:avLst>
          </a:prstGeom>
          <a:solidFill>
            <a:srgbClr val="CCFFCC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h-TH" altLang="th-TH" b="1" dirty="0">
                <a:solidFill>
                  <a:srgbClr val="1504F6"/>
                </a:solidFill>
                <a:latin typeface="Angsana New" pitchFamily="18" charset="-34"/>
                <a:cs typeface="Angsana New" pitchFamily="18" charset="-34"/>
              </a:rPr>
              <a:t>ประกาศเผยแพร่แผนฯ 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34" name="Picture 3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36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257918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634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64168" y="188640"/>
            <a:ext cx="7122476" cy="619796"/>
          </a:xfrm>
          <a:prstGeom prst="rect">
            <a:avLst/>
          </a:prstGeom>
          <a:noFill/>
          <a:ln>
            <a:noFill/>
          </a:ln>
          <a:effectLst>
            <a:outerShdw sy="50000" kx="2453608" rotWithShape="0">
              <a:srgbClr val="EEECE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th-TH" altLang="th-TH" sz="50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  <a:p>
            <a:pPr algn="ctr" eaLnBrk="1" hangingPunct="1"/>
            <a:r>
              <a:rPr lang="th-TH" sz="4400" b="1" spc="50" dirty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การจัดทำรายงานขอซื้อขอ</a:t>
            </a:r>
            <a:r>
              <a:rPr lang="th-TH" sz="4400" b="1" spc="50" dirty="0" smtClean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จ้าง ข้อ </a:t>
            </a:r>
            <a:r>
              <a:rPr lang="en-US" sz="4400" b="1" spc="50" dirty="0" smtClean="0">
                <a:ln w="11430"/>
                <a:solidFill>
                  <a:srgbClr val="1504F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22</a:t>
            </a:r>
            <a:endParaRPr lang="th-TH" sz="4400" b="1" spc="50" dirty="0">
              <a:ln w="11430"/>
              <a:solidFill>
                <a:srgbClr val="1504F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</a:endParaRPr>
          </a:p>
          <a:p>
            <a:pPr algn="ctr" eaLnBrk="1" hangingPunct="1"/>
            <a:endParaRPr lang="th-TH" altLang="th-TH" sz="4400" b="1" i="1" dirty="0">
              <a:solidFill>
                <a:srgbClr val="150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628" name="Rectangle 4"/>
          <p:cNvSpPr txBox="1">
            <a:spLocks noChangeArrowheads="1"/>
          </p:cNvSpPr>
          <p:nvPr/>
        </p:nvSpPr>
        <p:spPr bwMode="auto">
          <a:xfrm>
            <a:off x="381000" y="1600200"/>
            <a:ext cx="891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**   </a:t>
            </a: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ก่อนการซื้อหรือจ้างแต่ละวิธี  ต้องทำรายงานขอซื้อหรือขอจ้าง*</a:t>
            </a:r>
            <a:r>
              <a:rPr lang="th-TH" alt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*</a:t>
            </a:r>
            <a:endParaRPr lang="th-TH" altLang="th-TH" sz="3600" b="1" i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  <a:p>
            <a:pPr eaLnBrk="1" hangingPunct="1">
              <a:spcBef>
                <a:spcPct val="20000"/>
              </a:spcBef>
            </a:pPr>
            <a:r>
              <a:rPr lang="th-TH" altLang="th-TH" sz="3600" b="1" i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endParaRPr lang="th-TH" altLang="th-TH" sz="36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41888"/>
            <a:ext cx="1371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4944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F8E9ABB0-F330-4716-9012-1216C01B1225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14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636" y="933164"/>
            <a:ext cx="1452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4400" b="1" i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หลักการ</a:t>
            </a:r>
            <a:endParaRPr lang="th-TH" dirty="0">
              <a:solidFill>
                <a:srgbClr val="C00000"/>
              </a:solidFill>
            </a:endParaRPr>
          </a:p>
        </p:txBody>
      </p:sp>
      <p:graphicFrame>
        <p:nvGraphicFramePr>
          <p:cNvPr id="13" name="ไดอะแกรม 11"/>
          <p:cNvGraphicFramePr/>
          <p:nvPr>
            <p:extLst/>
          </p:nvPr>
        </p:nvGraphicFramePr>
        <p:xfrm>
          <a:off x="827584" y="2247900"/>
          <a:ext cx="7696200" cy="418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3015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14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7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Box 11"/>
          <p:cNvSpPr txBox="1">
            <a:spLocks noChangeArrowheads="1"/>
          </p:cNvSpPr>
          <p:nvPr/>
        </p:nvSpPr>
        <p:spPr bwMode="auto">
          <a:xfrm>
            <a:off x="889022" y="1412776"/>
            <a:ext cx="768350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เหตุผล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ความจำเป็นที่ต้องซื้อหรือจ้าง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2.</a:t>
            </a:r>
            <a:r>
              <a:rPr lang="th-TH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ขอบเขต</a:t>
            </a: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ของงานหรือรายละเอียดคุณลักษณะเฉพาะของพัสดุหรือแบบ</a:t>
            </a:r>
            <a:r>
              <a:rPr lang="th-TH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รูปรายการ</a:t>
            </a: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งานก่อสร้างที่จะซื้อหรือจ้าง  แล้วแต่กรณี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3.</a:t>
            </a:r>
            <a:r>
              <a:rPr lang="th-TH" b="1" spc="-20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ราคา</a:t>
            </a:r>
            <a:r>
              <a:rPr lang="th-TH" b="1" spc="-20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กลางของพัสดุที่จะซื้อหรือจ้าง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4.</a:t>
            </a:r>
            <a:r>
              <a:rPr lang="th-TH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วงเงิน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ที่จะซื้อหรือจ้าง โดยให้ระบุวงเงินงบประมาณ ถ้าไม่มีวงเงินดังกล่าวให้ระบุวงเงินที่ประมาณว่าจะซื้อหรือจ้างในครั้งนั้น 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5.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กำหนดเวลา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ที่ต้องการใช้พัสดุนั้น  หรือให้งานนั้นแล้วเสร็จ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6.</a:t>
            </a:r>
            <a:r>
              <a:rPr lang="th-TH" altLang="en-US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วิธี</a:t>
            </a:r>
            <a:r>
              <a:rPr lang="th-TH" altLang="en-US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จะซื้อหรือจ้าง และเหตุผลที่ต้องซื้อ/จ้างโดยวิธีนั้น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altLang="en-US" b="1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7.</a:t>
            </a:r>
            <a:r>
              <a:rPr lang="th-TH" altLang="en-US" b="1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หลักเกณฑ์</a:t>
            </a:r>
            <a:r>
              <a:rPr lang="th-TH" altLang="en-US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การพิจารณาคัดเลือกข้อเสนอ </a:t>
            </a:r>
          </a:p>
          <a:p>
            <a:pPr marL="457200" indent="-457200" eaLnBrk="1" hangingPunct="1">
              <a:buClr>
                <a:srgbClr val="1175BF"/>
              </a:buClr>
              <a:defRPr/>
            </a:pPr>
            <a:r>
              <a:rPr lang="en-US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8.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ข้อเสนอ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อื่น ๆ เช่น การขออนุมัติแต่งตั้งคณะกรรมการต่าง ๆ ที่จำเป็นใน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การซื้อหรือ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จ้าง การ</a:t>
            </a:r>
            <a:r>
              <a:rPr lang="th-TH" b="1" dirty="0" smtClean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>ออกประกาศและเอกสารเชิญชวน และหนังสือเชิญชวน </a:t>
            </a:r>
            <a: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  <a:t/>
            </a:r>
            <a:br>
              <a:rPr lang="th-TH" b="1" dirty="0">
                <a:solidFill>
                  <a:srgbClr val="0000CC"/>
                </a:solidFill>
                <a:latin typeface="Angsana New" pitchFamily="18" charset="-34"/>
                <a:ea typeface="Cordia New"/>
                <a:cs typeface="Angsana New" pitchFamily="18" charset="-34"/>
              </a:rPr>
            </a:br>
            <a:endParaRPr lang="th-TH" altLang="en-US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65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15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0" y="97369"/>
            <a:ext cx="6286512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th-TH" sz="3600" b="1" spc="50" dirty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รายละเอียดของรายงานขอซื้อ/</a:t>
            </a:r>
            <a:r>
              <a:rPr lang="th-TH" sz="3600" b="1" spc="50" dirty="0" smtClean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จ้าง ข้อ</a:t>
            </a:r>
            <a:r>
              <a:rPr lang="en-US" sz="3600" b="1" spc="50" dirty="0" smtClean="0">
                <a:ln w="11430"/>
                <a:solidFill>
                  <a:srgbClr val="1504F6"/>
                </a:solidFill>
                <a:latin typeface="Browallia New" pitchFamily="34" charset="-34"/>
                <a:cs typeface="Browallia New" pitchFamily="34" charset="-34"/>
              </a:rPr>
              <a:t>22</a:t>
            </a:r>
            <a:endParaRPr lang="th-TH" sz="3600" b="1" spc="50" dirty="0">
              <a:ln w="11430"/>
              <a:solidFill>
                <a:srgbClr val="1504F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3414" y="1197396"/>
            <a:ext cx="8464026" cy="5256584"/>
            <a:chOff x="35496" y="1124744"/>
            <a:chExt cx="2520280" cy="5688632"/>
          </a:xfrm>
        </p:grpSpPr>
        <p:sp>
          <p:nvSpPr>
            <p:cNvPr id="9" name="Half Frame 8"/>
            <p:cNvSpPr/>
            <p:nvPr/>
          </p:nvSpPr>
          <p:spPr bwMode="auto">
            <a:xfrm>
              <a:off x="35496" y="112474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10800000">
              <a:off x="19077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 bwMode="auto">
            <a:xfrm rot="16200000">
              <a:off x="107504" y="6237312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3" name="Half Frame 12"/>
            <p:cNvSpPr/>
            <p:nvPr/>
          </p:nvSpPr>
          <p:spPr bwMode="auto">
            <a:xfrm rot="5400000">
              <a:off x="1979712" y="1132595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08304" y="569888"/>
            <a:ext cx="1835696" cy="554856"/>
            <a:chOff x="7308304" y="569888"/>
            <a:chExt cx="1835696" cy="554856"/>
          </a:xfrm>
        </p:grpSpPr>
        <p:pic>
          <p:nvPicPr>
            <p:cNvPr id="15" name="Picture 14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937" y="6237312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51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gray"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2157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latinLnBrk="1" hangingPunct="1"/>
            <a:endParaRPr kumimoji="1" lang="ko-KR" altLang="en-US" sz="900">
              <a:solidFill>
                <a:srgbClr val="CCECFF"/>
              </a:solidFill>
              <a:ea typeface="굴림체" panose="020B0609000101010101" pitchFamily="49" charset="-127"/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คณะกรรมการซื้อหรือ</a:t>
            </a:r>
            <a:r>
              <a:rPr lang="th-TH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จ้าง ข้อ </a:t>
            </a:r>
            <a:r>
              <a:rPr lang="en-US" altLang="ko-KR" sz="5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25</a:t>
            </a:r>
            <a:endParaRPr lang="ko-KR" altLang="en-US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378" y="997804"/>
            <a:ext cx="8408570" cy="5625255"/>
            <a:chOff x="1115616" y="1628800"/>
            <a:chExt cx="6562786" cy="4392589"/>
          </a:xfrm>
        </p:grpSpPr>
        <p:sp>
          <p:nvSpPr>
            <p:cNvPr id="40963" name="Oval 3"/>
            <p:cNvSpPr>
              <a:spLocks noChangeArrowheads="1"/>
            </p:cNvSpPr>
            <p:nvPr/>
          </p:nvSpPr>
          <p:spPr bwMode="gray">
            <a:xfrm rot="-1359234">
              <a:off x="1358900" y="2573338"/>
              <a:ext cx="5926138" cy="26876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latinLnBrk="1" hangingPunct="1"/>
              <a:endParaRPr kumimoji="1" lang="ko-KR" altLang="en-US" sz="900">
                <a:solidFill>
                  <a:srgbClr val="CCECFF"/>
                </a:solidFill>
                <a:ea typeface="굴림체" panose="020B0609000101010101" pitchFamily="49" charset="-127"/>
              </a:endParaRPr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gray">
            <a:xfrm>
              <a:off x="2914060" y="1628800"/>
              <a:ext cx="2497612" cy="1448616"/>
            </a:xfrm>
            <a:prstGeom prst="ellipse">
              <a:avLst/>
            </a:prstGeom>
            <a:solidFill>
              <a:srgbClr val="F7C4A7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การประกวดราคา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อิเล็กทรอนิกส์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7" name="Oval 7"/>
            <p:cNvSpPr>
              <a:spLocks noChangeArrowheads="1"/>
            </p:cNvSpPr>
            <p:nvPr/>
          </p:nvSpPr>
          <p:spPr bwMode="gray">
            <a:xfrm>
              <a:off x="5510354" y="2572551"/>
              <a:ext cx="2168048" cy="15744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พิจารณาผล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การสอบราคา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8" name="Oval 8"/>
            <p:cNvSpPr>
              <a:spLocks noChangeArrowheads="1"/>
            </p:cNvSpPr>
            <p:nvPr/>
          </p:nvSpPr>
          <p:spPr bwMode="gray">
            <a:xfrm>
              <a:off x="1828799" y="4528884"/>
              <a:ext cx="1928281" cy="1492505"/>
            </a:xfrm>
            <a:prstGeom prst="ellipse">
              <a:avLst/>
            </a:prstGeom>
            <a:solidFill>
              <a:srgbClr val="FDFDA9"/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  <a:b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</a:br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โดยวิธีเฉพาะเจาะจง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gray">
            <a:xfrm>
              <a:off x="1115616" y="2897188"/>
              <a:ext cx="1798444" cy="1406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ตรวจรับพัสดุ</a:t>
              </a:r>
            </a:p>
          </p:txBody>
        </p:sp>
        <p:pic>
          <p:nvPicPr>
            <p:cNvPr id="46084" name="Picture 4" descr="ผลการค้นหารูปภาพสำหรับ คณะกรรมการ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6" t="67" r="19245"/>
            <a:stretch/>
          </p:blipFill>
          <p:spPr bwMode="auto">
            <a:xfrm>
              <a:off x="3555509" y="3226734"/>
              <a:ext cx="1944216" cy="1420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9" name="Oval 9"/>
            <p:cNvSpPr>
              <a:spLocks noChangeArrowheads="1"/>
            </p:cNvSpPr>
            <p:nvPr/>
          </p:nvSpPr>
          <p:spPr bwMode="gray">
            <a:xfrm>
              <a:off x="4824906" y="4528884"/>
              <a:ext cx="2146728" cy="14467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คณะกรรมการ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ซื้อหรือจ้าง</a:t>
              </a:r>
            </a:p>
            <a:p>
              <a:pPr algn="ctr"/>
              <a:r>
                <a:rPr lang="th-TH" altLang="ko-KR" sz="2800" b="1" dirty="0">
                  <a:solidFill>
                    <a:srgbClr val="000000"/>
                  </a:solidFill>
                  <a:latin typeface="Arial" panose="020B0604020202020204" pitchFamily="34" charset="0"/>
                  <a:ea typeface="굴림" panose="020B0600000101010101" pitchFamily="34" charset="-127"/>
                </a:rPr>
                <a:t>โดยวิธีคัดเลือก</a:t>
              </a:r>
              <a:endPara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</p:grpSp>
      <p:pic>
        <p:nvPicPr>
          <p:cNvPr id="11" name="Picture 10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3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92821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259674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5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764704"/>
            <a:ext cx="9144000" cy="6122165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1511152" y="1412776"/>
            <a:ext cx="763284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ประธาน 1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กรรมการอื่นอย่างน้อย 2 คน </a:t>
            </a:r>
            <a:b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altLang="th-TH" sz="3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 งานจ้างที่ปรึกษา กรรมการ อย่างน้อย 4 คน</a:t>
            </a:r>
          </a:p>
          <a:p>
            <a:pPr eaLnBrk="1" hangingPunct="1">
              <a:buClr>
                <a:srgbClr val="4F81BD"/>
              </a:buClr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แต่งตั้งจากข้าราชการ ลูกจ้างประจำ พนักงานราชการ 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พนักงานมหาวิทยาลัย พนักงานของรัฐ พนักงานหน่วยงานของรัฐ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หรือที่เรียกชื่ออย่างอื่น โดยคำนึงถึงลักษณะหน้าที่และความรับผิดชอบของผู้ที่ได้รับแต่งตั้งเป็นสำคัญ</a:t>
            </a:r>
          </a:p>
          <a:p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ในกรณีจำเป็นหรือเพื่อประโยชน์ของหน่วยงานของรัฐจะแต่งตั้ง</a:t>
            </a:r>
            <a:b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บุคคลอื่นร่วมเป็นกรรมการด้วยก็ได้  </a:t>
            </a: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แต่จำนวนกรรมการที่เป็น</a:t>
            </a:r>
            <a:b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000" b="1" u="sng" dirty="0">
                <a:solidFill>
                  <a:srgbClr val="FF0000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บุคคลอื่นจะต้องไม่มากกว่าจำนวนกรรมการตามวรรคหนึ่ง</a:t>
            </a:r>
            <a:endParaRPr lang="en-US" altLang="en-US" sz="3000" b="1" dirty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algn="thaiDist"/>
            <a:r>
              <a:rPr lang="th-TH" altLang="en-US" sz="30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0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135" y="1116805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554" y="1216951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915" y="1338923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4400" b="1" dirty="0">
                <a:ln w="11430"/>
                <a:solidFill>
                  <a:srgbClr val="1504F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องค์ประกอบของคณะกรรมการ</a:t>
            </a:r>
            <a:endParaRPr lang="en-US" sz="4400" b="1" dirty="0">
              <a:ln w="11430"/>
              <a:solidFill>
                <a:srgbClr val="1504F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17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8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หยดน้ำ 8"/>
          <p:cNvSpPr/>
          <p:nvPr/>
        </p:nvSpPr>
        <p:spPr>
          <a:xfrm>
            <a:off x="0" y="886073"/>
            <a:ext cx="9144000" cy="6122165"/>
          </a:xfrm>
          <a:prstGeom prst="teardrop">
            <a:avLst/>
          </a:prstGeom>
          <a:solidFill>
            <a:srgbClr val="FDFDA9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876300" lvl="1" indent="-382588" eaLnBrk="1" hangingPunct="1">
              <a:spcBef>
                <a:spcPct val="20000"/>
              </a:spcBef>
              <a:defRPr/>
            </a:pPr>
            <a:endParaRPr lang="th-TH" sz="36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971600" y="1909858"/>
            <a:ext cx="763284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</a:t>
            </a:r>
            <a:r>
              <a:rPr lang="en-US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ในการซื้อหรือจ้างครั้งเดียวกัน ห้ามแต่งตั้งผู้ที่เป็นกรรมการพิจารณาผลการประกวดราคาอิเล็กทรอนิกส์ กรรมการพิจารณาผลการสอบราคา หรือกรรมการซื้อหรือจ้างโดยวิธีคัดเลือก</a:t>
            </a:r>
            <a:b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เป็นกรรมการตรวจรับพัสดุ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        คณะกรรมการซื้อหรือจ้างทุกคณะ ควรแต่งตั้งผู้ชำนาญการหรือผู้ทรงคุณวุฒิเกี่ยวกับงานซื้อหรือจ้างนั้นๆ เข้าร่วมเป็นกรรมการด้วย</a:t>
            </a:r>
          </a:p>
          <a:p>
            <a:pPr algn="thaiDist"/>
            <a:r>
              <a:rPr lang="th-TH" altLang="en-US" sz="3600" b="1" spc="-100" dirty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	</a:t>
            </a:r>
            <a:endParaRPr lang="th-TH" altLang="th-TH" sz="3600" b="1" spc="-100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390" y="809660"/>
            <a:ext cx="857256" cy="120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578" y="909807"/>
            <a:ext cx="714380" cy="100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5852" y="965777"/>
            <a:ext cx="602460" cy="84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76210" y="116632"/>
            <a:ext cx="577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Angsana New"/>
              </a:rPr>
              <a:t>ข้อห้าม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8304" y="477126"/>
            <a:ext cx="1835696" cy="554856"/>
            <a:chOff x="7308304" y="569888"/>
            <a:chExt cx="1835696" cy="554856"/>
          </a:xfrm>
        </p:grpSpPr>
        <p:pic>
          <p:nvPicPr>
            <p:cNvPr id="14" name="Picture 13" descr="http://www.gprocurement.go.th/wps/wcm/connect/80d0be004382eaa6910193dec3fc5a9c/?MOD=AJPERES&amp;attachment=true&amp;id=13965894185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87" b="-26150"/>
            <a:stretch/>
          </p:blipFill>
          <p:spPr bwMode="auto">
            <a:xfrm>
              <a:off x="8485832" y="582588"/>
              <a:ext cx="658168" cy="5421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308304" y="56988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00"/>
                  </a:solidFill>
                </a:rPr>
                <a:t>กองการพัสดุภาครัฐ</a:t>
              </a:r>
            </a:p>
          </p:txBody>
        </p:sp>
      </p:grpSp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18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3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7560840" cy="609600"/>
          </a:xfrm>
        </p:spPr>
        <p:txBody>
          <a:bodyPr/>
          <a:lstStyle/>
          <a:p>
            <a:r>
              <a:rPr lang="th-TH" altLang="ko-KR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การมีส่วนได้ส่วนเสียของคณะกรรมการซื้อหรือจ้าง</a:t>
            </a:r>
            <a:endParaRPr lang="ko-KR" altLang="en-US" sz="4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17" name="AutoShape 7"/>
          <p:cNvSpPr>
            <a:spLocks noChangeAspect="1" noChangeArrowheads="1" noTextEdit="1"/>
          </p:cNvSpPr>
          <p:nvPr/>
        </p:nvSpPr>
        <p:spPr bwMode="gray">
          <a:xfrm flipH="1">
            <a:off x="4868863" y="30718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1178365"/>
            <a:ext cx="8846523" cy="5109368"/>
            <a:chOff x="539552" y="1447800"/>
            <a:chExt cx="8068082" cy="4747517"/>
          </a:xfrm>
        </p:grpSpPr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539552" y="2690992"/>
              <a:ext cx="2993789" cy="3495016"/>
              <a:chOff x="720" y="1730"/>
              <a:chExt cx="1492" cy="1948"/>
            </a:xfrm>
          </p:grpSpPr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720" y="1730"/>
                <a:ext cx="1440" cy="1948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743" y="1731"/>
                <a:ext cx="1469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ประธานกรรมการและกรรมการ จะต้องไม่เป็นผู้มี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ส่วนได้เสียกับผู้ยื่นข้อเสนอหรือคู่สัญญา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ในการซื้อหรือจ้างครั้งนั้น  ทั้งนี้  การมีส่วนได้เสียในเรื่อง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ซึ่งที่ประชุมพิจารณาของประธานกรรมการและกรรมการ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ให้เป็นไป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ตามกฎหมายว่าด้วยวิธีปฏิบัติราชการทางปกครอง</a:t>
                </a:r>
                <a:endParaRPr lang="en-US" altLang="th-TH" sz="26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Freeform 6"/>
            <p:cNvSpPr>
              <a:spLocks/>
            </p:cNvSpPr>
            <p:nvPr/>
          </p:nvSpPr>
          <p:spPr bwMode="gray">
            <a:xfrm>
              <a:off x="3525558" y="2871830"/>
              <a:ext cx="903288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3529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3079749" y="1447800"/>
              <a:ext cx="2965450" cy="1601788"/>
              <a:chOff x="1940" y="912"/>
              <a:chExt cx="1868" cy="1009"/>
            </a:xfrm>
          </p:grpSpPr>
          <p:grpSp>
            <p:nvGrpSpPr>
              <p:cNvPr id="19" name="Group 9"/>
              <p:cNvGrpSpPr>
                <a:grpSpLocks/>
              </p:cNvGrpSpPr>
              <p:nvPr/>
            </p:nvGrpSpPr>
            <p:grpSpPr bwMode="auto">
              <a:xfrm>
                <a:off x="1940" y="912"/>
                <a:ext cx="1868" cy="1009"/>
                <a:chOff x="2017" y="1314"/>
                <a:chExt cx="1868" cy="1009"/>
              </a:xfrm>
            </p:grpSpPr>
            <p:grpSp>
              <p:nvGrpSpPr>
                <p:cNvPr id="21" name="Group 10"/>
                <p:cNvGrpSpPr>
                  <a:grpSpLocks/>
                </p:cNvGrpSpPr>
                <p:nvPr/>
              </p:nvGrpSpPr>
              <p:grpSpPr bwMode="auto">
                <a:xfrm>
                  <a:off x="2017" y="1404"/>
                  <a:ext cx="1868" cy="919"/>
                  <a:chOff x="1994" y="1027"/>
                  <a:chExt cx="1905" cy="937"/>
                </a:xfrm>
              </p:grpSpPr>
              <p:sp>
                <p:nvSpPr>
                  <p:cNvPr id="26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1994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chemeClr val="hlink">
                          <a:gamma/>
                          <a:shade val="48627"/>
                          <a:invGamma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7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2143" y="1027"/>
                    <a:ext cx="1454" cy="7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44314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th-TH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2" name="Oval 13"/>
                <p:cNvSpPr>
                  <a:spLocks noChangeArrowheads="1"/>
                </p:cNvSpPr>
                <p:nvPr/>
              </p:nvSpPr>
              <p:spPr bwMode="gray">
                <a:xfrm>
                  <a:off x="2086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Oval 14"/>
                <p:cNvSpPr>
                  <a:spLocks noChangeArrowheads="1"/>
                </p:cNvSpPr>
                <p:nvPr/>
              </p:nvSpPr>
              <p:spPr bwMode="gray"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4902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Oval 15"/>
                <p:cNvSpPr>
                  <a:spLocks noChangeArrowheads="1"/>
                </p:cNvSpPr>
                <p:nvPr/>
              </p:nvSpPr>
              <p:spPr bwMode="gray">
                <a:xfrm>
                  <a:off x="2125" y="1327"/>
                  <a:ext cx="1570" cy="7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79216"/>
                        <a:invGamma/>
                      </a:schemeClr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Oval 16"/>
                <p:cNvSpPr>
                  <a:spLocks noChangeArrowheads="1"/>
                </p:cNvSpPr>
                <p:nvPr/>
              </p:nvSpPr>
              <p:spPr bwMode="gray"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38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th-TH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777" y="1038"/>
                <a:ext cx="11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endParaRPr lang="en-US" altLang="th-TH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5323058" y="2691329"/>
              <a:ext cx="3284576" cy="3503988"/>
              <a:chOff x="3386" y="1728"/>
              <a:chExt cx="1618" cy="1953"/>
            </a:xfrm>
          </p:grpSpPr>
          <p:sp>
            <p:nvSpPr>
              <p:cNvPr id="29" name="AutoShape 3"/>
              <p:cNvSpPr>
                <a:spLocks noChangeArrowheads="1"/>
              </p:cNvSpPr>
              <p:nvPr/>
            </p:nvSpPr>
            <p:spPr bwMode="auto">
              <a:xfrm>
                <a:off x="3386" y="1728"/>
                <a:ext cx="1558" cy="195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99CCFF">
                            <a:gamma/>
                            <a:tint val="27451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th-TH" altLang="th-TH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3420" y="1768"/>
                <a:ext cx="1584" cy="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      หากประธานหรือกรรมการ</a:t>
                </a:r>
                <a:b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ทราบว่าตนเป็นผู้มีส่วนได้เสีย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กับ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ผู้ยื่นข้อเสนอหรือคู่สัญญาในการซื้อหรือจ้างครั้งนั้น </a:t>
                </a: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ให้ประธานหรือกรรมการผู้นั้นลาออกจากการเป็น</a:t>
                </a:r>
                <a: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ประธานหรือกรรมการในคณะกรรมการ </a:t>
                </a:r>
                <a:br>
                  <a:rPr lang="th-TH" sz="2600" b="1" spc="-100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FF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ที่ตนได้รับแต่งตั้งนั้น </a:t>
                </a: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และให้รายงานหัวหน้าหน่วยงานของรัฐทราบเพื่อ</a:t>
                </a:r>
                <a:b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</a:br>
                <a:r>
                  <a:rPr lang="th-TH" sz="2600" b="1" dirty="0">
                    <a:solidFill>
                      <a:srgbClr val="000000"/>
                    </a:solidFill>
                    <a:latin typeface="Angsana New" panose="02020603050405020304" pitchFamily="18" charset="-34"/>
                    <a:ea typeface="Cordia New" panose="020B0304020202020204" pitchFamily="34" charset="-34"/>
                    <a:cs typeface="Angsana New" panose="02020603050405020304" pitchFamily="18" charset="-34"/>
                  </a:rPr>
                  <a:t>สั่งการตามที่เห็นสมควรต่อไป</a:t>
                </a:r>
                <a:endParaRPr lang="en-US" altLang="th-TH" sz="2600" b="1" dirty="0">
                  <a:solidFill>
                    <a:srgbClr val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1" name="Freeform 8"/>
            <p:cNvSpPr>
              <a:spLocks/>
            </p:cNvSpPr>
            <p:nvPr/>
          </p:nvSpPr>
          <p:spPr bwMode="gray">
            <a:xfrm flipH="1">
              <a:off x="4460857" y="2995241"/>
              <a:ext cx="903287" cy="1241425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31765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A06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pic>
          <p:nvPicPr>
            <p:cNvPr id="47106" name="Picture 2" descr="ผลการค้นหารูปภาพสำหรับ conflict of interest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3750" b="91250" l="0" r="998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010" y="1531150"/>
              <a:ext cx="1789671" cy="94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34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58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1484784"/>
            <a:ext cx="8715436" cy="4896544"/>
            <a:chOff x="899592" y="148478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3651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435280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48478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42976" y="2000240"/>
            <a:ext cx="7324988" cy="38576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h-TH" sz="4000" b="1" dirty="0">
                <a:ea typeface="Cordia New" panose="020B0304020202020204" pitchFamily="34" charset="-34"/>
              </a:rPr>
              <a:t> </a:t>
            </a:r>
            <a:r>
              <a:rPr lang="th-TH" sz="3600" b="1" dirty="0" err="1" smtClean="0"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rPr>
              <a:t>พรบ.</a:t>
            </a:r>
            <a:r>
              <a:rPr lang="th-TH" sz="3600" b="1" dirty="0" smtClean="0"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rPr>
              <a:t>การจัดซื้อจัดจ้างและการบริหารพัสดุภาครัฐ พ.ศ.</a:t>
            </a:r>
            <a:r>
              <a:rPr lang="en-US" sz="3600" b="1" dirty="0" smtClean="0"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rPr>
              <a:t>2560</a:t>
            </a:r>
            <a:r>
              <a:rPr lang="th-TH" sz="3600" b="1" dirty="0" smtClean="0">
                <a:latin typeface="Angsana New" pitchFamily="18" charset="-34"/>
                <a:ea typeface="Cordia New" panose="020B0304020202020204" pitchFamily="34" charset="-34"/>
                <a:cs typeface="Angsana New" pitchFamily="18" charset="-34"/>
              </a:rPr>
              <a:t> </a:t>
            </a:r>
            <a:endParaRPr lang="th-TH" sz="3600" b="1" dirty="0">
              <a:latin typeface="Angsana New" pitchFamily="18" charset="-34"/>
              <a:ea typeface="Cordia New" panose="020B0304020202020204" pitchFamily="34" charset="-34"/>
              <a:cs typeface="Angsana New" pitchFamily="18" charset="-3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ระเบียบกระทรวงการคลังว่าด้วยการจัดซื้อจัดจ้างและการบริหารพัสดุภาครัฐ พ.ศ.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2560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กฎกระทรวง 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911975" cy="609600"/>
          </a:xfrm>
        </p:spPr>
        <p:txBody>
          <a:bodyPr/>
          <a:lstStyle/>
          <a:p>
            <a:r>
              <a:rPr lang="th-TH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กฎหมาย ระเบียบ ที่เกี่ยวข้อง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4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09329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103615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3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วิธีการซื้อหรือ</a:t>
            </a:r>
            <a:r>
              <a:rPr lang="th-TH" altLang="ko-K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จ้าง </a:t>
            </a:r>
            <a:r>
              <a:rPr lang="th-TH" altLang="ko-K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(ข้อ </a:t>
            </a:r>
            <a:r>
              <a:rPr lang="en-US" altLang="ko-K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28</a:t>
            </a:r>
            <a:r>
              <a:rPr lang="th-TH" altLang="ko-K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pic>
        <p:nvPicPr>
          <p:cNvPr id="48130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677" y="5501078"/>
            <a:ext cx="1714618" cy="13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1" name="Picture 2" descr="ผลการค้นหารูปภาพสำหรับ ซื้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6" y="4952999"/>
            <a:ext cx="2390775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53553" y="1124744"/>
            <a:ext cx="7184000" cy="5301952"/>
            <a:chOff x="824" y="816"/>
            <a:chExt cx="3480" cy="3203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gray">
            <a:xfrm rot="14070259">
              <a:off x="2919" y="2545"/>
              <a:ext cx="611" cy="118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51373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gray">
            <a:xfrm rot="20856083">
              <a:off x="1834" y="1944"/>
              <a:ext cx="622" cy="11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4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gray">
            <a:xfrm rot="-3205350">
              <a:off x="3115" y="1387"/>
              <a:ext cx="379" cy="8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B2B2B2">
                    <a:gamma/>
                    <a:tint val="30196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2240" y="1406"/>
              <a:ext cx="1255" cy="1012"/>
              <a:chOff x="2220" y="1488"/>
              <a:chExt cx="1456" cy="1152"/>
            </a:xfrm>
          </p:grpSpPr>
          <p:grpSp>
            <p:nvGrpSpPr>
              <p:cNvPr id="35" name="Group 7"/>
              <p:cNvGrpSpPr>
                <a:grpSpLocks/>
              </p:cNvGrpSpPr>
              <p:nvPr/>
            </p:nvGrpSpPr>
            <p:grpSpPr bwMode="auto">
              <a:xfrm>
                <a:off x="2220" y="1488"/>
                <a:ext cx="1456" cy="1152"/>
                <a:chOff x="1752" y="1920"/>
                <a:chExt cx="2123" cy="1680"/>
              </a:xfrm>
            </p:grpSpPr>
            <p:sp>
              <p:nvSpPr>
                <p:cNvPr id="37" name="Oval 8"/>
                <p:cNvSpPr>
                  <a:spLocks noChangeArrowheads="1"/>
                </p:cNvSpPr>
                <p:nvPr/>
              </p:nvSpPr>
              <p:spPr bwMode="gray">
                <a:xfrm>
                  <a:off x="1752" y="1920"/>
                  <a:ext cx="2123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8" name="Freeform 9"/>
                <p:cNvSpPr>
                  <a:spLocks/>
                </p:cNvSpPr>
                <p:nvPr/>
              </p:nvSpPr>
              <p:spPr bwMode="gray">
                <a:xfrm>
                  <a:off x="1928" y="1948"/>
                  <a:ext cx="1834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6" name="Text Box 10"/>
              <p:cNvSpPr txBox="1">
                <a:spLocks noChangeArrowheads="1"/>
              </p:cNvSpPr>
              <p:nvPr/>
            </p:nvSpPr>
            <p:spPr bwMode="gray">
              <a:xfrm>
                <a:off x="2441" y="1908"/>
                <a:ext cx="739" cy="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800" b="1" dirty="0">
                    <a:solidFill>
                      <a:srgbClr val="FFFF00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มี 3 วิธี</a:t>
                </a:r>
                <a:endParaRPr lang="en-US" altLang="th-TH" sz="4800" b="1" dirty="0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3036" y="816"/>
              <a:ext cx="1248" cy="736"/>
              <a:chOff x="3330" y="961"/>
              <a:chExt cx="1447" cy="838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3600" y="961"/>
                <a:ext cx="952" cy="838"/>
                <a:chOff x="2016" y="1920"/>
                <a:chExt cx="2563" cy="2255"/>
              </a:xfrm>
            </p:grpSpPr>
            <p:sp>
              <p:nvSpPr>
                <p:cNvPr id="33" name="Oval 1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2563" cy="225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gray">
                <a:xfrm>
                  <a:off x="2374" y="1920"/>
                  <a:ext cx="1846" cy="535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32" name="Text Box 15">
                <a:hlinkClick r:id="rId4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3330" y="1048"/>
                <a:ext cx="1447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3. วิธีเฉพาะ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เจาะจง</a:t>
                </a:r>
                <a:endParaRPr lang="en-US" altLang="th-TH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824" y="1333"/>
              <a:ext cx="1263" cy="1139"/>
              <a:chOff x="385" y="1261"/>
              <a:chExt cx="1465" cy="1296"/>
            </a:xfrm>
          </p:grpSpPr>
          <p:grpSp>
            <p:nvGrpSpPr>
              <p:cNvPr id="27" name="Group 17"/>
              <p:cNvGrpSpPr>
                <a:grpSpLocks/>
              </p:cNvGrpSpPr>
              <p:nvPr/>
            </p:nvGrpSpPr>
            <p:grpSpPr bwMode="auto">
              <a:xfrm>
                <a:off x="385" y="1261"/>
                <a:ext cx="1465" cy="1296"/>
                <a:chOff x="1692" y="1500"/>
                <a:chExt cx="1971" cy="1680"/>
              </a:xfrm>
            </p:grpSpPr>
            <p:sp>
              <p:nvSpPr>
                <p:cNvPr id="29" name="Oval 18"/>
                <p:cNvSpPr>
                  <a:spLocks noChangeArrowheads="1"/>
                </p:cNvSpPr>
                <p:nvPr/>
              </p:nvSpPr>
              <p:spPr bwMode="gray">
                <a:xfrm>
                  <a:off x="1692" y="1500"/>
                  <a:ext cx="1971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gray">
                <a:xfrm>
                  <a:off x="1870" y="1519"/>
                  <a:ext cx="1615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8" name="Text Box 20">
                <a:hlinkClick r:id="rId5" action="ppaction://hlinkfile"/>
              </p:cNvPr>
              <p:cNvSpPr txBox="1">
                <a:spLocks noChangeArrowheads="1"/>
              </p:cNvSpPr>
              <p:nvPr/>
            </p:nvSpPr>
            <p:spPr bwMode="gray">
              <a:xfrm>
                <a:off x="681" y="1909"/>
                <a:ext cx="92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2. วิธีคัดเลือก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2560" y="2630"/>
              <a:ext cx="1243" cy="1049"/>
              <a:chOff x="2585" y="2881"/>
              <a:chExt cx="1440" cy="1194"/>
            </a:xfrm>
          </p:grpSpPr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2585" y="2881"/>
                <a:ext cx="1440" cy="1194"/>
                <a:chOff x="1111" y="2147"/>
                <a:chExt cx="1680" cy="1395"/>
              </a:xfrm>
            </p:grpSpPr>
            <p:sp>
              <p:nvSpPr>
                <p:cNvPr id="25" name="Oval 23"/>
                <p:cNvSpPr>
                  <a:spLocks noChangeArrowheads="1"/>
                </p:cNvSpPr>
                <p:nvPr/>
              </p:nvSpPr>
              <p:spPr bwMode="gray">
                <a:xfrm>
                  <a:off x="1111" y="2158"/>
                  <a:ext cx="1680" cy="13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137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sy="50000" kx="-2453608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 sz="3200" dirty="0">
                    <a:solidFill>
                      <a:srgbClr val="FFFFFF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Freeform 24"/>
                <p:cNvSpPr>
                  <a:spLocks/>
                </p:cNvSpPr>
                <p:nvPr/>
              </p:nvSpPr>
              <p:spPr bwMode="gray">
                <a:xfrm>
                  <a:off x="1320" y="2147"/>
                  <a:ext cx="1304" cy="432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th-TH" sz="3200" dirty="0">
                    <a:solidFill>
                      <a:srgbClr val="0000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gray">
              <a:xfrm>
                <a:off x="2618" y="3239"/>
                <a:ext cx="1291" cy="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1. วิธีประกาศ</a:t>
                </a:r>
              </a:p>
              <a:p>
                <a:pPr algn="ctr"/>
                <a:r>
                  <a:rPr lang="th-TH" altLang="th-TH" sz="3200" b="1" dirty="0">
                    <a:solidFill>
                      <a:srgbClr val="FFFF00"/>
                    </a:solidFill>
                    <a:latin typeface="Angsana New" pitchFamily="18" charset="-34"/>
                    <a:cs typeface="Angsana New" pitchFamily="18" charset="-34"/>
                  </a:rPr>
                  <a:t>เชิญชวนทั่วไป</a:t>
                </a:r>
                <a:endParaRPr lang="en-US" altLang="th-TH" sz="3200" b="1" dirty="0">
                  <a:solidFill>
                    <a:srgbClr val="FFFF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1" name="Oval 28"/>
            <p:cNvSpPr>
              <a:spLocks noChangeArrowheads="1"/>
            </p:cNvSpPr>
            <p:nvPr/>
          </p:nvSpPr>
          <p:spPr bwMode="gray">
            <a:xfrm>
              <a:off x="3430" y="3726"/>
              <a:ext cx="874" cy="293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969696">
                    <a:gamma/>
                    <a:tint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xmlns="" val="2290973599"/>
              </p:ext>
            </p:extLst>
          </p:nvPr>
        </p:nvGraphicFramePr>
        <p:xfrm>
          <a:off x="5546175" y="3309752"/>
          <a:ext cx="3706345" cy="299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3" name="Picture 3" descr="log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3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71480"/>
            <a:ext cx="9086704" cy="5214973"/>
            <a:chOff x="57296" y="1074908"/>
            <a:chExt cx="9086704" cy="4337550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 cstate="print"/>
            <a:srcRect l="3616" b="3609"/>
            <a:stretch/>
          </p:blipFill>
          <p:spPr>
            <a:xfrm>
              <a:off x="57296" y="1464025"/>
              <a:ext cx="2473588" cy="3948433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808" y="1277284"/>
              <a:ext cx="3600400" cy="3708522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 cstate="print"/>
            <a:srcRect b="3609"/>
            <a:stretch/>
          </p:blipFill>
          <p:spPr>
            <a:xfrm>
              <a:off x="6660231" y="1074908"/>
              <a:ext cx="2483769" cy="42725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822" y="125082"/>
            <a:ext cx="7632848" cy="609600"/>
          </a:xfrm>
        </p:spPr>
        <p:txBody>
          <a:bodyPr/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การเผยแพร่ประกาศและเอกสารเชิญชวน และการขายหรือให้เอกสาร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56763" y="2027734"/>
            <a:ext cx="138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e-market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598286" y="180015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e-bidding</a:t>
            </a:r>
            <a:endParaRPr lang="th-TH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908872" y="1735346"/>
            <a:ext cx="1883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สอบราคา</a:t>
            </a:r>
          </a:p>
        </p:txBody>
      </p:sp>
      <p:sp>
        <p:nvSpPr>
          <p:cNvPr id="116" name="Rounded Rectangle 115"/>
          <p:cNvSpPr/>
          <p:nvPr/>
        </p:nvSpPr>
        <p:spPr bwMode="auto">
          <a:xfrm>
            <a:off x="2123728" y="2780928"/>
            <a:ext cx="4519974" cy="407707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การให้หรือขายเอกสารให้ดำเนินการไปพร้อมกับการเผยแพร่ประกาศและเอกสาร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วงเงินเกิน 5 แสน แต่ไม่เกิน 5 ล้าน </a:t>
            </a:r>
            <a:b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5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5 ล้าน แต่ไม่เกิน 10 ล้าน เผยแพร่</a:t>
            </a:r>
            <a:b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10 วันทำการ</a:t>
            </a:r>
          </a:p>
          <a:p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10 ล้าน แต่ไม่เกิน 50 ล้าน เผยแพร่</a:t>
            </a:r>
            <a:b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12 วันทำการ</a:t>
            </a:r>
          </a:p>
          <a:p>
            <a:pPr>
              <a:buFontTx/>
              <a:buChar char="-"/>
            </a:pPr>
            <a:r>
              <a:rPr lang="th-TH" sz="2000" b="1" spc="-1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เกิน </a:t>
            </a:r>
            <a:r>
              <a:rPr lang="th-TH" sz="2000" b="1" spc="-100" dirty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50 ล้าน เผยแพร่ไม่น้อยกว่า 20 วันทำ</a:t>
            </a:r>
            <a:r>
              <a:rPr lang="th-TH" sz="2000" b="1" spc="-1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   ( ข้อ </a:t>
            </a:r>
            <a:r>
              <a:rPr lang="en-US" sz="2000" b="1" spc="-1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51</a:t>
            </a:r>
            <a:r>
              <a:rPr lang="th-TH" sz="2000" b="1" spc="-1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000" b="1" spc="-100" dirty="0">
              <a:solidFill>
                <a:srgbClr val="000000">
                  <a:lumMod val="95000"/>
                  <a:lumOff val="5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0" y="3312678"/>
            <a:ext cx="18573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  <a:b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ไม่น้อยกว่า </a:t>
            </a:r>
          </a:p>
          <a:p>
            <a:pPr algn="ctr"/>
            <a:r>
              <a:rPr lang="th-TH" sz="2600" b="1" dirty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วันทำ</a:t>
            </a:r>
            <a:r>
              <a:rPr lang="th-TH" sz="2600" b="1" dirty="0" smtClean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</a:p>
          <a:p>
            <a:pPr algn="ctr"/>
            <a:r>
              <a:rPr lang="th-TH" sz="2600" b="1" dirty="0" smtClean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(ข้อ </a:t>
            </a:r>
            <a:r>
              <a:rPr lang="en-US" sz="2600" b="1" dirty="0" smtClean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35</a:t>
            </a:r>
            <a:r>
              <a:rPr lang="th-TH" sz="2600" b="1" dirty="0" smtClean="0">
                <a:solidFill>
                  <a:srgbClr val="150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6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600" b="1" dirty="0">
              <a:solidFill>
                <a:srgbClr val="150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5045" y="3296365"/>
            <a:ext cx="2483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การให้หรือขายเอกสาร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ให้ดำเนินการไปพร้อม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กับการเผยแพร่ประกาศ </a:t>
            </a:r>
            <a:b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และเอกสาร</a:t>
            </a:r>
          </a:p>
          <a:p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เผยแพร่ไม่น้อยกว่า </a:t>
            </a:r>
            <a:b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วันทำ</a:t>
            </a:r>
            <a:r>
              <a:rPr lang="th-TH" sz="2400" b="1" dirty="0" smtClean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 (ข้อ </a:t>
            </a:r>
            <a:r>
              <a:rPr lang="en-US" sz="2400" b="1" dirty="0" smtClean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63</a:t>
            </a:r>
            <a:r>
              <a:rPr lang="th-TH" sz="2400" b="1" dirty="0" smtClean="0">
                <a:solidFill>
                  <a:srgbClr val="CC006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b="1" dirty="0">
              <a:solidFill>
                <a:srgbClr val="CC006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4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16" name="Picture 2" descr="ผลการค้นหารูปภาพสำหรับ ประกาศ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68" y="5954866"/>
            <a:ext cx="1684493" cy="8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4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132238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8651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2"/>
          <p:cNvPicPr>
            <a:picLocks noChangeAspect="1"/>
          </p:cNvPicPr>
          <p:nvPr/>
        </p:nvPicPr>
        <p:blipFill>
          <a:blip r:embed="rId5" cstate="print"/>
          <a:srcRect b="10197"/>
          <a:stretch>
            <a:fillRect/>
          </a:stretch>
        </p:blipFill>
        <p:spPr bwMode="auto">
          <a:xfrm>
            <a:off x="3395663" y="1285875"/>
            <a:ext cx="19526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Down Arrow 24"/>
          <p:cNvSpPr>
            <a:spLocks noChangeArrowheads="1"/>
          </p:cNvSpPr>
          <p:nvPr/>
        </p:nvSpPr>
        <p:spPr bwMode="auto">
          <a:xfrm rot="-5400000">
            <a:off x="2147417" y="1597670"/>
            <a:ext cx="871537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34925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dirty="0"/>
              <a:t>e</a:t>
            </a:r>
            <a:r>
              <a:rPr lang="en-US" altLang="th-TH" sz="2000" dirty="0">
                <a:latin typeface="Times New Roman" pitchFamily="18" charset="0"/>
              </a:rPr>
              <a:t> - </a:t>
            </a:r>
            <a:r>
              <a:rPr lang="en-US" altLang="th-TH" sz="2400" b="1" dirty="0">
                <a:latin typeface="Times New Roman" pitchFamily="18" charset="0"/>
              </a:rPr>
              <a:t>catalog</a:t>
            </a:r>
            <a:endParaRPr lang="th-TH" altLang="th-TH" sz="2000" b="1" dirty="0">
              <a:latin typeface="Times New Roman" pitchFamily="18" charset="0"/>
            </a:endParaRP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122238" y="981075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>
                <a:solidFill>
                  <a:srgbClr val="0000FF"/>
                </a:solidFill>
              </a:rPr>
              <a:t>ผู้ค้าภาครัฐ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763688" y="909141"/>
            <a:ext cx="2304256" cy="16557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th-TH" altLang="th-TH" sz="2400" b="1" dirty="0">
                <a:latin typeface="Angsana New" pitchFamily="18" charset="-34"/>
              </a:rPr>
              <a:t>ข้อมูลสินค้า</a:t>
            </a:r>
          </a:p>
          <a:p>
            <a:pPr eaLnBrk="1" hangingPunct="1"/>
            <a:r>
              <a:rPr lang="th-TH" altLang="th-TH" sz="2400" b="1" dirty="0">
                <a:latin typeface="Angsana New" pitchFamily="18" charset="-34"/>
              </a:rPr>
              <a:t>- รหัสสินค้า(</a:t>
            </a:r>
            <a:r>
              <a:rPr lang="en-US" altLang="th-TH" sz="2400" b="1" dirty="0">
                <a:latin typeface="Angsana New" pitchFamily="18" charset="-34"/>
              </a:rPr>
              <a:t>UNSPSC)</a:t>
            </a:r>
          </a:p>
          <a:p>
            <a:pPr eaLnBrk="1" hangingPunct="1"/>
            <a:r>
              <a:rPr lang="en-US" altLang="th-TH" sz="2400" b="1" dirty="0">
                <a:latin typeface="Angsana New" pitchFamily="18" charset="-34"/>
              </a:rPr>
              <a:t>- </a:t>
            </a:r>
            <a:r>
              <a:rPr lang="th-TH" altLang="th-TH" sz="2400" b="1" dirty="0">
                <a:latin typeface="Angsana New" pitchFamily="18" charset="-34"/>
              </a:rPr>
              <a:t>คุณสมบัติ</a:t>
            </a:r>
          </a:p>
          <a:p>
            <a:endParaRPr lang="th-TH" altLang="th-TH" sz="2400" b="1" dirty="0">
              <a:latin typeface="Angsana New" pitchFamily="18" charset="-34"/>
            </a:endParaRPr>
          </a:p>
        </p:txBody>
      </p:sp>
      <p:sp>
        <p:nvSpPr>
          <p:cNvPr id="28681" name="Down Arrow 12"/>
          <p:cNvSpPr>
            <a:spLocks noChangeArrowheads="1"/>
          </p:cNvSpPr>
          <p:nvPr/>
        </p:nvSpPr>
        <p:spPr bwMode="auto">
          <a:xfrm rot="-5400000">
            <a:off x="5804694" y="965994"/>
            <a:ext cx="344487" cy="1095375"/>
          </a:xfrm>
          <a:prstGeom prst="downArrow">
            <a:avLst>
              <a:gd name="adj1" fmla="val 45481"/>
              <a:gd name="adj2" fmla="val 5014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pic>
        <p:nvPicPr>
          <p:cNvPr id="28682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981075"/>
            <a:ext cx="22764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5"/>
          <p:cNvPicPr>
            <a:picLocks noChangeAspect="1"/>
          </p:cNvPicPr>
          <p:nvPr/>
        </p:nvPicPr>
        <p:blipFill>
          <a:blip r:embed="rId7" cstate="print"/>
          <a:srcRect l="5974" b="10197"/>
          <a:stretch>
            <a:fillRect/>
          </a:stretch>
        </p:blipFill>
        <p:spPr bwMode="auto">
          <a:xfrm>
            <a:off x="6875463" y="1765300"/>
            <a:ext cx="590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6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486650" y="1543050"/>
            <a:ext cx="627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7"/>
          <p:cNvPicPr>
            <a:picLocks noChangeAspect="1"/>
          </p:cNvPicPr>
          <p:nvPr/>
        </p:nvPicPr>
        <p:blipFill>
          <a:blip r:embed="rId8" cstate="print"/>
          <a:srcRect l="7854" b="10197"/>
          <a:stretch>
            <a:fillRect/>
          </a:stretch>
        </p:blipFill>
        <p:spPr bwMode="auto">
          <a:xfrm>
            <a:off x="7308850" y="2092325"/>
            <a:ext cx="57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9"/>
          <p:cNvPicPr>
            <a:picLocks noChangeAspect="1"/>
          </p:cNvPicPr>
          <p:nvPr/>
        </p:nvPicPr>
        <p:blipFill>
          <a:blip r:embed="rId8" cstate="print"/>
          <a:srcRect r="18440" b="10197"/>
          <a:stretch>
            <a:fillRect/>
          </a:stretch>
        </p:blipFill>
        <p:spPr bwMode="auto">
          <a:xfrm>
            <a:off x="8235950" y="1730375"/>
            <a:ext cx="512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816850" y="2092325"/>
            <a:ext cx="62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Rectangle 23"/>
          <p:cNvSpPr>
            <a:spLocks noChangeArrowheads="1"/>
          </p:cNvSpPr>
          <p:nvPr/>
        </p:nvSpPr>
        <p:spPr bwMode="auto">
          <a:xfrm>
            <a:off x="7035800" y="908050"/>
            <a:ext cx="1639888" cy="22494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altLang="th-TH" sz="2000" b="1" dirty="0">
                <a:latin typeface="Times New Roman" pitchFamily="18" charset="0"/>
              </a:rPr>
              <a:t>Market</a:t>
            </a:r>
            <a:endParaRPr lang="th-TH" altLang="th-TH" sz="2000" b="1" dirty="0">
              <a:latin typeface="Times New Roman" pitchFamily="18" charset="0"/>
            </a:endParaRPr>
          </a:p>
        </p:txBody>
      </p:sp>
      <p:pic>
        <p:nvPicPr>
          <p:cNvPr id="28689" name="Pictur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3573463"/>
            <a:ext cx="15319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0" name="Rectangle 25"/>
          <p:cNvSpPr>
            <a:spLocks noChangeArrowheads="1"/>
          </p:cNvSpPr>
          <p:nvPr/>
        </p:nvSpPr>
        <p:spPr bwMode="auto">
          <a:xfrm>
            <a:off x="127000" y="4221163"/>
            <a:ext cx="1917700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th-TH" altLang="th-TH" sz="2400" b="1" dirty="0"/>
              <a:t>   </a:t>
            </a:r>
            <a:r>
              <a:rPr lang="th-TH" altLang="th-TH" sz="2400" b="1" dirty="0">
                <a:solidFill>
                  <a:srgbClr val="0000FF"/>
                </a:solidFill>
              </a:rPr>
              <a:t>หน่วยงานของรัฐ</a:t>
            </a:r>
          </a:p>
        </p:txBody>
      </p:sp>
      <p:sp>
        <p:nvSpPr>
          <p:cNvPr id="28691" name="Down Arrow 26"/>
          <p:cNvSpPr>
            <a:spLocks noChangeArrowheads="1"/>
          </p:cNvSpPr>
          <p:nvPr/>
        </p:nvSpPr>
        <p:spPr bwMode="auto">
          <a:xfrm rot="-5400000">
            <a:off x="2284413" y="4268787"/>
            <a:ext cx="871538" cy="1350963"/>
          </a:xfrm>
          <a:prstGeom prst="downArrow">
            <a:avLst>
              <a:gd name="adj1" fmla="val 45481"/>
              <a:gd name="adj2" fmla="val 499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548063" y="3990975"/>
            <a:ext cx="1974850" cy="2678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ประกาศ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สินค้า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- คุณสมบัติสินค้า </a:t>
            </a: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จำนวน</a:t>
            </a:r>
          </a:p>
          <a:p>
            <a:pPr>
              <a:defRPr/>
            </a:pPr>
            <a:r>
              <a:rPr lang="th-TH" altLang="th-TH" sz="2400" u="sng" dirty="0">
                <a:solidFill>
                  <a:srgbClr val="262626"/>
                </a:solidFill>
                <a:latin typeface="Angsana New" pitchFamily="18" charset="-34"/>
              </a:rPr>
              <a:t>ผู้ค้า</a:t>
            </a:r>
            <a:endParaRPr lang="th-TH" altLang="th-TH" sz="2400" u="sng" dirty="0">
              <a:latin typeface="Angsana New" pitchFamily="18" charset="-34"/>
            </a:endParaRPr>
          </a:p>
          <a:p>
            <a:pPr>
              <a:defRPr/>
            </a:pPr>
            <a:r>
              <a:rPr lang="th-TH" altLang="th-TH" sz="2400" dirty="0">
                <a:latin typeface="Angsana New" pitchFamily="18" charset="-34"/>
              </a:rPr>
              <a:t>- คุณสมบัติ</a:t>
            </a:r>
          </a:p>
          <a:p>
            <a:pPr>
              <a:defRPr/>
            </a:pPr>
            <a:r>
              <a:rPr lang="th-TH" altLang="th-TH" sz="2400" dirty="0">
                <a:solidFill>
                  <a:srgbClr val="262626"/>
                </a:solidFill>
                <a:latin typeface="Angsana New" pitchFamily="18" charset="-34"/>
              </a:rPr>
              <a:t>ฯลฯ</a:t>
            </a:r>
            <a:endParaRPr lang="en-US" altLang="th-TH" sz="2400" dirty="0">
              <a:latin typeface="Angsana New" pitchFamily="18" charset="-34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27850" y="4025900"/>
            <a:ext cx="1214438" cy="14811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ใบเสนอราคา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สินค้า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- ราคา</a:t>
            </a:r>
          </a:p>
          <a:p>
            <a:pPr>
              <a:defRPr/>
            </a:pPr>
            <a:r>
              <a:rPr lang="th-TH" altLang="th-TH" sz="24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ฯลฯ</a:t>
            </a:r>
          </a:p>
        </p:txBody>
      </p:sp>
      <p:cxnSp>
        <p:nvCxnSpPr>
          <p:cNvPr id="28694" name="Elbow Connector 29"/>
          <p:cNvCxnSpPr>
            <a:cxnSpLocks noChangeShapeType="1"/>
            <a:stCxn id="28" idx="0"/>
            <a:endCxn id="28688" idx="2"/>
          </p:cNvCxnSpPr>
          <p:nvPr/>
        </p:nvCxnSpPr>
        <p:spPr bwMode="auto">
          <a:xfrm rot="5400000" flipH="1" flipV="1">
            <a:off x="5779294" y="1913732"/>
            <a:ext cx="833437" cy="3321050"/>
          </a:xfrm>
          <a:prstGeom prst="bentConnector3">
            <a:avLst>
              <a:gd name="adj1" fmla="val 50000"/>
            </a:avLst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695" name="Elbow Connector 41027"/>
          <p:cNvCxnSpPr>
            <a:cxnSpLocks noChangeShapeType="1"/>
          </p:cNvCxnSpPr>
          <p:nvPr/>
        </p:nvCxnSpPr>
        <p:spPr bwMode="auto">
          <a:xfrm rot="5400000">
            <a:off x="7604125" y="3549650"/>
            <a:ext cx="1865313" cy="557213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6" name="Rectangle 41030"/>
          <p:cNvSpPr>
            <a:spLocks noChangeArrowheads="1"/>
          </p:cNvSpPr>
          <p:nvPr/>
        </p:nvSpPr>
        <p:spPr bwMode="auto">
          <a:xfrm>
            <a:off x="5348289" y="3186113"/>
            <a:ext cx="135255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28697" name="Rectangle 39"/>
          <p:cNvSpPr>
            <a:spLocks noChangeArrowheads="1"/>
          </p:cNvSpPr>
          <p:nvPr/>
        </p:nvSpPr>
        <p:spPr bwMode="auto">
          <a:xfrm>
            <a:off x="7885113" y="3213100"/>
            <a:ext cx="950912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400" b="1" dirty="0">
                <a:latin typeface="Times New Roman" pitchFamily="18" charset="0"/>
              </a:rPr>
              <a:t>ผู้ค้า</a:t>
            </a:r>
          </a:p>
          <a:p>
            <a:pPr algn="ctr"/>
            <a:r>
              <a:rPr lang="th-TH" altLang="th-TH" sz="2400" b="1" dirty="0">
                <a:latin typeface="Times New Roman" pitchFamily="18" charset="0"/>
              </a:rPr>
              <a:t>ตอบกลับ</a:t>
            </a:r>
          </a:p>
        </p:txBody>
      </p:sp>
      <p:sp>
        <p:nvSpPr>
          <p:cNvPr id="28698" name="Down Arrow 30"/>
          <p:cNvSpPr>
            <a:spLocks noChangeArrowheads="1"/>
          </p:cNvSpPr>
          <p:nvPr/>
        </p:nvSpPr>
        <p:spPr bwMode="auto">
          <a:xfrm rot="-5400000">
            <a:off x="5813425" y="1482725"/>
            <a:ext cx="346075" cy="1095375"/>
          </a:xfrm>
          <a:prstGeom prst="downArrow">
            <a:avLst>
              <a:gd name="adj1" fmla="val 45481"/>
              <a:gd name="adj2" fmla="val 49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28699" name="Down Arrow 31"/>
          <p:cNvSpPr>
            <a:spLocks noChangeArrowheads="1"/>
          </p:cNvSpPr>
          <p:nvPr/>
        </p:nvSpPr>
        <p:spPr bwMode="auto">
          <a:xfrm rot="-5400000">
            <a:off x="5822157" y="2015331"/>
            <a:ext cx="344488" cy="1095375"/>
          </a:xfrm>
          <a:prstGeom prst="downArrow">
            <a:avLst>
              <a:gd name="adj1" fmla="val 45481"/>
              <a:gd name="adj2" fmla="val 5013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301625" y="82550"/>
            <a:ext cx="5681663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en-US" altLang="th-TH" sz="4800">
                <a:solidFill>
                  <a:srgbClr val="1C07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e-Market</a:t>
            </a:r>
            <a:endParaRPr lang="th-TH" altLang="th-TH" sz="4800">
              <a:solidFill>
                <a:srgbClr val="1C07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667375" y="5805488"/>
            <a:ext cx="1503363" cy="706437"/>
          </a:xfrm>
          <a:prstGeom prst="rect">
            <a:avLst/>
          </a:prstGeom>
          <a:solidFill>
            <a:srgbClr val="C408A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ผู้ชนะ</a:t>
            </a:r>
            <a:b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th-TH" altLang="th-TH" sz="24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การเสนอราคา</a:t>
            </a:r>
          </a:p>
        </p:txBody>
      </p:sp>
      <p:cxnSp>
        <p:nvCxnSpPr>
          <p:cNvPr id="28702" name="Elbow Connector 13"/>
          <p:cNvCxnSpPr>
            <a:cxnSpLocks noChangeShapeType="1"/>
          </p:cNvCxnSpPr>
          <p:nvPr/>
        </p:nvCxnSpPr>
        <p:spPr bwMode="auto">
          <a:xfrm rot="10800000" flipV="1">
            <a:off x="6254750" y="4767263"/>
            <a:ext cx="673100" cy="1038225"/>
          </a:xfrm>
          <a:prstGeom prst="bentConnector2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8704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019925" y="1341438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21"/>
          <p:cNvPicPr>
            <a:picLocks noChangeAspect="1"/>
          </p:cNvPicPr>
          <p:nvPr/>
        </p:nvPicPr>
        <p:blipFill>
          <a:blip r:embed="rId8" cstate="print"/>
          <a:srcRect b="10197"/>
          <a:stretch>
            <a:fillRect/>
          </a:stretch>
        </p:blipFill>
        <p:spPr bwMode="auto">
          <a:xfrm>
            <a:off x="7956550" y="1268413"/>
            <a:ext cx="62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ttp://www.gprocurement.go.th/wps/wcm/connect/80d0be004382eaa6910193dec3fc5a9c/?MOD=AJPERES&amp;attachment=true&amp;id=139658941853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06609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-108520" y="96332"/>
            <a:ext cx="7416824" cy="67545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วิธีตลาดอิเล็กทรอนิกส์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Electronic Market : e – market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dirty="0">
              <a:solidFill>
                <a:srgbClr val="3D34F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1412776"/>
            <a:ext cx="8280920" cy="1800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solidFill>
                  <a:srgbClr val="FF0000"/>
                </a:solidFill>
                <a:latin typeface="Angsana New" panose="02020603050405020304" pitchFamily="18" charset="-34"/>
              </a:rPr>
              <a:t>วิธีตลาดอิเล็กทรอนิกส์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ได้แก่ การจัดหาพัสดุที่มีรายละเอียดคุณลักษณะ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ที่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ไม่ซับซ้อน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เป็นสินค้าหรือบริการทั่วไป </a:t>
            </a: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มีมาตรฐาน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ซึ่งกำหนดให้ส่วนราชการ</a:t>
            </a:r>
            <a:b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</a:b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จัดซื้อสินค้าหรืองานจ้างที่กำหนดไว้ในระบบ </a:t>
            </a:r>
            <a:r>
              <a:rPr lang="en-US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e - catalog </a:t>
            </a:r>
            <a:r>
              <a:rPr lang="th-TH" altLang="th-TH" sz="2900" dirty="0">
                <a:solidFill>
                  <a:srgbClr val="000000"/>
                </a:solidFill>
                <a:latin typeface="Angsana New" panose="02020603050405020304" pitchFamily="18" charset="-34"/>
              </a:rPr>
              <a:t>กระทำได้  2 ลักษณะ 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9552" y="3356992"/>
            <a:ext cx="8280920" cy="27363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2913" algn="l"/>
                <a:tab pos="803275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endParaRPr lang="th-TH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solidFill>
                  <a:srgbClr val="0000FF"/>
                </a:solidFill>
                <a:latin typeface="Angsana New" panose="02020603050405020304" pitchFamily="18" charset="-34"/>
              </a:rPr>
              <a:t>	</a:t>
            </a:r>
            <a:r>
              <a:rPr lang="th-TH" altLang="th-TH" sz="2900" dirty="0">
                <a:latin typeface="Angsana New" panose="02020603050405020304" pitchFamily="18" charset="-34"/>
              </a:rPr>
              <a:t>(1) 	การเสนอราคา โดยใบเสนอราคา  ได้แก่ การจัดหาพัสดุครั้งหนึ่ง </a:t>
            </a:r>
          </a:p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ซึ่งมีราคาเกิน 500,000 บาท แต่ไม่เกิน</a:t>
            </a:r>
            <a:r>
              <a:rPr lang="en-US" altLang="th-TH" sz="2900" dirty="0">
                <a:latin typeface="Angsana New" panose="02020603050405020304" pitchFamily="18" charset="-34"/>
              </a:rPr>
              <a:t> 5,000,000</a:t>
            </a:r>
            <a:r>
              <a:rPr lang="th-TH" altLang="th-TH" sz="2900" dirty="0">
                <a:latin typeface="Angsana New" panose="02020603050405020304" pitchFamily="18" charset="-34"/>
              </a:rPr>
              <a:t> บาท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	(2) การเสนอราคา โดยการประมูลอิเล็กทรอนิกส์ ได้แก่ การจัดหาพัสดุ</a:t>
            </a:r>
          </a:p>
          <a:p>
            <a:pPr eaLnBrk="1" hangingPunct="1">
              <a:buClr>
                <a:srgbClr val="A53010"/>
              </a:buClr>
              <a:defRPr/>
            </a:pPr>
            <a:r>
              <a:rPr lang="th-TH" altLang="th-TH" sz="2900" dirty="0">
                <a:latin typeface="Angsana New" panose="02020603050405020304" pitchFamily="18" charset="-34"/>
              </a:rPr>
              <a:t>ครั้งหนึ่ง ซึ่งมีราคาเกิน </a:t>
            </a:r>
            <a:r>
              <a:rPr lang="en-US" altLang="th-TH" sz="2900" dirty="0">
                <a:latin typeface="Angsana New" panose="02020603050405020304" pitchFamily="18" charset="-34"/>
              </a:rPr>
              <a:t>5,000,000 </a:t>
            </a:r>
            <a:r>
              <a:rPr lang="th-TH" altLang="th-TH" sz="2900" dirty="0">
                <a:latin typeface="Angsana New" panose="02020603050405020304" pitchFamily="18" charset="-34"/>
              </a:rPr>
              <a:t>บาท</a:t>
            </a:r>
          </a:p>
          <a:p>
            <a:pPr eaLnBrk="1" hangingPunct="1">
              <a:buClr>
                <a:srgbClr val="A53010"/>
              </a:buClr>
              <a:defRPr/>
            </a:pPr>
            <a:endParaRPr lang="en-US" altLang="th-TH" sz="2900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pic>
        <p:nvPicPr>
          <p:cNvPr id="7" name="Picture 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6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white">
          <a:xfrm>
            <a:off x="395288" y="265113"/>
            <a:ext cx="83058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th-TH" altLang="th-TH" sz="400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54313"/>
            <a:ext cx="11398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25"/>
          <p:cNvSpPr>
            <a:spLocks noChangeArrowheads="1"/>
          </p:cNvSpPr>
          <p:nvPr/>
        </p:nvSpPr>
        <p:spPr bwMode="auto">
          <a:xfrm>
            <a:off x="71438" y="2852738"/>
            <a:ext cx="1871662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b"/>
          <a:lstStyle/>
          <a:p>
            <a:pPr algn="ctr"/>
            <a:endParaRPr lang="th-TH" altLang="th-TH" sz="2800" b="1" dirty="0"/>
          </a:p>
          <a:p>
            <a:pPr algn="ctr"/>
            <a:r>
              <a:rPr lang="th-TH" altLang="th-TH" sz="2800" b="1" dirty="0"/>
              <a:t/>
            </a:r>
            <a:br>
              <a:rPr lang="th-TH" altLang="th-TH" sz="2800" b="1" dirty="0"/>
            </a:br>
            <a:r>
              <a:rPr lang="th-TH" altLang="th-TH" sz="2800" b="1" dirty="0"/>
              <a:t>หน่วยงานของรัฐ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74913" y="3827463"/>
            <a:ext cx="1584325" cy="79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ร่างประกาศ</a:t>
            </a:r>
          </a:p>
          <a:p>
            <a:pPr algn="ctr">
              <a:defRPr/>
            </a:pPr>
            <a:r>
              <a:rPr lang="th-TH" altLang="th-TH" sz="2800" dirty="0">
                <a:solidFill>
                  <a:srgbClr val="262626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sp>
        <p:nvSpPr>
          <p:cNvPr id="47110" name="Rectangle 30"/>
          <p:cNvSpPr>
            <a:spLocks noChangeArrowheads="1"/>
          </p:cNvSpPr>
          <p:nvPr/>
        </p:nvSpPr>
        <p:spPr bwMode="auto">
          <a:xfrm>
            <a:off x="1403350" y="3500438"/>
            <a:ext cx="952500" cy="750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3200" b="1" dirty="0">
                <a:solidFill>
                  <a:srgbClr val="003300"/>
                </a:solidFill>
                <a:latin typeface="Times New Roman" pitchFamily="18" charset="0"/>
              </a:rPr>
              <a:t>จัดทำ</a:t>
            </a:r>
          </a:p>
        </p:txBody>
      </p:sp>
      <p:pic>
        <p:nvPicPr>
          <p:cNvPr id="471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575" y="1625600"/>
            <a:ext cx="14160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33"/>
          <p:cNvSpPr>
            <a:spLocks noChangeArrowheads="1"/>
          </p:cNvSpPr>
          <p:nvPr/>
        </p:nvSpPr>
        <p:spPr bwMode="auto">
          <a:xfrm>
            <a:off x="2286000" y="1252538"/>
            <a:ext cx="1838325" cy="21050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ประชาชนทั่วไป</a:t>
            </a:r>
          </a:p>
        </p:txBody>
      </p:sp>
      <p:cxnSp>
        <p:nvCxnSpPr>
          <p:cNvPr id="47113" name="Straight Arrow Connector 14"/>
          <p:cNvCxnSpPr>
            <a:cxnSpLocks noChangeShapeType="1"/>
          </p:cNvCxnSpPr>
          <p:nvPr/>
        </p:nvCxnSpPr>
        <p:spPr bwMode="auto">
          <a:xfrm flipV="1">
            <a:off x="2916238" y="2932113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cxnSp>
        <p:nvCxnSpPr>
          <p:cNvPr id="47114" name="Straight Arrow Connector 36"/>
          <p:cNvCxnSpPr>
            <a:cxnSpLocks noChangeShapeType="1"/>
          </p:cNvCxnSpPr>
          <p:nvPr/>
        </p:nvCxnSpPr>
        <p:spPr bwMode="auto">
          <a:xfrm flipV="1">
            <a:off x="3563938" y="2886075"/>
            <a:ext cx="0" cy="78105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 type="triangle" w="med" len="med"/>
            <a:tailEnd/>
          </a:ln>
        </p:spPr>
      </p:cxnSp>
      <p:sp>
        <p:nvSpPr>
          <p:cNvPr id="47115" name="Rectangle 37"/>
          <p:cNvSpPr>
            <a:spLocks noChangeArrowheads="1"/>
          </p:cNvSpPr>
          <p:nvPr/>
        </p:nvSpPr>
        <p:spPr bwMode="auto">
          <a:xfrm>
            <a:off x="2390775" y="3182938"/>
            <a:ext cx="1700213" cy="300037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400" b="1" dirty="0"/>
              <a:t>เผยแพร่/วิจารณ์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4787900" y="3711575"/>
            <a:ext cx="1584325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</a:t>
            </a:r>
          </a:p>
          <a:p>
            <a:pPr algn="ctr">
              <a:defRPr/>
            </a:pPr>
            <a:r>
              <a:rPr lang="th-TH" altLang="th-TH" sz="28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ประกวดราคาฯ</a:t>
            </a:r>
          </a:p>
        </p:txBody>
      </p:sp>
      <p:cxnSp>
        <p:nvCxnSpPr>
          <p:cNvPr id="47117" name="Straight Arrow Connector 40"/>
          <p:cNvCxnSpPr>
            <a:cxnSpLocks noChangeShapeType="1"/>
          </p:cNvCxnSpPr>
          <p:nvPr/>
        </p:nvCxnSpPr>
        <p:spPr bwMode="auto">
          <a:xfrm flipV="1">
            <a:off x="4140200" y="4108450"/>
            <a:ext cx="622300" cy="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8" name="Straight Arrow Connector 45"/>
          <p:cNvCxnSpPr>
            <a:cxnSpLocks noChangeShapeType="1"/>
          </p:cNvCxnSpPr>
          <p:nvPr/>
        </p:nvCxnSpPr>
        <p:spPr bwMode="auto">
          <a:xfrm>
            <a:off x="1533525" y="4108450"/>
            <a:ext cx="719138" cy="0"/>
          </a:xfrm>
          <a:prstGeom prst="straightConnector1">
            <a:avLst/>
          </a:prstGeom>
          <a:noFill/>
          <a:ln w="111125" algn="ctr">
            <a:solidFill>
              <a:srgbClr val="067006"/>
            </a:solidFill>
            <a:round/>
            <a:headEnd/>
            <a:tailEnd type="triangle" w="med" len="med"/>
          </a:ln>
        </p:spPr>
      </p:cxnSp>
      <p:pic>
        <p:nvPicPr>
          <p:cNvPr id="47119" name="Picture 4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200" y="1620838"/>
            <a:ext cx="1368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4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025" y="1720850"/>
            <a:ext cx="7493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1" name="Rectangle 50"/>
          <p:cNvSpPr>
            <a:spLocks noChangeArrowheads="1"/>
          </p:cNvSpPr>
          <p:nvPr/>
        </p:nvSpPr>
        <p:spPr bwMode="auto">
          <a:xfrm>
            <a:off x="4708525" y="1306513"/>
            <a:ext cx="1641475" cy="2016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/>
              <a:t>ผู้ค้า</a:t>
            </a:r>
          </a:p>
        </p:txBody>
      </p:sp>
      <p:cxnSp>
        <p:nvCxnSpPr>
          <p:cNvPr id="47122" name="Straight Arrow Connector 51"/>
          <p:cNvCxnSpPr>
            <a:cxnSpLocks noChangeShapeType="1"/>
          </p:cNvCxnSpPr>
          <p:nvPr/>
        </p:nvCxnSpPr>
        <p:spPr bwMode="auto">
          <a:xfrm flipV="1">
            <a:off x="5491163" y="2886075"/>
            <a:ext cx="0" cy="781050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23" name="Rectangle 54"/>
          <p:cNvSpPr>
            <a:spLocks noChangeArrowheads="1"/>
          </p:cNvSpPr>
          <p:nvPr/>
        </p:nvSpPr>
        <p:spPr bwMode="auto">
          <a:xfrm>
            <a:off x="3957638" y="3597275"/>
            <a:ext cx="952500" cy="75088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h-TH" altLang="th-TH" sz="1800">
              <a:latin typeface="Times New Roman" pitchFamily="18" charset="0"/>
            </a:endParaRPr>
          </a:p>
        </p:txBody>
      </p:sp>
      <p:sp>
        <p:nvSpPr>
          <p:cNvPr id="47124" name="Rectangle 55"/>
          <p:cNvSpPr>
            <a:spLocks noChangeArrowheads="1"/>
          </p:cNvSpPr>
          <p:nvPr/>
        </p:nvSpPr>
        <p:spPr bwMode="auto">
          <a:xfrm>
            <a:off x="4991682" y="3173413"/>
            <a:ext cx="1176759" cy="327025"/>
          </a:xfrm>
          <a:prstGeom prst="rect">
            <a:avLst/>
          </a:prstGeom>
          <a:solidFill>
            <a:schemeClr val="bg1">
              <a:alpha val="81175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th-TH" altLang="th-TH" sz="2800" b="1" dirty="0">
                <a:latin typeface="Times New Roman" pitchFamily="18" charset="0"/>
              </a:rPr>
              <a:t>ประกาศ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6804025" y="3711575"/>
            <a:ext cx="15859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 dirty="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พิจารณาผล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651625" y="5229225"/>
            <a:ext cx="1738313" cy="792163"/>
          </a:xfrm>
          <a:prstGeom prst="rect">
            <a:avLst/>
          </a:prstGeom>
          <a:solidFill>
            <a:srgbClr val="00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3200">
                <a:solidFill>
                  <a:schemeClr val="bg1"/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ประกาศผู้ชนะ</a:t>
            </a:r>
          </a:p>
        </p:txBody>
      </p:sp>
      <p:cxnSp>
        <p:nvCxnSpPr>
          <p:cNvPr id="47127" name="Elbow Connector 41039"/>
          <p:cNvCxnSpPr>
            <a:cxnSpLocks noChangeShapeType="1"/>
            <a:endCxn id="59" idx="0"/>
          </p:cNvCxnSpPr>
          <p:nvPr/>
        </p:nvCxnSpPr>
        <p:spPr bwMode="auto">
          <a:xfrm>
            <a:off x="6651625" y="2249488"/>
            <a:ext cx="944563" cy="1462087"/>
          </a:xfrm>
          <a:prstGeom prst="bentConnector2">
            <a:avLst/>
          </a:prstGeom>
          <a:noFill/>
          <a:ln w="1143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" name="Rectangle 53"/>
          <p:cNvSpPr/>
          <p:nvPr/>
        </p:nvSpPr>
        <p:spPr bwMode="auto">
          <a:xfrm>
            <a:off x="6884988" y="2625725"/>
            <a:ext cx="1454150" cy="474663"/>
          </a:xfrm>
          <a:prstGeom prst="rect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defRPr/>
            </a:pPr>
            <a:r>
              <a:rPr lang="th-TH" altLang="th-TH" sz="2800">
                <a:latin typeface="Times New Roman" panose="02020603050405020304" pitchFamily="18" charset="0"/>
              </a:rPr>
              <a:t>เสนอราคา</a:t>
            </a:r>
          </a:p>
          <a:p>
            <a:pPr algn="ctr">
              <a:defRPr/>
            </a:pPr>
            <a:endParaRPr lang="th-TH" altLang="th-TH" sz="2800">
              <a:latin typeface="Times New Roman" panose="02020603050405020304" pitchFamily="18" charset="0"/>
            </a:endParaRPr>
          </a:p>
        </p:txBody>
      </p:sp>
      <p:cxnSp>
        <p:nvCxnSpPr>
          <p:cNvPr id="47129" name="Straight Arrow Connector 65"/>
          <p:cNvCxnSpPr>
            <a:cxnSpLocks noChangeShapeType="1"/>
          </p:cNvCxnSpPr>
          <p:nvPr/>
        </p:nvCxnSpPr>
        <p:spPr bwMode="auto">
          <a:xfrm>
            <a:off x="7596188" y="4584700"/>
            <a:ext cx="0" cy="573088"/>
          </a:xfrm>
          <a:prstGeom prst="straightConnector1">
            <a:avLst/>
          </a:prstGeom>
          <a:noFill/>
          <a:ln w="1111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" name="TextBox 26"/>
          <p:cNvSpPr txBox="1"/>
          <p:nvPr/>
        </p:nvSpPr>
        <p:spPr>
          <a:xfrm flipH="1">
            <a:off x="786605" y="41275"/>
            <a:ext cx="2489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e-Bidding</a:t>
            </a: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9979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180257" y="116631"/>
            <a:ext cx="7704856" cy="72008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วิธีประกวดราคาอิเล็กทรอนิกส์ (</a:t>
            </a:r>
            <a:r>
              <a:rPr lang="en-US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Electronic Bidding :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e - bidding</a:t>
            </a:r>
            <a:r>
              <a:rPr lang="th-TH" sz="2800" b="1" dirty="0">
                <a:solidFill>
                  <a:srgbClr val="3D34F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90948" y="1306355"/>
            <a:ext cx="7525468" cy="4043733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alt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	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endParaRPr lang="th-TH" sz="3600" strike="sngStrike" spc="-3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900430" algn="l"/>
                <a:tab pos="1170305" algn="l"/>
                <a:tab pos="1440180" algn="l"/>
              </a:tabLst>
            </a:pPr>
            <a:r>
              <a:rPr lang="th-TH" sz="3600" spc="-3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    การซื้อหรือจ้าง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ครั้งหนึ่ง ซึ่งมีวงเงินเกิน 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500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000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 บาท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และเป็น</a:t>
            </a:r>
            <a:r>
              <a:rPr lang="th-TH" sz="3600" spc="-2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สินค้าหรืองานบริการ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ที่ไม่ได้กำหนดรายละเอียดคุณลักษณะเฉพาะของพัสดุไว้ในระบบข้อมูลสินค้า </a:t>
            </a:r>
            <a:b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(</a:t>
            </a:r>
            <a:r>
              <a:rPr lang="en-US" sz="3600" dirty="0">
                <a:solidFill>
                  <a:srgbClr val="000000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 – catalog) 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โดยให้ดำเนินการในระบบประกวดราคาอิเล็กทรอนิกส์ (</a:t>
            </a:r>
            <a:r>
              <a:rPr lang="en-US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Electronic Bidding : e – bidding</a:t>
            </a: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) </a:t>
            </a:r>
            <a:b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</a:br>
            <a:r>
              <a:rPr lang="th-TH" sz="3600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</a:rPr>
              <a:t>ตามวิธีการที่กรมบัญชีกลางกำหนด</a:t>
            </a:r>
            <a:endParaRPr lang="en-US" sz="4000" dirty="0">
              <a:solidFill>
                <a:srgbClr val="3D34F6"/>
              </a:solidFill>
              <a:latin typeface="Angsana New" panose="02020603050405020304" pitchFamily="18" charset="-34"/>
              <a:ea typeface="Cordia New" panose="020B0304020202020204" pitchFamily="34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3D34F6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pPr eaLnBrk="1" hangingPunct="1">
              <a:buClr>
                <a:srgbClr val="A53010"/>
              </a:buClr>
              <a:defRPr/>
            </a:pPr>
            <a:endParaRPr lang="th-TH" altLang="th-TH" sz="3600" strike="sngStrike" dirty="0">
              <a:solidFill>
                <a:srgbClr val="0000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49160" name="รูปภาพ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5511800"/>
            <a:ext cx="15287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รูปภาพ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684" y="5484017"/>
            <a:ext cx="1155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รูปภาพ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5025" y="5511800"/>
            <a:ext cx="15128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รูปภาพ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3650" y="5569743"/>
            <a:ext cx="206851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รูปภาพ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5459413"/>
            <a:ext cx="1270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3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2"/>
          <p:cNvSpPr/>
          <p:nvPr/>
        </p:nvSpPr>
        <p:spPr>
          <a:xfrm>
            <a:off x="107504" y="188640"/>
            <a:ext cx="8208912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ระยะเวลาการเผยแพร่ประกาศและ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/>
            </a:r>
            <a:b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เอกสารประกวดราคาอิเล็กทรอนิกส์ (</a:t>
            </a:r>
            <a:r>
              <a:rPr lang="en-US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>e – bidding</a:t>
            </a:r>
            <a:r>
              <a:rPr lang="en-US" altLang="th-TH" sz="3200" dirty="0" smtClean="0">
                <a:solidFill>
                  <a:srgbClr val="3D34F6"/>
                </a:solidFill>
                <a:latin typeface="Angsana New" panose="02020603050405020304" pitchFamily="18" charset="-34"/>
              </a:rPr>
              <a:t>)</a:t>
            </a:r>
            <a:r>
              <a:rPr lang="th-TH" altLang="th-TH" sz="3200" dirty="0" smtClean="0">
                <a:solidFill>
                  <a:srgbClr val="3D34F6"/>
                </a:solidFill>
                <a:latin typeface="Angsana New" panose="02020603050405020304" pitchFamily="18" charset="-34"/>
              </a:rPr>
              <a:t> ข้อ </a:t>
            </a:r>
            <a:r>
              <a:rPr lang="en-US" altLang="th-TH" sz="3200" dirty="0" smtClean="0">
                <a:solidFill>
                  <a:srgbClr val="3D34F6"/>
                </a:solidFill>
                <a:latin typeface="Angsana New" panose="02020603050405020304" pitchFamily="18" charset="-34"/>
              </a:rPr>
              <a:t>51</a:t>
            </a:r>
            <a:r>
              <a:rPr lang="th-TH" altLang="th-TH" sz="3200" dirty="0" smtClean="0">
                <a:solidFill>
                  <a:srgbClr val="3D34F6"/>
                </a:solidFill>
                <a:latin typeface="Angsana New" panose="02020603050405020304" pitchFamily="18" charset="-34"/>
              </a:rPr>
              <a:t> </a:t>
            </a:r>
            <a: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  <a:t/>
            </a:r>
            <a:br>
              <a:rPr lang="th-TH" altLang="th-TH" sz="3200" dirty="0">
                <a:solidFill>
                  <a:srgbClr val="3D34F6"/>
                </a:solidFill>
                <a:latin typeface="Angsana New" panose="02020603050405020304" pitchFamily="18" charset="-34"/>
              </a:rPr>
            </a:br>
            <a:endParaRPr lang="th-TH" altLang="th-TH" sz="3200" dirty="0">
              <a:solidFill>
                <a:srgbClr val="3D34F6"/>
              </a:solidFill>
              <a:latin typeface="Angsana New" panose="02020603050405020304" pitchFamily="18" charset="-34"/>
            </a:endParaRPr>
          </a:p>
        </p:txBody>
      </p:sp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900113" y="2133600"/>
            <a:ext cx="820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630238" algn="l"/>
                <a:tab pos="900113" algn="l"/>
                <a:tab pos="1260475" algn="l"/>
                <a:tab pos="1620838" algn="l"/>
                <a:tab pos="1890713" algn="l"/>
              </a:tabLst>
            </a:pPr>
            <a:r>
              <a:rPr lang="th-TH" altLang="th-TH" sz="3200">
                <a:solidFill>
                  <a:srgbClr val="C00000"/>
                </a:solidFill>
                <a:latin typeface="TH SarabunIT๙" pitchFamily="34" charset="-34"/>
                <a:cs typeface="Times New Roman" pitchFamily="18" charset="0"/>
              </a:rPr>
              <a:t>	</a:t>
            </a:r>
            <a:endParaRPr lang="th-TH" altLang="th-TH" sz="3200">
              <a:solidFill>
                <a:srgbClr val="C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1832012"/>
              </p:ext>
            </p:extLst>
          </p:nvPr>
        </p:nvGraphicFramePr>
        <p:xfrm>
          <a:off x="219264" y="1052736"/>
          <a:ext cx="8497640" cy="4385937"/>
        </p:xfrm>
        <a:graphic>
          <a:graphicData uri="http://schemas.openxmlformats.org/drawingml/2006/table">
            <a:tbl>
              <a:tblPr/>
              <a:tblGrid>
                <a:gridCol w="5617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7220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วงเงินที่จัดหา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ระยะเวลาในการเผยแพร่เอกสารฯ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(ให้คำนึงถึงระยะเวลาในการให้ผู้ประกอบการเตรียมจัดทำเอกสารเพื่อยื่นข้อเสนอด้วย)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00,000 บาท แต่ไม่เกิน 5,000,000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5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5418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5,000,000 บาท แต่ไม่เกิน 10,000,000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778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10,000,000 บาท แต่ไม่เกิน 50,000,000 บาท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12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67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เกิน 50,000,000 บาท ขึ้นไป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cs typeface="DilleniaUPC" panose="02020603050405020304" pitchFamily="18" charset="-3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ไม่น้อยกว่า </a:t>
                      </a:r>
                      <a:r>
                        <a:rPr kumimoji="0" lang="en-US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20</a:t>
                      </a:r>
                      <a:r>
                        <a:rPr kumimoji="0" lang="th-TH" alt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ทำการ</a:t>
                      </a:r>
                      <a:endParaRPr kumimoji="0" lang="en-US" alt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6" marR="6858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C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220" y="573325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altLang="th-TH" sz="2400" b="1" dirty="0">
                <a:solidFill>
                  <a:srgbClr val="0000FF"/>
                </a:solidFill>
                <a:latin typeface="Angsana New" panose="02020603050405020304" pitchFamily="18" charset="-34"/>
              </a:rPr>
              <a:t>   รัฐวิสาหกิจใดมีความจำเป็นจะกำหนดวงเงิน แตกต่างไปจากที่กำหนด ให้เสนอต่อคณะกรรมการวินิจฉัย  เพื่อขอความเห็นชอบ และเมื่อได้รับความเห็นชอบแล้วให้รายงานสำนักงานการตรวจเงินแผ่นดินทราบด้วย</a:t>
            </a:r>
            <a:endParaRPr lang="en-US" altLang="th-TH" sz="2400" b="1" dirty="0">
              <a:solidFill>
                <a:srgbClr val="0000FF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5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827584" y="1628800"/>
            <a:ext cx="7344816" cy="3960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800" dirty="0"/>
              <a:t>	เมื่อหัวหน้าหน่วยงานของรัฐให้ความเห็นชอบรายงานผล</a:t>
            </a:r>
            <a:br>
              <a:rPr lang="th-TH" sz="2800" dirty="0"/>
            </a:br>
            <a:r>
              <a:rPr lang="th-TH" sz="2800" dirty="0"/>
              <a:t>การพิจารณา และผู้มีอำนาจอนุมัติสั่งซื้อสั่งจ้างแล้ว ให้หัวหน้าเจ้าหน้าที่ประกาศผลผู้ชนะการเสนอราคาในระบบเครือข่ายสารสนเทศของกรมบัญชีกลางและของหน่วยงานของรัฐตามวิธีการที่กรมบัญชีกลางกำหนด และให้ปิดประกาศโดยเปิดเผย ณ สถานที่ปิดประกาศของหน่วยงานของรัฐนั้น และ</a:t>
            </a:r>
            <a:r>
              <a:rPr lang="th-TH" sz="2800" u="sng" dirty="0"/>
              <a:t>แจ้ง</a:t>
            </a:r>
            <a:r>
              <a:rPr lang="th-TH" sz="2800" dirty="0"/>
              <a:t>ให้ผู้เสนอราคาทุกรายทราบ </a:t>
            </a:r>
            <a:r>
              <a:rPr lang="th-TH" sz="2800" u="sng" dirty="0"/>
              <a:t>ผ่านทางจดหมายอิเล็กทรอนิกส์ </a:t>
            </a:r>
            <a:r>
              <a:rPr lang="th-TH" sz="2800" u="sng" dirty="0">
                <a:latin typeface="Angsana New" pitchFamily="18" charset="-34"/>
              </a:rPr>
              <a:t>(</a:t>
            </a:r>
            <a:r>
              <a:rPr lang="en-US" sz="2800" u="sng" dirty="0">
                <a:latin typeface="Angsana New" pitchFamily="18" charset="-34"/>
              </a:rPr>
              <a:t>e - mail</a:t>
            </a:r>
            <a:r>
              <a:rPr lang="th-TH" sz="2800" u="sng" dirty="0">
                <a:latin typeface="Angsana New" pitchFamily="18" charset="-34"/>
              </a:rPr>
              <a:t>) </a:t>
            </a:r>
            <a:r>
              <a:rPr lang="th-TH" sz="2800" u="sng" dirty="0"/>
              <a:t>ตามแบบที่กรมบัญชีกลางกำหนด</a:t>
            </a:r>
            <a:endParaRPr lang="th-TH" altLang="th-TH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Picture 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50540"/>
            <a:ext cx="8229600" cy="864096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การประกาศผลผู้ชนะการเสนอราคา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5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65504" cy="737034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วิธีการซื้อหรือจ้าง โดยวิธีสอบ</a:t>
            </a:r>
            <a:r>
              <a:rPr lang="th-TH" sz="44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ราคา ข้อ </a:t>
            </a:r>
            <a:r>
              <a:rPr lang="en-US" sz="44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61</a:t>
            </a:r>
            <a:r>
              <a:rPr lang="th-TH" sz="44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8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374" y="1268760"/>
            <a:ext cx="8136904" cy="49685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buClrTx/>
            </a:pP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วิธีสอบราคา คือ การซื้อหรือจ้างครั้งหนึ่งเกิน 500,000 บาท แต่ไม่เกิน 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5,000,000 บาท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200" b="1" dirty="0">
                <a:solidFill>
                  <a:srgbClr val="3D34F6"/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กระทำได้ในกรณีที่หน่วยงานของรัฐนั้นตั้งอยู่ในพื้นที่ที่มีข้อจำกัดในการใช้สัญญาณอินเตอร์เน็ต ทำให้ไม่สามารถดำเนินการผ่านระบบตลาดอิเล็กทรอนิกส์หรือระบบประกวดราคาอิเล็กทรอนิกส์ได้ </a:t>
            </a:r>
            <a:endParaRPr lang="th-TH" sz="32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th-TH" sz="32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2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ทั้งนี้ ให้เจ้าหน้าที่ระบุเหตุผลความจำเป็นที่ไม่อาจดำเนินการซื้อหรือจ้างด้วยวิธีตลาดอิเล็กทรอนิกส์หรือวิธีประกวดราคาอิเล็กทรอนิกส์ไว้ในรายงานขอซื้อหรือขอจ้างด้วย</a:t>
            </a: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6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944443" y="1789352"/>
            <a:ext cx="912244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(ข)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148640" y="1781103"/>
            <a:ext cx="8836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(ค)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81103"/>
            <a:ext cx="868411" cy="96119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71068" y="205473"/>
            <a:ext cx="6911975" cy="609600"/>
          </a:xfrm>
        </p:spPr>
        <p:txBody>
          <a:bodyPr/>
          <a:lstStyle/>
          <a:p>
            <a:r>
              <a:rPr lang="th-TH" sz="4000" dirty="0">
                <a:solidFill>
                  <a:srgbClr val="3D34F6"/>
                </a:solidFill>
              </a:rPr>
              <a:t>การซื้อหรือจ้าง โดยวิธี</a:t>
            </a:r>
            <a:r>
              <a:rPr lang="th-TH" sz="4000" dirty="0" smtClean="0">
                <a:solidFill>
                  <a:srgbClr val="3D34F6"/>
                </a:solidFill>
              </a:rPr>
              <a:t>คัดเลือก </a:t>
            </a:r>
            <a:r>
              <a:rPr lang="th-TH" sz="40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40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74</a:t>
            </a:r>
            <a:endParaRPr lang="th-TH" sz="4000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99" y="999035"/>
            <a:ext cx="9034835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ให้คณะกรรมการซื้อหรือจ้างโดยวิธีคัดเลือก เชิญชวนผู้ประกอบการไม่น้อยกว่า 3 ราย เว้นแต่ในงานนั้น</a:t>
            </a:r>
            <a:b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มีผู้ประกอบการที่มีคุณสมบัติตรงตามที่กำหนดน้อยกว่า 3 รายโดยดำเนินการดังต่อไปนี้</a:t>
            </a:r>
            <a:endParaRPr lang="th-TH" sz="2400" b="1" dirty="0">
              <a:solidFill>
                <a:schemeClr val="tx1">
                  <a:lumMod val="95000"/>
                  <a:lumOff val="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Half Frame 3"/>
          <p:cNvSpPr/>
          <p:nvPr/>
        </p:nvSpPr>
        <p:spPr bwMode="auto">
          <a:xfrm>
            <a:off x="67296" y="980728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16200000">
            <a:off x="84571" y="1643535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8" name="Half Frame 3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9" name="Half Frame 38"/>
          <p:cNvSpPr/>
          <p:nvPr/>
        </p:nvSpPr>
        <p:spPr bwMode="auto">
          <a:xfrm rot="10978838">
            <a:off x="8908711" y="1693188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47481" y="543995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8716" y="1900998"/>
            <a:ext cx="1829446" cy="567777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มาตรา</a:t>
            </a:r>
            <a:r>
              <a:rPr kumimoji="0" lang="th-TH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56 </a:t>
            </a:r>
            <a:r>
              <a:rPr kumimoji="0" lang="th-TH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(1)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90" y="2469739"/>
            <a:ext cx="88919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ก. กรณีใช้วิธีประกาศเชิญชวนทั่วไปแล้วไม่มีผู้ยื่นข้อเสนอ/หรือข้อเสนอไม่ได้รับการคัดเลือก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ข. กรณีพัสดุที่ต้องการจัดซื้อจัดจ้างมีคุณลักษณะพิเศษ หรือซับซ้อน ผู้ประกอบการมีจำนวนจำกัด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ค. กรณีมีความจำเป็นเร่งด่วนที่ต้องใช้พัสดุนั้นอันเนื่องมาจากเกิดเหตุการณ์ที่ไม่อาจคาดหมายได้           </a:t>
            </a:r>
            <a:br>
              <a:rPr lang="th-TH" sz="2400" b="1" dirty="0"/>
            </a:br>
            <a:r>
              <a:rPr lang="th-TH" sz="2400" b="1" dirty="0"/>
              <a:t>   ซึ่งหากใช้วิธีประกาศเชิญชวนทั่วไปจะทำให้ไม่ทันต่อความต้องการใช้พัสดุ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ง. กรณีพัสดุที่โดยลักษณะการใช้งาน หรือมีข้อจำกัดทางเทคนิคที่จำเป็นต้องระบุยี่ห้อเป็นการเฉพาะ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จ. กรณีพัสดุที่จำเป็นต้องซื้อโดยตรงจากต่างประเทศ หรือดำเนินการผ่านองค์การระหว่างประเทศ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ฉ. กรณีเป็นพัสดุที่ใช้ในราชการลับ หรือเป็นงานที่ต้องปกปิดเป็นความลับของหน่วยงานของรัฐ </a:t>
            </a:r>
            <a:br>
              <a:rPr lang="th-TH" sz="2400" b="1" dirty="0"/>
            </a:br>
            <a:r>
              <a:rPr lang="th-TH" sz="2400" b="1" dirty="0"/>
              <a:t>    หรือที่เกี่ยวกับความมั่นคงของประเทศ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sz="2400" b="1" dirty="0"/>
              <a:t>ช. กรณีงานจ้างซ่อมพัสดุที่จำเป็นต้องถอดตรวจ ให้ทราบความชำรุดเสียหายก่อนจึงจะประมาณค่าซ่อมได้</a:t>
            </a:r>
            <a:endParaRPr lang="en-US" sz="2400" b="1" dirty="0"/>
          </a:p>
        </p:txBody>
      </p:sp>
      <p:pic>
        <p:nvPicPr>
          <p:cNvPr id="16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29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6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ระเบียบ</a:t>
            </a:r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มี 10 หมวด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gray">
          <a:xfrm>
            <a:off x="1762125" y="171542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2.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การซื้อหรือจ้าง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gray">
          <a:xfrm>
            <a:off x="1747838" y="225681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3.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งานจ้างที่ปรึกษา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gray">
          <a:xfrm>
            <a:off x="1747838" y="2795545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4.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งานจ้างออกแบบหรือควบคุมงานก่อสร้าง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1747838" y="3328476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5.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การทำสัญญาและหลักประกัน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1762125" y="3856415"/>
            <a:ext cx="5473700" cy="466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6.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การบริหารสัญญาและการตรวจรับพัสดุ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1747838" y="4393979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eaLnBrk="1" latinLnBrk="1" hangingPunct="1"/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7.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การประเมินผลการปฏิบัติงานของผู้ประกอบการ</a:t>
            </a:r>
            <a:endParaRPr kumimoji="1"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1747838" y="4931902"/>
            <a:ext cx="5473700" cy="466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8.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การทิ้งงาน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1755863" y="5479091"/>
            <a:ext cx="5473700" cy="466725"/>
          </a:xfrm>
          <a:prstGeom prst="roundRect">
            <a:avLst>
              <a:gd name="adj" fmla="val 16667"/>
            </a:avLst>
          </a:prstGeom>
          <a:solidFill>
            <a:srgbClr val="CCCC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kumimoji="1"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 </a:t>
            </a:r>
            <a:r>
              <a:rPr kumimoji="1"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9. </a:t>
            </a:r>
            <a:r>
              <a:rPr lang="th-T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</a:t>
            </a:r>
          </a:p>
        </p:txBody>
      </p:sp>
      <p:pic>
        <p:nvPicPr>
          <p:cNvPr id="15" name="Picture 14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9058" y="1188412"/>
            <a:ext cx="5851191" cy="5316648"/>
            <a:chOff x="1770150" y="1188412"/>
            <a:chExt cx="5578537" cy="5316648"/>
          </a:xfrm>
        </p:grpSpPr>
        <p:sp>
          <p:nvSpPr>
            <p:cNvPr id="37891" name="AutoShape 3"/>
            <p:cNvSpPr>
              <a:spLocks noChangeArrowheads="1"/>
            </p:cNvSpPr>
            <p:nvPr/>
          </p:nvSpPr>
          <p:spPr bwMode="gray">
            <a:xfrm>
              <a:off x="1874987" y="118841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ข้อความทั่วไป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gray">
            <a:xfrm>
              <a:off x="1770150" y="603833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10.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การร้องเรียน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843013" y="174206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2.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การซื้อหรือจ้าง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>
              <a:off x="1828726" y="228345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3.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งานจ้างที่ปรึกษา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828726" y="282218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4.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งานจ้างออกแบบหรือควบคุมงานก่อสร้าง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0" name="AutoShape 3"/>
            <p:cNvSpPr>
              <a:spLocks noChangeArrowheads="1"/>
            </p:cNvSpPr>
            <p:nvPr/>
          </p:nvSpPr>
          <p:spPr bwMode="gray">
            <a:xfrm>
              <a:off x="1828726" y="3355116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5.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การทำสัญญาและหลักประกัน</a:t>
              </a:r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gray">
            <a:xfrm>
              <a:off x="1843013" y="3883055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6.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การบริหารสัญญาและการตรวจรับพัสดุ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gray">
            <a:xfrm>
              <a:off x="1828726" y="4420619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latinLnBrk="1" hangingPunct="1"/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7.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การประเมินผลการปฏิบัติงานของผู้ประกอบการ</a:t>
              </a:r>
              <a:endParaRPr kumimoji="1" lang="en-US" altLang="ko-KR" sz="2800" b="1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1828726" y="4958542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85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8.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การทิ้งงาน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gray">
            <a:xfrm>
              <a:off x="1836751" y="5505731"/>
              <a:ext cx="5473700" cy="46672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kumimoji="1" lang="ko-KR" altLang="en-US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 </a:t>
              </a:r>
              <a:r>
                <a:rPr kumimoji="1" lang="en-US" altLang="ko-KR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굴림" panose="020B0600000101010101" pitchFamily="34" charset="-127"/>
                </a:rPr>
                <a:t>9. </a:t>
              </a:r>
              <a:r>
                <a:rPr lang="th-TH" sz="2800" b="1" dirty="0">
                  <a:solidFill>
                    <a:srgbClr val="09029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การบริหารพัสดุ</a:t>
              </a:r>
            </a:p>
          </p:txBody>
        </p:sp>
      </p:grpSp>
      <p:sp>
        <p:nvSpPr>
          <p:cNvPr id="2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7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279830" y="1824784"/>
            <a:ext cx="1216025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white">
          <a:xfrm>
            <a:off x="2789887" y="1789352"/>
            <a:ext cx="10668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(ข)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7" name="AutoShape 29"/>
          <p:cNvSpPr>
            <a:spLocks noChangeArrowheads="1"/>
          </p:cNvSpPr>
          <p:nvPr/>
        </p:nvSpPr>
        <p:spPr bwMode="white">
          <a:xfrm>
            <a:off x="5534528" y="1762086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(ค)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43038" name="AutoShape 30"/>
          <p:cNvSpPr>
            <a:spLocks noChangeArrowheads="1"/>
          </p:cNvSpPr>
          <p:nvPr/>
        </p:nvSpPr>
        <p:spPr bwMode="white">
          <a:xfrm>
            <a:off x="7520013" y="1763988"/>
            <a:ext cx="1295400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(ง)</a:t>
            </a:r>
            <a:endParaRPr lang="en-US" altLang="ko-KR" sz="4000" b="1" dirty="0">
              <a:solidFill>
                <a:schemeClr val="bg1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467" y="96118"/>
            <a:ext cx="357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/>
              <a:t>การดำเนินการ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9507" y="22331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5-Point Star 6"/>
          <p:cNvSpPr/>
          <p:nvPr/>
        </p:nvSpPr>
        <p:spPr bwMode="auto">
          <a:xfrm>
            <a:off x="539551" y="1627137"/>
            <a:ext cx="759956" cy="689079"/>
          </a:xfrm>
          <a:prstGeom prst="star5">
            <a:avLst>
              <a:gd name="adj" fmla="val 20349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881210" y="1270702"/>
            <a:ext cx="4130950" cy="148680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หัวหน้าหน่วยงานของรัฐเห็นชอบรายงานขอซื้อขอจ้าง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00840" y="3278699"/>
            <a:ext cx="722120" cy="77974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635814" y="5143790"/>
            <a:ext cx="767834" cy="805490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920050" y="2977920"/>
            <a:ext cx="4086538" cy="161690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คกก.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จัดซื้อจัดจ้างโดยวิธีคัดเลือกทำหนังสือเชิญชวนส่งไปยังผู้ประกอบการ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71232" y="4787973"/>
            <a:ext cx="4040928" cy="152448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ผู้ประกอบการที่ได้รับหนังสือเชิญชวน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ยื่นเสนอราคาตามวัน เวลา ที่หน่วยงานของรัฐกำหนด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156176" y="1762086"/>
            <a:ext cx="2816055" cy="4079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ให้เชิญชวนผู้ประกอบการ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ที่มีคุณสมบัติให้เข้ายื่นข้อเสนอ ไม่น้อยกว่า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 </a:t>
            </a:r>
            <a:r>
              <a:rPr lang="th-TH" sz="24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ในงานนั้น มีผู้ประกอบการที่มีคุณสมบัติตรงตามที่กำหนดน้อยกว่า 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 ทั้งนี้ ให้คำนึงถึง</a:t>
            </a:r>
            <a:b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การไม่มีผลประโยชน์ร่วมกันของผู้ที่เข้ายื่นข้อเสนอด้วย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3" descr="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0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FFFFFF"/>
                </a:solidFill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lang="en-US" altLang="ko-KR" sz="4000" b="1" dirty="0">
              <a:solidFill>
                <a:srgbClr val="FFFFFF"/>
              </a:solidFill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</a:t>
            </a:r>
            <a:r>
              <a:rPr lang="th-TH" sz="3600" dirty="0" smtClean="0">
                <a:solidFill>
                  <a:srgbClr val="3D34F6"/>
                </a:solidFill>
              </a:rPr>
              <a:t>เฉพาะเจาะจง </a:t>
            </a:r>
            <a:r>
              <a:rPr lang="th-TH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78</a:t>
            </a:r>
            <a:endParaRPr lang="th-TH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99" y="999035"/>
            <a:ext cx="9034835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ให้คณะกรรมการซื้อหรือจ้างโดยวิธีเฉพาะเจาะจง   เชิญชวนผู้ประกอบการที่มีคุณสมบัติตามเงื่อนไขที่กำหนดรายใดรายหนึ่งให้เข้ายื่นข้อเสนอ หรือให้เข้ามาเจรจาต่อรองราคา  โดยให้ดำเนินการดังต่อไปนี้</a:t>
            </a:r>
            <a:endParaRPr lang="th-TH" sz="2400" b="1" dirty="0">
              <a:solidFill>
                <a:srgbClr val="000000">
                  <a:lumMod val="95000"/>
                  <a:lumOff val="5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Half Frame 3"/>
          <p:cNvSpPr/>
          <p:nvPr/>
        </p:nvSpPr>
        <p:spPr bwMode="auto">
          <a:xfrm>
            <a:off x="39198" y="1022167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16200000">
            <a:off x="35777" y="1658327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38" name="Half Frame 3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39" name="Half Frame 38"/>
          <p:cNvSpPr/>
          <p:nvPr/>
        </p:nvSpPr>
        <p:spPr bwMode="auto">
          <a:xfrm rot="10978838">
            <a:off x="8908711" y="1688779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76039" y="1853165"/>
            <a:ext cx="1829446" cy="439746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มาตรา </a:t>
            </a:r>
            <a:r>
              <a:rPr lang="en-US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56 </a:t>
            </a:r>
            <a:r>
              <a:rPr lang="th-TH" sz="32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(2)</a:t>
            </a:r>
            <a:endParaRPr lang="en-US" sz="3200" b="1" dirty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593" y="2515633"/>
            <a:ext cx="88664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ก. กรณีใช้วิธีประกาศเชิญชวนทั่วไปและวิธีคัดเลือก หรือใช้วิธีคัดเลือกแล้วแต่ไม่มีผู้ยื่น</a:t>
            </a: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ข้อเสนอ หรือข้อเสนอไม่ได้รับการคัดเลือก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ข. กรณีจัดซื้อจัดจ้างพัสดุที่มีการผลิต จำหน่าย ก่อสร้าง หรือให้บริการทั่วไป และมีวงเงิน</a:t>
            </a: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ในการจัดซื้อจัดจ้างครั้งหนึ่ง ไม่เกินวงเงินตามที่กฎกระทรวงกำหนด (ไม่เกิน 5 แสนบาท)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ค. กรณีจัดซื้อจัดจ้างพัสดุที่มีผู้ประกอบการซึ่งมีคุณสมบัติโดยตรงเพียงรายเดียว หรือมี</a:t>
            </a: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ผู้ประกอบการเพียงรายเดียวในประเทศไทยและไม่มีพัสดุอื่นที่จะใช้ทดแทนได้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ง. กรณีมีความจำเป็นต้องใช้พัสดุนั้นโดยฉุกเฉิน เนื่องจากเกิดอุบัติภัย/ภัยธรรมชาติ หรือ</a:t>
            </a: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โรคติดต่ออันตรายตามกฎหมายว่าด้วยโรคติดต่อ และการจัดซื้อจัดจ้างโดยวิธีประกาศ</a:t>
            </a: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เชิญชวนทั่วไปหรือวิธีคัดเลือกอาจก่อให้เกิดความล่าช้าเสียหายอย่างร้ายแรง</a:t>
            </a:r>
          </a:p>
        </p:txBody>
      </p:sp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8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5" name="AutoShape 27"/>
          <p:cNvSpPr>
            <a:spLocks noChangeArrowheads="1"/>
          </p:cNvSpPr>
          <p:nvPr/>
        </p:nvSpPr>
        <p:spPr bwMode="white">
          <a:xfrm>
            <a:off x="1763688" y="3555664"/>
            <a:ext cx="3644098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 panose="02020603050405020304" pitchFamily="18" charset="-34"/>
                <a:ea typeface="굴림" panose="020B0600000101010101" pitchFamily="34" charset="-127"/>
                <a:cs typeface="Angsana New" panose="02020603050405020304" pitchFamily="18" charset="-34"/>
              </a:rPr>
              <a:t>(ก)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gsana New" panose="02020603050405020304" pitchFamily="18" charset="-34"/>
              <a:ea typeface="굴림" panose="020B0600000101010101" pitchFamily="34" charset="-127"/>
              <a:cs typeface="Angsana New" panose="02020603050405020304" pitchFamily="18" charset="-34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</a:t>
            </a:r>
            <a:r>
              <a:rPr lang="th-TH" sz="3600" dirty="0" smtClean="0">
                <a:solidFill>
                  <a:srgbClr val="3D34F6"/>
                </a:solidFill>
              </a:rPr>
              <a:t>เฉพาะเจาะจง 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78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sp>
        <p:nvSpPr>
          <p:cNvPr id="4" name="Half Frame 3"/>
          <p:cNvSpPr/>
          <p:nvPr/>
        </p:nvSpPr>
        <p:spPr bwMode="auto">
          <a:xfrm>
            <a:off x="39198" y="1022167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16200000">
            <a:off x="35777" y="1658327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Half Frame 3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Half Frame 38"/>
          <p:cNvSpPr/>
          <p:nvPr/>
        </p:nvSpPr>
        <p:spPr bwMode="auto">
          <a:xfrm rot="10978838">
            <a:off x="8908711" y="1688779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3" name="Picture 32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กองการพัสดุภาครัฐ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92037" y="2053659"/>
            <a:ext cx="1829446" cy="439746"/>
          </a:xfrm>
          <a:prstGeom prst="roundRect">
            <a:avLst/>
          </a:pr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มาตรา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56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(2)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045" y="2776102"/>
            <a:ext cx="88664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จ. กรณีเป็นพัสดุที่เกี่ยวพันกับพัสดุที่ได้ทำการจัดซื้อจัดจ้างไว้ก่อนแล้ว และมี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  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ความจำเป็นต้องทำการจัดซื้อจัดจ้างเพิ่มเติมหรือต่อเนื่องในการใช้พัสดุนั้น 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ฉ. กรณีเป็นพัสดุที่จะขายทอดตลาดโดยหน่วยงานของรัฐ องค์การระหว่าง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ประเทศ หรือหน่วยงานของต่างประเทศ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ช. กรณีเป็นพัสดุที่เป็นที่ดินหรือสิ่งปลูกสร้างซึ่งจำเป็นต้องซื้อเฉพาะแห่ง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38541-BEE8-44B8-B2C3-A4763A78DB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굴림" panose="020B0600000101010101" pitchFamily="34" charset="-127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굴림" panose="020B0600000101010101" pitchFamily="34" charset="-127"/>
              <a:cs typeface="Arial" pitchFamily="34" charset="0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6FAB379-6AB5-4C7F-B474-E0F3D672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45" y="980523"/>
            <a:ext cx="912650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35496" y="2060848"/>
            <a:ext cx="9036496" cy="1370998"/>
            <a:chOff x="912" y="1008"/>
            <a:chExt cx="3984" cy="1006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10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11" cy="746"/>
              <a:chOff x="999" y="1092"/>
              <a:chExt cx="511" cy="746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21" y="1168"/>
                <a:ext cx="26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(ก)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97" y="1079"/>
              <a:ext cx="3285" cy="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90000"/>
                </a:lnSpc>
                <a:spcAft>
                  <a:spcPts val="0"/>
                </a:spcAft>
                <a:tabLst>
                  <a:tab pos="808038" algn="l"/>
                </a:tabLst>
              </a:pP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กรณีใช้วิธีตามมาตรา 56 (2) (ก)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 หรือจากผู้ยื่นข้อเสนอในการซื้อหรือจ้างโดยวิธีประกาศเชิญชวนทั่วไปหรือวิธีคัดเลือกซึ่งถูกยกเลิกไป (ถ้ามี)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 ให้มายื่นเสนอราคา ทั้งนี้ หากเห็นว่า ผู้ประกอบการรายที่เห็นสมควรซื้อหรือจ้างเสนอราคาสูงกว่าราคาในท้องตลาด หรือราคาที่ประมาณได้ หรือราคาที่คณะกรรมการเห็นสมควร ให้ต่อรองราคาลงเท่าที่จะทำได้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35496" y="3696515"/>
            <a:ext cx="9036496" cy="1424201"/>
            <a:chOff x="912" y="2016"/>
            <a:chExt cx="3984" cy="91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11" cy="746"/>
              <a:chOff x="999" y="2100"/>
              <a:chExt cx="511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2" y="2186"/>
                <a:ext cx="274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(ข)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97" y="2063"/>
              <a:ext cx="3252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(ค) (ง) ให้เชิญผู้ประกอบการที่มีอาชีพขายหรือ</a:t>
              </a:r>
              <a:r>
                <a:rPr lang="th-TH" sz="2000" b="1" spc="-30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</a:t>
              </a: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มายื่นราคา </a:t>
              </a:r>
              <a:b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</a:br>
              <a:r>
                <a:rPr lang="th-TH" sz="2000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หากเห็นว่าราคาที่เสนอนั้นยังสูงกว่าราคาในท้องถิ่น หรือราคาหรือราคาที่ประมาณได้ หรือราคาที่คณะกรรมการเห็นสมควร ให้ต่อรองราคาลงเท่าที่จะทำได้</a:t>
              </a:r>
              <a:endParaRPr lang="en-US" altLang="th-TH" sz="20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103" name="Group 17"/>
          <p:cNvGrpSpPr>
            <a:grpSpLocks/>
          </p:cNvGrpSpPr>
          <p:nvPr/>
        </p:nvGrpSpPr>
        <p:grpSpPr bwMode="auto">
          <a:xfrm>
            <a:off x="35496" y="5445225"/>
            <a:ext cx="9036496" cy="1421616"/>
            <a:chOff x="912" y="3120"/>
            <a:chExt cx="3984" cy="1037"/>
          </a:xfrm>
        </p:grpSpPr>
        <p:sp>
          <p:nvSpPr>
            <p:cNvPr id="104" name="AutoShape 18"/>
            <p:cNvSpPr>
              <a:spLocks noChangeArrowheads="1"/>
            </p:cNvSpPr>
            <p:nvPr/>
          </p:nvSpPr>
          <p:spPr bwMode="gray">
            <a:xfrm>
              <a:off x="912" y="3194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999" y="3120"/>
              <a:ext cx="511" cy="746"/>
              <a:chOff x="999" y="3120"/>
              <a:chExt cx="511" cy="746"/>
            </a:xfrm>
          </p:grpSpPr>
          <p:sp>
            <p:nvSpPr>
              <p:cNvPr id="107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511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h-TH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Text Box 22"/>
              <p:cNvSpPr txBox="1">
                <a:spLocks noChangeArrowheads="1"/>
              </p:cNvSpPr>
              <p:nvPr/>
            </p:nvSpPr>
            <p:spPr bwMode="gray">
              <a:xfrm>
                <a:off x="1102" y="3215"/>
                <a:ext cx="272" cy="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altLang="th-TH" sz="4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(ค)</a:t>
                </a:r>
                <a:endParaRPr lang="en-US" altLang="th-TH" sz="4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06" name="Text Box 23"/>
            <p:cNvSpPr txBox="1">
              <a:spLocks noChangeArrowheads="1"/>
            </p:cNvSpPr>
            <p:nvPr/>
          </p:nvSpPr>
          <p:spPr bwMode="gray">
            <a:xfrm>
              <a:off x="1597" y="3120"/>
              <a:ext cx="3285" cy="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thaiDist">
                <a:lnSpc>
                  <a:spcPct val="120000"/>
                </a:lnSpc>
                <a:spcAft>
                  <a:spcPts val="0"/>
                </a:spcAft>
                <a:tabLst>
                  <a:tab pos="808038" algn="l"/>
                  <a:tab pos="1073150" algn="l"/>
                </a:tabLst>
              </a:pP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จำเป็นต้องทำการจัดซื้อจัดจ้างเพิ่มเติมหรือต่อเนื่องจากพัสดุที่ได้จัดซื้อจัดจ้างไว้ก่อนแล้ว ตามมาตรา 56 (2) (จ) </a:t>
              </a:r>
              <a:b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ให้เจรจากับผู้ประกอบการรายเดิมตามสัญญาหรือข้อตกลงซึ่งยังไม่สิ้นสุดระยะเวลาส่งมอบ เพื่อขอให้มีการซื้อหรือจ้างตามรายละเอียด และราคาที่ต่ำกว่าหรือราคาเดิม โดยคำนึงถึงราคาต่อหน่วยตามสัญญาเดิม (ถ้ามี) เพื่อให้เกิดประโยชน์สูงสุดต่อหน่วยงานของรัฐ</a:t>
              </a:r>
            </a:p>
          </p:txBody>
        </p:sp>
      </p:grpSp>
      <p:sp>
        <p:nvSpPr>
          <p:cNvPr id="126" name="Half Frame 125"/>
          <p:cNvSpPr/>
          <p:nvPr/>
        </p:nvSpPr>
        <p:spPr bwMode="auto">
          <a:xfrm>
            <a:off x="39198" y="1022167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7" name="Half Frame 126"/>
          <p:cNvSpPr/>
          <p:nvPr/>
        </p:nvSpPr>
        <p:spPr bwMode="auto">
          <a:xfrm rot="16200000">
            <a:off x="35777" y="180234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8" name="Half Frame 127"/>
          <p:cNvSpPr/>
          <p:nvPr/>
        </p:nvSpPr>
        <p:spPr bwMode="auto">
          <a:xfrm rot="5400000">
            <a:off x="8924684" y="97926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9" name="Half Frame 128"/>
          <p:cNvSpPr/>
          <p:nvPr/>
        </p:nvSpPr>
        <p:spPr bwMode="auto">
          <a:xfrm rot="10978838">
            <a:off x="8908711" y="183279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29" name="Picture 28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31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33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โดยวิธีเฉพาะเจาะจง 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78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ต่อ)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8E6EEA43-4828-4E2F-B492-78AEDED2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6" y="1131092"/>
            <a:ext cx="912650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2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3"/>
          <p:cNvGrpSpPr>
            <a:grpSpLocks/>
          </p:cNvGrpSpPr>
          <p:nvPr/>
        </p:nvGrpSpPr>
        <p:grpSpPr bwMode="auto">
          <a:xfrm>
            <a:off x="65178" y="1120031"/>
            <a:ext cx="9036496" cy="1012577"/>
            <a:chOff x="912" y="1008"/>
            <a:chExt cx="3984" cy="743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74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91" name="Group 5"/>
            <p:cNvGrpSpPr>
              <a:grpSpLocks/>
            </p:cNvGrpSpPr>
            <p:nvPr/>
          </p:nvGrpSpPr>
          <p:grpSpPr bwMode="auto">
            <a:xfrm>
              <a:off x="999" y="1092"/>
              <a:ext cx="500" cy="595"/>
              <a:chOff x="999" y="1092"/>
              <a:chExt cx="500" cy="595"/>
            </a:xfrm>
          </p:grpSpPr>
          <p:sp>
            <p:nvSpPr>
              <p:cNvPr id="9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500" cy="59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 Box 8"/>
              <p:cNvSpPr txBox="1">
                <a:spLocks noChangeArrowheads="1"/>
              </p:cNvSpPr>
              <p:nvPr/>
            </p:nvSpPr>
            <p:spPr bwMode="gray">
              <a:xfrm>
                <a:off x="1102" y="1168"/>
                <a:ext cx="25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4000" b="1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rPr>
                  <a:t>(ง)</a:t>
                </a:r>
                <a:endPara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2" name="Text Box 9"/>
            <p:cNvSpPr txBox="1">
              <a:spLocks noChangeArrowheads="1"/>
            </p:cNvSpPr>
            <p:nvPr/>
          </p:nvSpPr>
          <p:spPr bwMode="gray">
            <a:xfrm>
              <a:off x="1589" y="1224"/>
              <a:ext cx="3256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08038" algn="l"/>
                  <a:tab pos="1073150" algn="l"/>
                </a:tabLst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(ฉ) ให้ดำเนินการโดยวิธีเจรจาตกลงราคา</a:t>
              </a:r>
            </a:p>
          </p:txBody>
        </p:sp>
      </p:grpSp>
      <p:grpSp>
        <p:nvGrpSpPr>
          <p:cNvPr id="96" name="Group 10"/>
          <p:cNvGrpSpPr>
            <a:grpSpLocks/>
          </p:cNvGrpSpPr>
          <p:nvPr/>
        </p:nvGrpSpPr>
        <p:grpSpPr bwMode="auto">
          <a:xfrm>
            <a:off x="45565" y="2273106"/>
            <a:ext cx="9036496" cy="1060934"/>
            <a:chOff x="912" y="1986"/>
            <a:chExt cx="3984" cy="942"/>
          </a:xfrm>
        </p:grpSpPr>
        <p:sp>
          <p:nvSpPr>
            <p:cNvPr id="9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98" name="Group 12"/>
            <p:cNvGrpSpPr>
              <a:grpSpLocks/>
            </p:cNvGrpSpPr>
            <p:nvPr/>
          </p:nvGrpSpPr>
          <p:grpSpPr bwMode="auto">
            <a:xfrm>
              <a:off x="999" y="2100"/>
              <a:ext cx="500" cy="746"/>
              <a:chOff x="999" y="2100"/>
              <a:chExt cx="500" cy="746"/>
            </a:xfrm>
          </p:grpSpPr>
          <p:sp>
            <p:nvSpPr>
              <p:cNvPr id="10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500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" name="Text Box 15"/>
              <p:cNvSpPr txBox="1">
                <a:spLocks noChangeArrowheads="1"/>
              </p:cNvSpPr>
              <p:nvPr/>
            </p:nvSpPr>
            <p:spPr bwMode="gray">
              <a:xfrm>
                <a:off x="1106" y="2213"/>
                <a:ext cx="267" cy="6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4000" b="1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rPr>
                  <a:t>(จ)</a:t>
                </a:r>
                <a:endPara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99" name="Text Box 16"/>
            <p:cNvSpPr txBox="1">
              <a:spLocks noChangeArrowheads="1"/>
            </p:cNvSpPr>
            <p:nvPr/>
          </p:nvSpPr>
          <p:spPr bwMode="gray">
            <a:xfrm>
              <a:off x="1585" y="1986"/>
              <a:ext cx="3247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56 (2) (ช) ให้เชิญเจ้าของที่ดินหรือสิ่งปลูกสร้างโดยตรงมาเสนอราคา หากเห็นว่า ราคาที่เสนอนั้นยังสูงกว่าราคาในท้องตลาด หรือราคาที่คณะกรรมการเห็นสมควร ให้ต่อรองราคาลงเท่าที่จะทำได้</a:t>
              </a:r>
              <a:endParaRPr kumimoji="0" lang="en-US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2E7DF19B-DB3D-4743-B948-5D1362F1C36F}"/>
              </a:ext>
            </a:extLst>
          </p:cNvPr>
          <p:cNvGrpSpPr/>
          <p:nvPr/>
        </p:nvGrpSpPr>
        <p:grpSpPr>
          <a:xfrm>
            <a:off x="76405" y="3566194"/>
            <a:ext cx="8911506" cy="1306579"/>
            <a:chOff x="64232" y="4428354"/>
            <a:chExt cx="8911506" cy="1306579"/>
          </a:xfrm>
        </p:grpSpPr>
        <p:sp>
          <p:nvSpPr>
            <p:cNvPr id="29" name="TextBox 28"/>
            <p:cNvSpPr txBox="1"/>
            <p:nvPr/>
          </p:nvSpPr>
          <p:spPr>
            <a:xfrm>
              <a:off x="81543" y="4442271"/>
              <a:ext cx="8883949" cy="1292662"/>
            </a:xfrm>
            <a:prstGeom prst="rect">
              <a:avLst/>
            </a:prstGeom>
            <a:solidFill>
              <a:srgbClr val="FFFFA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0690" algn="l"/>
                </a:tabLst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dia New" panose="020B0304020202020204" pitchFamily="34" charset="-34"/>
                  <a:ea typeface="Cordia New" panose="020B0304020202020204" pitchFamily="34" charset="-34"/>
                  <a:cs typeface="+mn-cs"/>
                </a:rPr>
                <a:t>   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กรณีตามมาตรา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56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 (2) (ข) ให้เจ้าหน้าที่เจรจาตกลงราคากับผู้ประกอบการที่มีอาชีพขายหรือ</a:t>
              </a:r>
              <a:r>
                <a:rPr kumimoji="0" lang="th-TH" sz="26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รับจ้างนั้นโดยตรง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ngsana New" panose="02020603050405020304" pitchFamily="18" charset="-34"/>
                  <a:ea typeface="Cordia New" panose="020B0304020202020204" pitchFamily="34" charset="-34"/>
                  <a:cs typeface="Angsana New" panose="02020603050405020304" pitchFamily="18" charset="-34"/>
                </a:rPr>
                <a:t>แล้วให้หัวหน้าเจ้าหน้าที่ซื้อหรือจ้างภายในวงเงินที่ได้รับความเห็นชอบจากหัวหน้าหน่วยงานของรัฐ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endParaRPr>
            </a:p>
          </p:txBody>
        </p:sp>
        <p:sp>
          <p:nvSpPr>
            <p:cNvPr id="30" name="Half Frame 29"/>
            <p:cNvSpPr/>
            <p:nvPr/>
          </p:nvSpPr>
          <p:spPr bwMode="auto">
            <a:xfrm>
              <a:off x="64232" y="4481295"/>
              <a:ext cx="143976" cy="159152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" name="Half Frame 30"/>
            <p:cNvSpPr/>
            <p:nvPr/>
          </p:nvSpPr>
          <p:spPr bwMode="auto">
            <a:xfrm rot="16200000">
              <a:off x="68989" y="5545686"/>
              <a:ext cx="197207" cy="175786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2" name="Half Frame 31"/>
            <p:cNvSpPr/>
            <p:nvPr/>
          </p:nvSpPr>
          <p:spPr bwMode="auto">
            <a:xfrm rot="5400000">
              <a:off x="8796370" y="4408580"/>
              <a:ext cx="157679" cy="19722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10978838">
              <a:off x="8786118" y="5576137"/>
              <a:ext cx="189620" cy="151217"/>
            </a:xfrm>
            <a:prstGeom prst="halfFram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7553" y="4867813"/>
            <a:ext cx="8806059" cy="1865126"/>
          </a:xfrm>
          <a:prstGeom prst="rect">
            <a:avLst/>
          </a:prstGeom>
          <a:solidFill>
            <a:srgbClr val="FFFFAF"/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70305" algn="l"/>
                <a:tab pos="1260475" algn="l"/>
              </a:tabLst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       </a:t>
            </a: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ในกรณีที่มีความจำเป็นเร่งด่วนที่เกิดขึ้นโดยไม่อาจคาดหมายไว้ก่อน และไม่อาจดำเนินการตามปกติได้ทัน ให้เจ้าหน้าที่หรือผู้ที่รับผิดชอบในการปฏิบัติงานนั้น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ดำเนินการไปก่อนแล้วรีบรายงานขอความเห็นชอบต่อหัวหน้าหน่วยงานของรัฐ และเมื่อหัวหน้าหน่วยงานของรัฐให้ความเห็นชอบแล้ว ให้ถือว่ารายงานดังกล่าวเป็นหลักฐานการตรวจรับโดยอนุโลม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35" name="Half Frame 34"/>
          <p:cNvSpPr/>
          <p:nvPr/>
        </p:nvSpPr>
        <p:spPr bwMode="auto">
          <a:xfrm>
            <a:off x="98922" y="486953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" name="Half Frame 35"/>
          <p:cNvSpPr/>
          <p:nvPr/>
        </p:nvSpPr>
        <p:spPr bwMode="auto">
          <a:xfrm rot="16200000">
            <a:off x="52791" y="6536889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Half Frame 36"/>
          <p:cNvSpPr/>
          <p:nvPr/>
        </p:nvSpPr>
        <p:spPr bwMode="auto">
          <a:xfrm rot="5400000">
            <a:off x="8793117" y="4875865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7" name="Picture 26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กองการพัสดุภาครัฐ</a:t>
            </a:r>
          </a:p>
        </p:txBody>
      </p:sp>
      <p:sp>
        <p:nvSpPr>
          <p:cNvPr id="4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38541-BEE8-44B8-B2C3-A4763A78DB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굴림" panose="020B0600000101010101" pitchFamily="34" charset="-127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83706" y="214497"/>
            <a:ext cx="6911975" cy="609600"/>
          </a:xfrm>
        </p:spPr>
        <p:txBody>
          <a:bodyPr/>
          <a:lstStyle/>
          <a:p>
            <a:r>
              <a:rPr lang="th-TH" sz="3600" dirty="0">
                <a:solidFill>
                  <a:srgbClr val="3D34F6"/>
                </a:solidFill>
              </a:rPr>
              <a:t>การซื้อหรือจ้าง โดยวิธี</a:t>
            </a:r>
            <a:r>
              <a:rPr lang="th-TH" sz="3600" dirty="0" smtClean="0">
                <a:solidFill>
                  <a:srgbClr val="3D34F6"/>
                </a:solidFill>
              </a:rPr>
              <a:t>เฉพาะเจาะจง 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78</a:t>
            </a:r>
            <a:r>
              <a:rPr lang="th-TH" sz="3600" dirty="0" smtClean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(ต่อ)</a:t>
            </a:r>
          </a:p>
        </p:txBody>
      </p:sp>
      <p:sp>
        <p:nvSpPr>
          <p:cNvPr id="42" name="Half Frame 32">
            <a:extLst>
              <a:ext uri="{FF2B5EF4-FFF2-40B4-BE49-F238E27FC236}">
                <a16:creationId xmlns:a16="http://schemas.microsoft.com/office/drawing/2014/main" xmlns="" id="{62F773A8-A438-4806-BDAE-8E3250287BB9}"/>
              </a:ext>
            </a:extLst>
          </p:cNvPr>
          <p:cNvSpPr/>
          <p:nvPr/>
        </p:nvSpPr>
        <p:spPr bwMode="auto">
          <a:xfrm rot="10978838">
            <a:off x="8730189" y="6599760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014517892"/>
              </p:ext>
            </p:extLst>
          </p:nvPr>
        </p:nvGraphicFramePr>
        <p:xfrm>
          <a:off x="395536" y="1916832"/>
          <a:ext cx="8417057" cy="2711570"/>
        </p:xfrm>
        <a:graphic>
          <a:graphicData uri="http://schemas.openxmlformats.org/drawingml/2006/table">
            <a:tbl>
              <a:tblPr/>
              <a:tblGrid>
                <a:gridCol w="2363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9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37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หัวหน้าหน่วยงานของรัฐ</a:t>
                      </a:r>
                      <a:endParaRPr kumimoji="0" lang="en-US" altLang="ko-K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ผู้มีอำนาจเหนือขึ้นไปหนึ่งชั้น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วิธีประกาศเชิญชวนทั่วไป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ไม่เกิน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굴림" panose="020B0600000101010101" pitchFamily="34" charset="-127"/>
                        <a:cs typeface="Angsana New" panose="02020603050405020304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200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วิธีคัดเลือก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100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D34F6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วิธีเฉพาะเจาะจง</a:t>
                      </a:r>
                      <a:endParaRPr kumimoji="0" lang="en-US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D34F6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ไม่เกิน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เกิน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 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50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굴림" panose="020B0600000101010101" pitchFamily="34" charset="-127"/>
                          <a:cs typeface="Angsana New" panose="02020603050405020304" pitchFamily="18" charset="-34"/>
                        </a:rPr>
                        <a:t>000  </a:t>
                      </a:r>
                      <a:r>
                        <a:rPr kumimoji="0" lang="th-TH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굴림" panose="020B0600000101010101" pitchFamily="34" charset="-127"/>
                        </a:rPr>
                        <a:t>บาท</a:t>
                      </a:r>
                      <a:endParaRPr kumimoji="0" lang="ko-KR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굴림" panose="020B0600000101010101" pitchFamily="34" charset="-127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800" dirty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อำนาจในการสั่งซื้อหรือสั่ง</a:t>
            </a:r>
            <a:r>
              <a:rPr lang="th-TH" sz="48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จ้าง </a:t>
            </a:r>
            <a:r>
              <a:rPr lang="th-TH" sz="44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en-US" sz="4400" dirty="0" smtClean="0">
                <a:solidFill>
                  <a:srgbClr val="3D34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84</a:t>
            </a:r>
            <a:endParaRPr lang="th-TH" sz="4400" dirty="0">
              <a:solidFill>
                <a:srgbClr val="3D34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692" y="5029725"/>
            <a:ext cx="7842502" cy="83099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    </a:t>
            </a:r>
            <a:r>
              <a:rPr lang="th-TH" sz="2400" b="1" dirty="0">
                <a:solidFill>
                  <a:prstClr val="black"/>
                </a:solidFill>
              </a:rPr>
              <a:t>สำหรับรัฐวิสาหกิจใดมีความจำเป็นจะกำหนดแตกต่าง ให้เสนอคณะกรรมการวินิจฉัย</a:t>
            </a:r>
          </a:p>
          <a:p>
            <a:pPr algn="ctr">
              <a:spcAft>
                <a:spcPts val="0"/>
              </a:spcAft>
              <a:tabLst>
                <a:tab pos="1710690" algn="l"/>
              </a:tabLst>
            </a:pPr>
            <a:r>
              <a:rPr lang="th-TH" sz="2400" b="1" dirty="0">
                <a:solidFill>
                  <a:prstClr val="black"/>
                </a:solidFill>
              </a:rPr>
              <a:t>เพื่อขอความเห็นชอบ</a:t>
            </a:r>
            <a:endParaRPr lang="en-US" sz="2400" dirty="0">
              <a:solidFill>
                <a:srgbClr val="000000"/>
              </a:solidFill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</p:txBody>
      </p:sp>
      <p:sp>
        <p:nvSpPr>
          <p:cNvPr id="9" name="Half Frame 8"/>
          <p:cNvSpPr/>
          <p:nvPr/>
        </p:nvSpPr>
        <p:spPr bwMode="auto">
          <a:xfrm>
            <a:off x="527717" y="5029725"/>
            <a:ext cx="143976" cy="159152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495588" y="5666913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21742" y="500995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05771" y="5697365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rgbClr val="000000"/>
              </a:solidFill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9457"/>
            <a:ext cx="1296144" cy="14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09320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8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419507479"/>
              </p:ext>
            </p:extLst>
          </p:nvPr>
        </p:nvGraphicFramePr>
        <p:xfrm>
          <a:off x="539552" y="836712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868144" y="1042859"/>
            <a:ext cx="31494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solidFill>
                  <a:srgbClr val="3D34F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ใช้กับงานที่ไม่ซับซ้อน งานที่มีลักษณะเป็นงานประจำของหน่วยงานของรัฐ หรืองานที่มีมาตรฐานตามหลักวิชาชีพ และมีที่ปรึกษาซึ่งทำงานนั้นได้เป็นการทั่วไป โดยหน่วยงานของรัฐประกาศเชิญชวนที่ปรึกษาที่มีคุณสมบัติตรงตามเงื่อนไขที่กำหนดให้เข้ายื่นข้อเสนอกำหนด </a:t>
            </a: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107504" y="2407286"/>
            <a:ext cx="2928926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ใช้กับกรณีที่ใช้วิธีประกาศเชิญชวนทั่วไปแล้วไม่ผลดี หรือเป็นกรณีที่เป็นงานซับซ้อน หรือซับซ้อนมาก หรือกรณี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เป็นงานจ้างที่มีที่ปรึกษาจำนวนจำกัด 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ให้หน่วยงานของรัฐเชิญชวนเฉพาะ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ที่ปรึกษาที่มีคุณสมบัติตรงตามเงื่อนไข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ที่กำหนดซึ่งต้องไม่น้อยกว่า 3 ราย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ให้เข้ายื่นข้อเสนอ เว้นแต่ในงานที่มี</a:t>
            </a:r>
            <a:b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ที่ปรึกษาน้อยกว่า 3 ราย</a:t>
            </a: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696934" y="3177823"/>
            <a:ext cx="3491880" cy="36933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ใช้กับกรณีที่ใช้ทั้งวิธีประกาศเชิญชวนทั่วไปและวิธีคัดเลือก หรือใช้วิธีคัดเลือกแล้วไม่ได้ผลดี หรือกรณีมีวงเงินค่าจ้างไม่เกินวงเงินตามที่กำหนด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ในกฎกระทรวง หรือกรณีจ้างที่ปรึกษารายเดิม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ทำต่อจากงานที่ได้ทำไว้แล้ว หรือกรณีเป็นงานจ้างที่มีที่ปรึกษาในงานที่จะจ้างนั้นจำนวนจำกัดและมีวงเงินค่าจ้างครั้งหนึ่งไม่เกินวงเงินตามที่กำหนดในกฎกระทรวง หรือกรณีในงานนั้น</a:t>
            </a:r>
            <a:b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มีที่ปรึกษาเพียงรายเดียว หรือกรณีเป็นงานที่มีความจำเป็นเร่งด่วนหรือที่เกี่ยวกับความมั่นคงของชาติ ให้หน่วยงานของรัฐเชิญชวนที่ปรึกษาที่มีคุณสมบัติตรงตามเงื่อนที่กำหนดรายใดรายหนึ่งให้เข้ายื่นข้อเสนอ หรือให้เข้าเจรจาต่อรองราย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55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การจ้างที่</a:t>
            </a:r>
            <a:r>
              <a:rPr lang="th-TH" sz="55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ปรึกษา ส่วน </a:t>
            </a:r>
            <a:r>
              <a:rPr lang="en-US" sz="55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endParaRPr lang="th-TH" sz="55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5298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3256"/>
            <a:ext cx="2125432" cy="10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160339"/>
            <a:ext cx="6911975" cy="609600"/>
          </a:xfrm>
        </p:spPr>
        <p:txBody>
          <a:bodyPr/>
          <a:lstStyle/>
          <a:p>
            <a:r>
              <a:rPr lang="th-TH" sz="3600" dirty="0">
                <a:latin typeface="Angsana New" pitchFamily="18" charset="-34"/>
                <a:cs typeface="Angsana New" pitchFamily="18" charset="-34"/>
              </a:rPr>
              <a:t>งานจ้างออกแบบหรือควบคุมงาน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ก่อสร้าง (หมวด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 4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3600" dirty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991159094"/>
              </p:ext>
            </p:extLst>
          </p:nvPr>
        </p:nvGraphicFramePr>
        <p:xfrm>
          <a:off x="323528" y="1052736"/>
          <a:ext cx="88204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7348" name="Picture 4" descr="ผลการค้นหารูปภาพสำหรับ ตึก การ์ตู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79" y="2276872"/>
            <a:ext cx="2439541" cy="11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4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925639" y="1032891"/>
            <a:ext cx="5400600" cy="90963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คณะกรรมการดำเนินงานจ้างฯ</a:t>
            </a:r>
          </a:p>
        </p:txBody>
      </p:sp>
      <p:sp>
        <p:nvSpPr>
          <p:cNvPr id="20" name="สี่เหลี่ยมมุมมน 54"/>
          <p:cNvSpPr/>
          <p:nvPr/>
        </p:nvSpPr>
        <p:spPr>
          <a:xfrm>
            <a:off x="3473811" y="1856033"/>
            <a:ext cx="2304256" cy="531441"/>
          </a:xfrm>
          <a:prstGeom prst="roundRect">
            <a:avLst/>
          </a:prstGeom>
          <a:solidFill>
            <a:srgbClr val="FF99C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5 คณะ ได้แก่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512" y="144954"/>
            <a:ext cx="691197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000" dirty="0"/>
              <a:t>งานจ้างออกแบบหรือควบคุมงานก่อสร้าง</a:t>
            </a:r>
          </a:p>
        </p:txBody>
      </p:sp>
      <p:graphicFrame>
        <p:nvGraphicFramePr>
          <p:cNvPr id="10" name="ตัวแทนเนื้อหา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2910772"/>
              </p:ext>
            </p:extLst>
          </p:nvPr>
        </p:nvGraphicFramePr>
        <p:xfrm>
          <a:off x="523669" y="1766685"/>
          <a:ext cx="82296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08576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1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0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712367200"/>
              </p:ext>
            </p:extLst>
          </p:nvPr>
        </p:nvGraphicFramePr>
        <p:xfrm>
          <a:off x="405923" y="1916832"/>
          <a:ext cx="8320109" cy="1748565"/>
        </p:xfrm>
        <a:graphic>
          <a:graphicData uri="http://schemas.openxmlformats.org/drawingml/2006/table">
            <a:tbl>
              <a:tblPr/>
              <a:tblGrid>
                <a:gridCol w="4466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36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1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หัวหน้าหน่วยงานของรัฐ</a:t>
                      </a:r>
                      <a:endParaRPr kumimoji="0" lang="en-US" altLang="ko-KR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ผู้มีอำนาจเหนือขึ้นไปหนึ่งชั้น</a:t>
                      </a:r>
                      <a:endParaRPr kumimoji="0" lang="ko-KR" alt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7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ไม่เกิน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altLang="ko-K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ea typeface="굴림" panose="020B0600000101010101" pitchFamily="34" charset="-127"/>
                          <a:cs typeface="Angsana New" pitchFamily="18" charset="-34"/>
                        </a:rPr>
                        <a:t>เกิน  50,000,000  บาท</a:t>
                      </a:r>
                      <a:endParaRPr kumimoji="0" lang="ko-KR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굴림" panose="020B0600000101010101" pitchFamily="34" charset="-127"/>
                        <a:cs typeface="Angsana New" pitchFamily="18" charset="-34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tint val="0"/>
                            <a:invGamma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  อำนาจ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ในการสั่งจ้างออกแบบหรือควบคุม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งาน ข้อ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158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1" y="4262890"/>
            <a:ext cx="7842502" cy="1384995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รัฐวิสาหกิจใดมีความจำเป็นจะกำหนดผู้มีอำนาจและวงเงินในการสั่งจ้าง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แตกต่างไปจากที่กำหนดไว้ในระเบียบนี้ ให้เสนอต่อคณะกรรมการวินิจฉัย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เพื่อขอความเห็นชอบ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539551" y="4262890"/>
            <a:ext cx="159881" cy="182639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528841" y="5461390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53907" y="4268076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37937" y="549184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0180" name="Picture 4" descr="ผลการค้นหารูปภาพสำหรับ เงิ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683" b="89521" l="9699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866" y="3555287"/>
            <a:ext cx="1270988" cy="14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gprocurement.go.th/wps/wcm/connect/80d0be004382eaa6910193dec3fc5a9c/?MOD=AJPERES&amp;attachment=true&amp;id=139658941853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39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2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" y="3645024"/>
            <a:ext cx="1348409" cy="15644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53666"/>
            <a:ext cx="7886700" cy="80248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th-TH" sz="2800" dirty="0">
                <a:solidFill>
                  <a:srgbClr val="09029A"/>
                </a:solidFill>
                <a:latin typeface="Angsana New" panose="02020603050405020304" pitchFamily="18" charset="-34"/>
                <a:cs typeface="+mj-cs"/>
              </a:rPr>
              <a:t>หมายความว่า ผู้ดำรงตำแหน่งในหน่วยงานของรัฐดังต่อไปนี้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323850" y="260350"/>
            <a:ext cx="691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th-TH" sz="4800" dirty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หัวหน้าหน่วยงานของ</a:t>
            </a:r>
            <a:r>
              <a:rPr lang="th-TH" sz="48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รัฐ (ข้อ </a:t>
            </a:r>
            <a:r>
              <a:rPr lang="en-US" sz="48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4800" dirty="0" smtClean="0">
                <a:solidFill>
                  <a:srgbClr val="090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)</a:t>
            </a:r>
            <a:endParaRPr lang="ko-KR" altLang="en-US" sz="4800" dirty="0">
              <a:solidFill>
                <a:srgbClr val="090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20748323"/>
              </p:ext>
            </p:extLst>
          </p:nvPr>
        </p:nvGraphicFramePr>
        <p:xfrm>
          <a:off x="966044" y="1406029"/>
          <a:ext cx="784887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8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ตัวยึดเนื้อหา 6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052736"/>
          <a:ext cx="8797767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14" descr="http://www.kittilaw.com/images/article/legisla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51669">
            <a:off x="7238210" y="4597464"/>
            <a:ext cx="1580349" cy="1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encrypted-tbn1.gstatic.com/images?q=tbn:ANd9GcTEIW7P9c5H_ZtiSt8b1wEMI7MtqtrJdKSwrFsfK2kBT5s-UOOuF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608">
            <a:off x="7394112" y="2783678"/>
            <a:ext cx="1402533" cy="10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pPr algn="ctr"/>
            <a:r>
              <a:rPr lang="th-TH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สัญญาและ</a:t>
            </a:r>
            <a:r>
              <a:rPr lang="th-TH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หลักประกัน </a:t>
            </a:r>
            <a:r>
              <a:rPr lang="th-TH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หมวด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5</a:t>
            </a:r>
            <a:endParaRPr lang="th-TH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1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6911975" cy="609600"/>
          </a:xfrm>
        </p:spPr>
        <p:txBody>
          <a:bodyPr/>
          <a:lstStyle/>
          <a:p>
            <a:r>
              <a:rPr lang="th-T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แบบสัญญาที่คณะกรรมการนโยบายกำหนด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88863" y="2965920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/>
        </p:nvSpPr>
        <p:spPr>
          <a:xfrm>
            <a:off x="-692188" y="4326273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3288863" y="5686626"/>
            <a:ext cx="1788588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/>
          <p:cNvSpPr/>
          <p:nvPr/>
        </p:nvSpPr>
        <p:spPr>
          <a:xfrm>
            <a:off x="-692188" y="7046978"/>
            <a:ext cx="1730891" cy="96160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/>
          <p:cNvSpPr/>
          <p:nvPr/>
        </p:nvSpPr>
        <p:spPr>
          <a:xfrm>
            <a:off x="6262114" y="2966597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1102896" y="3807311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6262114" y="5687930"/>
            <a:ext cx="178900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4359383" y="3987639"/>
            <a:ext cx="4566124" cy="779070"/>
          </a:xfrm>
          <a:custGeom>
            <a:avLst/>
            <a:gdLst>
              <a:gd name="connsiteX0" fmla="*/ 0 w 1603047"/>
              <a:gd name="connsiteY0" fmla="*/ 697326 h 1394651"/>
              <a:gd name="connsiteX1" fmla="*/ 348663 w 1603047"/>
              <a:gd name="connsiteY1" fmla="*/ 0 h 1394651"/>
              <a:gd name="connsiteX2" fmla="*/ 1254384 w 1603047"/>
              <a:gd name="connsiteY2" fmla="*/ 0 h 1394651"/>
              <a:gd name="connsiteX3" fmla="*/ 1603047 w 1603047"/>
              <a:gd name="connsiteY3" fmla="*/ 697326 h 1394651"/>
              <a:gd name="connsiteX4" fmla="*/ 1254384 w 1603047"/>
              <a:gd name="connsiteY4" fmla="*/ 1394651 h 1394651"/>
              <a:gd name="connsiteX5" fmla="*/ 348663 w 1603047"/>
              <a:gd name="connsiteY5" fmla="*/ 1394651 h 1394651"/>
              <a:gd name="connsiteX6" fmla="*/ 0 w 1603047"/>
              <a:gd name="connsiteY6" fmla="*/ 697326 h 139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3047" h="1394651">
                <a:moveTo>
                  <a:pt x="801523" y="0"/>
                </a:moveTo>
                <a:lnTo>
                  <a:pt x="1603047" y="303337"/>
                </a:lnTo>
                <a:lnTo>
                  <a:pt x="1603047" y="1091314"/>
                </a:lnTo>
                <a:lnTo>
                  <a:pt x="801523" y="1394651"/>
                </a:lnTo>
                <a:lnTo>
                  <a:pt x="0" y="1091314"/>
                </a:lnTo>
                <a:lnTo>
                  <a:pt x="0" y="303337"/>
                </a:lnTo>
                <a:lnTo>
                  <a:pt x="80152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-227898"/>
              <a:satOff val="-25338"/>
              <a:lumOff val="378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33" tIns="249808" rIns="217334" bIns="24980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10. </a:t>
            </a:r>
            <a:r>
              <a:rPr lang="th-TH" sz="2400" b="1" dirty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สัญญาเช่ารถยนต์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145" y="7048596"/>
            <a:ext cx="1731290" cy="96182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24173" y="1049071"/>
            <a:ext cx="8949333" cy="5260248"/>
            <a:chOff x="24173" y="1111725"/>
            <a:chExt cx="8949333" cy="5118079"/>
          </a:xfrm>
          <a:solidFill>
            <a:srgbClr val="CCFFCC"/>
          </a:solidFill>
        </p:grpSpPr>
        <p:sp>
          <p:nvSpPr>
            <p:cNvPr id="25" name="Freeform 24"/>
            <p:cNvSpPr/>
            <p:nvPr/>
          </p:nvSpPr>
          <p:spPr>
            <a:xfrm>
              <a:off x="4349126" y="2592442"/>
              <a:ext cx="4462674" cy="734009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6.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สัญญาจ้างบริการบำรุงรักษา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และซ่อมแซมแก้ไขคอมพิวเตอร์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378682" y="4707200"/>
              <a:ext cx="4462675" cy="73922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283" tIns="249752" rIns="217283" bIns="2497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12. 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สัญญาซื้อขายคอมพิวเตอร์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4413762" y="1111725"/>
              <a:ext cx="4559744" cy="613916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4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2.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สัญญาซื้อขาย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390452" y="3287568"/>
              <a:ext cx="4490580" cy="754432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227898"/>
                <a:satOff val="-25338"/>
                <a:lumOff val="37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8.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สัญญาจ้างให้บริการรักษาความปลอดภัย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381637" y="5489049"/>
              <a:ext cx="4471399" cy="740755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75966"/>
                <a:satOff val="-8446"/>
                <a:lumOff val="1262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333" tIns="249808" rIns="217333" bIns="2498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14. </a:t>
              </a: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สัญญาจ้างผู้เชี่ยวชาญรายบุคคล </a:t>
              </a:r>
              <a:b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หรือจ้างบริษัทที่ปรึกษา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00591" y="1765522"/>
              <a:ext cx="4559744" cy="801338"/>
              <a:chOff x="4183157" y="2685079"/>
              <a:chExt cx="4960842" cy="801338"/>
            </a:xfrm>
            <a:grpFill/>
          </p:grpSpPr>
          <p:sp>
            <p:nvSpPr>
              <p:cNvPr id="47" name="Hexagon 46"/>
              <p:cNvSpPr/>
              <p:nvPr/>
            </p:nvSpPr>
            <p:spPr>
              <a:xfrm rot="5400000">
                <a:off x="6262909" y="605327"/>
                <a:ext cx="801338" cy="496084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Hexagon 4"/>
              <p:cNvSpPr/>
              <p:nvPr/>
            </p:nvSpPr>
            <p:spPr>
              <a:xfrm>
                <a:off x="4948583" y="2813910"/>
                <a:ext cx="3588782" cy="511894"/>
              </a:xfrm>
              <a:prstGeom prst="rect">
                <a:avLst/>
              </a:prstGeom>
              <a:noFill/>
              <a:scene3d>
                <a:camera prst="orthographicFront"/>
                <a:lightRig rig="fla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4</a:t>
                </a:r>
                <a:r>
                  <a:rPr lang="th-TH" sz="2400" b="1" dirty="0">
                    <a:solidFill>
                      <a:schemeClr val="tx1"/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 สัญญาซื้อขายและอนุญาตให้ใช้สิทธิในโปรแกรมคอมพิวเตอร์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233212" y="1111725"/>
              <a:ext cx="4148426" cy="6139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1. สัญญาจ้างก่อสร้าง 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4868" y="2566860"/>
              <a:ext cx="4246769" cy="807165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5863" tIns="318332" rIns="285863" bIns="318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5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สัญญาเช่าคอมพิวเตอร์ 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22533" y="4005984"/>
              <a:ext cx="4246770" cy="701217"/>
            </a:xfrm>
            <a:custGeom>
              <a:avLst/>
              <a:gdLst>
                <a:gd name="connsiteX0" fmla="*/ 0 w 1602677"/>
                <a:gd name="connsiteY0" fmla="*/ 697165 h 1394329"/>
                <a:gd name="connsiteX1" fmla="*/ 348582 w 1602677"/>
                <a:gd name="connsiteY1" fmla="*/ 0 h 1394329"/>
                <a:gd name="connsiteX2" fmla="*/ 1254095 w 1602677"/>
                <a:gd name="connsiteY2" fmla="*/ 0 h 1394329"/>
                <a:gd name="connsiteX3" fmla="*/ 1602677 w 1602677"/>
                <a:gd name="connsiteY3" fmla="*/ 697165 h 1394329"/>
                <a:gd name="connsiteX4" fmla="*/ 1254095 w 1602677"/>
                <a:gd name="connsiteY4" fmla="*/ 1394329 h 1394329"/>
                <a:gd name="connsiteX5" fmla="*/ 348582 w 1602677"/>
                <a:gd name="connsiteY5" fmla="*/ 1394329 h 1394329"/>
                <a:gd name="connsiteX6" fmla="*/ 0 w 1602677"/>
                <a:gd name="connsiteY6" fmla="*/ 697165 h 139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77" h="1394329">
                  <a:moveTo>
                    <a:pt x="801338" y="0"/>
                  </a:moveTo>
                  <a:lnTo>
                    <a:pt x="1602677" y="303266"/>
                  </a:lnTo>
                  <a:lnTo>
                    <a:pt x="1602677" y="1091063"/>
                  </a:lnTo>
                  <a:lnTo>
                    <a:pt x="801338" y="1394329"/>
                  </a:lnTo>
                  <a:lnTo>
                    <a:pt x="0" y="1091063"/>
                  </a:lnTo>
                  <a:lnTo>
                    <a:pt x="0" y="303266"/>
                  </a:lnTo>
                  <a:lnTo>
                    <a:pt x="80133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483" tIns="325952" rIns="293483" bIns="325949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9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สัญญาแลกเปลี่ยน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217120" y="1745591"/>
              <a:ext cx="4173332" cy="821269"/>
            </a:xfrm>
            <a:custGeom>
              <a:avLst/>
              <a:gdLst>
                <a:gd name="connsiteX0" fmla="*/ 0 w 1603047"/>
                <a:gd name="connsiteY0" fmla="*/ 777720 h 1555440"/>
                <a:gd name="connsiteX1" fmla="*/ 388860 w 1603047"/>
                <a:gd name="connsiteY1" fmla="*/ 0 h 1555440"/>
                <a:gd name="connsiteX2" fmla="*/ 1214187 w 1603047"/>
                <a:gd name="connsiteY2" fmla="*/ 0 h 1555440"/>
                <a:gd name="connsiteX3" fmla="*/ 1603047 w 1603047"/>
                <a:gd name="connsiteY3" fmla="*/ 777720 h 1555440"/>
                <a:gd name="connsiteX4" fmla="*/ 1214187 w 1603047"/>
                <a:gd name="connsiteY4" fmla="*/ 1555440 h 1555440"/>
                <a:gd name="connsiteX5" fmla="*/ 388860 w 1603047"/>
                <a:gd name="connsiteY5" fmla="*/ 1555440 h 1555440"/>
                <a:gd name="connsiteX6" fmla="*/ 0 w 1603047"/>
                <a:gd name="connsiteY6" fmla="*/ 777720 h 15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555440">
                  <a:moveTo>
                    <a:pt x="801524" y="0"/>
                  </a:moveTo>
                  <a:lnTo>
                    <a:pt x="1603046" y="377312"/>
                  </a:lnTo>
                  <a:lnTo>
                    <a:pt x="1603046" y="1178128"/>
                  </a:lnTo>
                  <a:lnTo>
                    <a:pt x="801524" y="1555440"/>
                  </a:lnTo>
                  <a:lnTo>
                    <a:pt x="1" y="1178128"/>
                  </a:lnTo>
                  <a:lnTo>
                    <a:pt x="1" y="377312"/>
                  </a:lnTo>
                  <a:lnTo>
                    <a:pt x="80152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1591" tIns="339408" rIns="331592" bIns="3394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สัญญาจะซื้อจะขายราคา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คงที่ไม่จำกัดปริมาณ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22534" y="3326451"/>
              <a:ext cx="4226592" cy="679534"/>
            </a:xfrm>
            <a:custGeom>
              <a:avLst/>
              <a:gdLst>
                <a:gd name="connsiteX0" fmla="*/ 0 w 1603047"/>
                <a:gd name="connsiteY0" fmla="*/ 698525 h 1397049"/>
                <a:gd name="connsiteX1" fmla="*/ 349262 w 1603047"/>
                <a:gd name="connsiteY1" fmla="*/ 0 h 1397049"/>
                <a:gd name="connsiteX2" fmla="*/ 1253785 w 1603047"/>
                <a:gd name="connsiteY2" fmla="*/ 0 h 1397049"/>
                <a:gd name="connsiteX3" fmla="*/ 1603047 w 1603047"/>
                <a:gd name="connsiteY3" fmla="*/ 698525 h 1397049"/>
                <a:gd name="connsiteX4" fmla="*/ 1253785 w 1603047"/>
                <a:gd name="connsiteY4" fmla="*/ 1397049 h 1397049"/>
                <a:gd name="connsiteX5" fmla="*/ 349262 w 1603047"/>
                <a:gd name="connsiteY5" fmla="*/ 1397049 h 1397049"/>
                <a:gd name="connsiteX6" fmla="*/ 0 w 1603047"/>
                <a:gd name="connsiteY6" fmla="*/ 698525 h 139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7049">
                  <a:moveTo>
                    <a:pt x="801523" y="0"/>
                  </a:moveTo>
                  <a:lnTo>
                    <a:pt x="1603047" y="304380"/>
                  </a:lnTo>
                  <a:lnTo>
                    <a:pt x="1603047" y="1092669"/>
                  </a:lnTo>
                  <a:lnTo>
                    <a:pt x="801523" y="1397049"/>
                  </a:lnTo>
                  <a:lnTo>
                    <a:pt x="0" y="1092669"/>
                  </a:lnTo>
                  <a:lnTo>
                    <a:pt x="0" y="304380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4081" tIns="326208" rIns="294081" bIns="3262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7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สัญญาจ้างทำความสะอาดอาคาร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257" y="4768162"/>
              <a:ext cx="4175869" cy="653610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303864"/>
                <a:satOff val="-33784"/>
                <a:lumOff val="505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11. </a:t>
              </a:r>
              <a:r>
                <a:rPr lang="th-TH" sz="2400" b="1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สัญญาเช่าเครื่องถ่ายเอกสาร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173" y="5464523"/>
              <a:ext cx="4324953" cy="765281"/>
            </a:xfrm>
            <a:custGeom>
              <a:avLst/>
              <a:gdLst>
                <a:gd name="connsiteX0" fmla="*/ 0 w 1603047"/>
                <a:gd name="connsiteY0" fmla="*/ 697326 h 1394651"/>
                <a:gd name="connsiteX1" fmla="*/ 348663 w 1603047"/>
                <a:gd name="connsiteY1" fmla="*/ 0 h 1394651"/>
                <a:gd name="connsiteX2" fmla="*/ 1254384 w 1603047"/>
                <a:gd name="connsiteY2" fmla="*/ 0 h 1394651"/>
                <a:gd name="connsiteX3" fmla="*/ 1603047 w 1603047"/>
                <a:gd name="connsiteY3" fmla="*/ 697326 h 1394651"/>
                <a:gd name="connsiteX4" fmla="*/ 1254384 w 1603047"/>
                <a:gd name="connsiteY4" fmla="*/ 1394651 h 1394651"/>
                <a:gd name="connsiteX5" fmla="*/ 348663 w 1603047"/>
                <a:gd name="connsiteY5" fmla="*/ 1394651 h 1394651"/>
                <a:gd name="connsiteX6" fmla="*/ 0 w 1603047"/>
                <a:gd name="connsiteY6" fmla="*/ 697326 h 139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3047" h="1394651">
                  <a:moveTo>
                    <a:pt x="801523" y="0"/>
                  </a:moveTo>
                  <a:lnTo>
                    <a:pt x="1603047" y="303337"/>
                  </a:lnTo>
                  <a:lnTo>
                    <a:pt x="1603047" y="1091314"/>
                  </a:lnTo>
                  <a:lnTo>
                    <a:pt x="801523" y="1394651"/>
                  </a:lnTo>
                  <a:lnTo>
                    <a:pt x="0" y="1091314"/>
                  </a:lnTo>
                  <a:lnTo>
                    <a:pt x="0" y="303337"/>
                  </a:lnTo>
                  <a:lnTo>
                    <a:pt x="80152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-151932"/>
                <a:satOff val="-16892"/>
                <a:lumOff val="2525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3533" tIns="326008" rIns="293533" bIns="326008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13</a:t>
              </a: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. สัญญาจ้างออกแบบ</a:t>
              </a:r>
              <a:b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2400" b="1" dirty="0">
                  <a:solidFill>
                    <a:srgbClr val="0000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และควบคุมงานก่อสร้าง</a:t>
              </a:r>
            </a:p>
          </p:txBody>
        </p:sp>
      </p:grpSp>
      <p:sp>
        <p:nvSpPr>
          <p:cNvPr id="46" name="Hexagon 6"/>
          <p:cNvSpPr/>
          <p:nvPr/>
        </p:nvSpPr>
        <p:spPr>
          <a:xfrm>
            <a:off x="7427402" y="4288225"/>
            <a:ext cx="959763" cy="11031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endParaRPr lang="th-TH" sz="1900" dirty="0">
              <a:solidFill>
                <a:srgbClr val="FFFF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49154" name="Picture 2" descr="ผลการค้นหารูปภาพสำหรับ สัญญา การ์ตู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626" y="6048686"/>
            <a:ext cx="938712" cy="809314"/>
          </a:xfrm>
          <a:prstGeom prst="rect">
            <a:avLst/>
          </a:prstGeom>
          <a:noFill/>
        </p:spPr>
      </p:pic>
      <p:pic>
        <p:nvPicPr>
          <p:cNvPr id="35" name="Picture 3" descr="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6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124745"/>
            <a:ext cx="8380040" cy="2520280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th-TH" sz="3200" dirty="0"/>
              <a:t>การลงนามในสัญญาในการซื้อหรือจ้าง เป็นอำนาจของหัวหน้าหน่วยงานของรัฐ</a:t>
            </a:r>
            <a:br>
              <a:rPr lang="th-TH" sz="3200" dirty="0"/>
            </a:br>
            <a:r>
              <a:rPr lang="th-TH" sz="3200" dirty="0"/>
              <a:t>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</a:t>
            </a:r>
            <a:r>
              <a:rPr lang="en-US" sz="3200" dirty="0"/>
              <a:t/>
            </a:r>
            <a:br>
              <a:rPr lang="en-US" sz="3200" dirty="0"/>
            </a:br>
            <a:endParaRPr lang="th-TH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5096" y="3284984"/>
            <a:ext cx="8460432" cy="150018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การแก้ไขสัญญาหรือข้อตกลงตามมาตรา 97 ต้องอยู่ภายในขอบข่ายแห่งวัตถุประสงค์เดิมของสัญญาหรือข้อตกลงนั้น </a:t>
            </a:r>
            <a: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  <a:t>โดยหน่วยงานของรัฐต้องพิจารณาเปรียบเทียบคุณภาพของพัสดุ หรือรายละเอียดของงาน รวมทั้งราคาของพัสดุหรืองานตามสัญญาหรือข้อตกลงกับพัสดุที่จะทำการแก้ไขนั้นก่อนแก้ไขสัญญาหรือข้อตกลงด้วย</a:t>
            </a:r>
            <a:br>
              <a:rPr lang="th-TH" sz="3600" b="1" dirty="0">
                <a:solidFill>
                  <a:srgbClr val="3D34F6"/>
                </a:solidFill>
                <a:latin typeface="Angsana New" pitchFamily="18" charset="-34"/>
                <a:cs typeface="Angsana New" pitchFamily="18" charset="-34"/>
              </a:rPr>
            </a:br>
            <a:endParaRPr lang="th-TH" sz="3600" b="1" dirty="0">
              <a:solidFill>
                <a:srgbClr val="3D34F6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6632"/>
            <a:ext cx="5025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th-TH" altLang="en-US" sz="48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การทำ</a:t>
            </a:r>
            <a:r>
              <a:rPr lang="th-TH" altLang="en-US" sz="4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สัญญา ข้อ </a:t>
            </a:r>
            <a:r>
              <a:rPr lang="en-US" altLang="en-US" sz="4800" b="1" dirty="0" smtClean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161</a:t>
            </a:r>
            <a:endParaRPr lang="th-TH" altLang="en-US" sz="48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굴림" panose="020B0600000101010101" pitchFamily="34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42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033851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</a:t>
            </a:r>
            <a:r>
              <a:rPr lang="th-TH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ราคา ข้อ </a:t>
            </a:r>
            <a:r>
              <a:rPr lang="en-US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166</a:t>
            </a:r>
            <a:endParaRPr lang="th-TH" altLang="en-US" sz="48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86" y="1063391"/>
            <a:ext cx="8892987" cy="5966009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เพื่อประกันความเสียหายที่อาจเกิดขึ้นจากกรณีที่ผู้เสนอราคาหรือผู้ให้บริการ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ไม่ปฏิบัติตามกระบวนการซื้อหรือจ้าง หรือการจ้างออกแบบหรือควบคุมงานก่อสร้าง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ให้หน่วยงานของรัฐกำหนดหลักประกันการเสนอราคา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สำหรับการซื้อหรือจ้าง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ด้วยวิธีประกวดราคาอิเล็กทรอนิกส์ งานจ้างออกแบบหรือควบคุมงานก่อสร้าง 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ด้วยวิธีประกาศเชิญชวนทั่วไป ที่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มีวงเงินซื้อหรือจ้าง</a:t>
            </a:r>
            <a:r>
              <a:rPr lang="th-TH" sz="2600" b="1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เกินกว่า </a:t>
            </a:r>
            <a:r>
              <a:rPr lang="th-TH" sz="2600" b="1" dirty="0">
                <a:solidFill>
                  <a:srgbClr val="C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5,000,000 บาท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ดังนี้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การซื้อหรือจ้างด้วยวิธีประกวดราคาอิเล็กทรอนิกส์ ให้มีการวางหลักประกัน 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การเสนอราคา โดยให้ใช้หลักประกันอย่างหนึ่งอย่างใด ดังต่อไปนี้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เช็คหรือด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ประกันอิเล็กทรอนิกส์ของธนาคารภายในประเทศ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ตามแบบที่คณะกรรมการนโยบาย</a:t>
            </a:r>
            <a:r>
              <a:rPr lang="th-TH" sz="2600" b="1" dirty="0" err="1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(3) พันธบัตรรัฐบาลไทย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        (4) หนังสือค้ำประกันของบริษัทเงินทุนหรือบริษัทเงินทุนหลักทรัพย์</a:t>
            </a:r>
            <a:b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ที่ได้รับอนุญาตให้ประกอบกิจการเงินทุน</a:t>
            </a:r>
            <a:endParaRPr lang="en-US" sz="2600" b="1" dirty="0"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1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605355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หลักประกันการเสนอ</a:t>
            </a:r>
            <a:r>
              <a:rPr lang="th-TH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ราคา ข้อ </a:t>
            </a:r>
            <a:r>
              <a:rPr lang="en-US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166</a:t>
            </a:r>
            <a:endParaRPr lang="th-TH" altLang="en-US" sz="48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94" y="764704"/>
            <a:ext cx="8892987" cy="477272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  <a:p>
            <a:pPr>
              <a:spcAft>
                <a:spcPts val="0"/>
              </a:spcAft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สำหรับงานจ้างออกแบบหรือควบคุมงานก่อสร้าง ด้วยวิธีประกาศเชิญชวนทั่วไป </a:t>
            </a:r>
            <a:b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ให้มีการวางหลักประกันการเสนอราคา </a:t>
            </a:r>
            <a:r>
              <a:rPr lang="th-TH" sz="2600" b="1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โดยให้ใช้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หลักประกันอย่างหนึ่งอย่างใด ดังต่อไปนี้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(1) เงินสด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ที่ธนาคารเซ็นสั่งจ่าย ซึ่งเป็นเช็คหรือด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ลงวันที่ที่ใช้เช็คหรือ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ดราฟท์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นั้นชำระต่อเจ้าหน้าที่ หรือก่อนวันนั้นไม่เกิน 3 วันทำการ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3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คํ้า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ประกันของธนาคารภายในประเทศ</a:t>
            </a:r>
            <a:r>
              <a:rPr lang="th-TH" sz="2600" b="1" u="sng" dirty="0">
                <a:solidFill>
                  <a:srgbClr val="FF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ตามแบบที่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คณะกรรมการ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(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4</a:t>
            </a: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)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หนังสือค้ำประกันของบริษัทเงินทุนหรือบริษัทเงินทุนหลักทรัพย์ที่ได้รับอนุญาต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ให้ประกอบกิจการเงินทุนเพื่อการพาณิชย์และประกอบธุรกิจค้ำประกันตามประกาศของ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ธนาคารแห่งประเทศไทย ตามรายชื่อบริษัทเงินทุนที่ธนาคารแห่งประเทศไทยแจ้งเวียนให้ทราบ </a:t>
            </a:r>
            <a:b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</a:b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โดยอนุโลมให้ใช้ตามแบบหนังสือค้ำประกันของธนาคารที่คณะกรรมการนโยบาย</a:t>
            </a:r>
            <a:r>
              <a:rPr lang="th-TH" sz="2600" b="1" dirty="0" err="1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กําหนด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 algn="thaiDist">
              <a:spcAft>
                <a:spcPts val="0"/>
              </a:spcAft>
              <a:buNone/>
              <a:tabLst>
                <a:tab pos="450215" algn="l"/>
                <a:tab pos="900430" algn="l"/>
                <a:tab pos="1170305" algn="l"/>
              </a:tabLst>
            </a:pPr>
            <a:r>
              <a:rPr lang="en-US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		</a:t>
            </a:r>
            <a:r>
              <a:rPr lang="th-TH" sz="2600" b="1" dirty="0">
                <a:solidFill>
                  <a:srgbClr val="000000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(5) พันธบัตรรัฐบาลไทย </a:t>
            </a:r>
            <a:endParaRPr lang="en-US" sz="2600" b="1" dirty="0">
              <a:solidFill>
                <a:srgbClr val="000000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0">
              <a:spcBef>
                <a:spcPts val="0"/>
              </a:spcBef>
            </a:pPr>
            <a:endParaRPr lang="th-TH" sz="26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5877272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37312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5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84576" cy="609600"/>
          </a:xfrm>
        </p:spPr>
        <p:txBody>
          <a:bodyPr/>
          <a:lstStyle/>
          <a:p>
            <a:pPr lvl="0" algn="ctr"/>
            <a:r>
              <a:rPr lang="th-TH" altLang="en-US" sz="4800" dirty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หลักประกัน</a:t>
            </a:r>
            <a:r>
              <a:rPr lang="th-TH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สัญญา ข้อ </a:t>
            </a:r>
            <a:r>
              <a:rPr lang="en-US" altLang="en-US" sz="4800" dirty="0" smtClean="0">
                <a:solidFill>
                  <a:srgbClr val="1504F6"/>
                </a:solidFill>
                <a:latin typeface="Angsana New" pitchFamily="18" charset="-34"/>
                <a:ea typeface="+mn-ea"/>
                <a:cs typeface="Angsana New" pitchFamily="18" charset="-34"/>
              </a:rPr>
              <a:t>167</a:t>
            </a:r>
            <a:endParaRPr lang="th-TH" altLang="en-US" sz="4800" dirty="0">
              <a:solidFill>
                <a:srgbClr val="1504F6"/>
              </a:solidFill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505" y="980728"/>
            <a:ext cx="8856981" cy="4824537"/>
            <a:chOff x="107505" y="1124744"/>
            <a:chExt cx="8856981" cy="5256584"/>
          </a:xfrm>
        </p:grpSpPr>
        <p:sp>
          <p:nvSpPr>
            <p:cNvPr id="6" name="Half Frame 5"/>
            <p:cNvSpPr/>
            <p:nvPr/>
          </p:nvSpPr>
          <p:spPr bwMode="auto">
            <a:xfrm>
              <a:off x="107505" y="1124745"/>
              <a:ext cx="792088" cy="901647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7884366" y="5439770"/>
              <a:ext cx="1042245" cy="941558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180468" y="5431212"/>
              <a:ext cx="862190" cy="1008112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081614" y="1143521"/>
              <a:ext cx="901650" cy="864095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3"/>
          <p:cNvSpPr txBox="1">
            <a:spLocks/>
          </p:cNvSpPr>
          <p:nvPr/>
        </p:nvSpPr>
        <p:spPr bwMode="auto">
          <a:xfrm>
            <a:off x="337485" y="1517104"/>
            <a:ext cx="858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Clr>
                <a:srgbClr val="317A43"/>
              </a:buClr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ให้ใช้หลักประกันอย่างหนึ่งอย่างใด ดังนี้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1. เงินสด</a:t>
            </a:r>
          </a:p>
          <a:p>
            <a:pPr marL="0" indent="0" eaLnBrk="1" hangingPunct="1">
              <a:spcBef>
                <a:spcPts val="0"/>
              </a:spcBef>
              <a:buClr>
                <a:srgbClr val="317A43"/>
              </a:buClr>
              <a:buSzTx/>
              <a:buFont typeface="Wingdings 3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2. 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ที่ธนาคารเซ็นสั่งจ่าย ซึ่งเป็นเช็คหรือด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ลงวันที่ที่ใช้เช็คหรือด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ราฟท์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นั้นชำระต่อเจ้าหน้าที่ หรือก่อนวันนั้น</a:t>
            </a:r>
            <a:b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            ไม่เกิน 3 วันทำการ 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3. หนังสือค้ำประกันของธนาคารในประเทศ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4. หนังสือค้ำประกันของบริษัทเงินทุน</a:t>
            </a:r>
          </a:p>
          <a:p>
            <a:pPr eaLnBrk="1" hangingPunct="1">
              <a:buClr>
                <a:srgbClr val="317A43"/>
              </a:buClr>
              <a:buFont typeface="Wingdings 2" pitchFamily="18" charset="2"/>
              <a:buNone/>
            </a:pPr>
            <a:r>
              <a:rPr lang="th-TH" alt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		5. พันธบัตรรัฐบาลไทย</a:t>
            </a:r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6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90901" y="1111317"/>
            <a:ext cx="5943600" cy="914400"/>
          </a:xfrm>
          <a:prstGeom prst="rect">
            <a:avLst/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8668" y="2111442"/>
            <a:ext cx="5334000" cy="8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งานซื้อหรืองานจ้าง </a:t>
            </a:r>
            <a:endParaRPr lang="th-TH" sz="3600" b="1" i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726491" y="2140318"/>
            <a:ext cx="1676400" cy="92803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17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5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9118" y="2884772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งานจ้างก่อสร้าง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8286776" cy="914400"/>
          </a:xfrm>
          <a:prstGeom prst="rect">
            <a:avLst/>
          </a:prstGeom>
          <a:noFill/>
          <a:ln w="28575">
            <a:noFill/>
            <a:prstDash val="sysDash"/>
          </a:ln>
          <a:effectLst/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th-TH" altLang="th-TH" sz="4800" b="1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การบริหารสัญญาและการตรวจรับ</a:t>
            </a:r>
            <a:r>
              <a:rPr lang="th-TH" altLang="th-TH" sz="4800" b="1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พัสดุ หมวด </a:t>
            </a:r>
            <a:r>
              <a:rPr lang="en-US" altLang="th-TH" sz="4800" b="1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6</a:t>
            </a:r>
            <a:endParaRPr lang="th-TH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767808" y="3207519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17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6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124200" y="3269882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124200" y="2326606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44562" y="3935329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งานจ้างที่ปรึกษา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59832" y="436510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788024" y="4221088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79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39552" y="5090120"/>
            <a:ext cx="6477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งานจ้างออกแบบควบคุมงานก่อสร้าง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284440" y="5445224"/>
            <a:ext cx="14478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2419155 h 21600"/>
              <a:gd name="T4" fmla="*/ 2147483647 w 21600"/>
              <a:gd name="T5" fmla="*/ 204838141 h 21600"/>
              <a:gd name="T6" fmla="*/ 2147483647 w 21600"/>
              <a:gd name="T7" fmla="*/ 10241915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6856040" y="5267630"/>
            <a:ext cx="1676400" cy="825666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ระเบียบฯ</a:t>
            </a:r>
          </a:p>
          <a:p>
            <a:pPr algn="ctr"/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ข้อ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18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0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0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1520" y="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หลักเกณฑ์การตรวจรับพัสดุ</a:t>
            </a:r>
            <a:endParaRPr lang="th-TH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323528" y="1219199"/>
            <a:ext cx="3181672" cy="1475605"/>
          </a:xfrm>
          <a:prstGeom prst="ellipse">
            <a:avLst/>
          </a:prstGeom>
          <a:solidFill>
            <a:srgbClr val="CC99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หลักการ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ม. 100 +ระเบียบฯ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6682680" y="2537861"/>
            <a:ext cx="2209800" cy="1295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ยกเว้น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1430288"/>
            <a:ext cx="4191000" cy="990600"/>
          </a:xfrm>
          <a:prstGeom prst="rect">
            <a:avLst/>
          </a:prstGeom>
          <a:solidFill>
            <a:srgbClr val="FDFDA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คณะกรรมการตรวจรับพัสดุ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755576" y="4692352"/>
            <a:ext cx="8388424" cy="19050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“การซื้อหรือจ้าง ไม่เกิน 500,000 บาท (ม. 56 (2) (ข)) ” กรณีจำเป็นเร่งด่วน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ที่เกิดขึ้นโดยไม่คาดหมายไว้ก่อน ใช้ “รายงานขอความเห็นชอบ” 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เป็น  “หลักฐานการตรวจรับ” โดยอนุโลม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07504" y="2846040"/>
            <a:ext cx="5645596" cy="1735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การซื้อหรือจ้าง ไม่เกิน 100,000 บาท (กฎกระทรวง)</a:t>
            </a:r>
          </a:p>
          <a:p>
            <a:pPr algn="ctr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แต่งตั้งบุคคลหนึ่งบุคคลใด เป็น “ผู้ตรวจรับ”</a:t>
            </a: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3733800" y="1752600"/>
            <a:ext cx="6096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 rot="16200000">
            <a:off x="5783932" y="3039245"/>
            <a:ext cx="990600" cy="7620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pic>
        <p:nvPicPr>
          <p:cNvPr id="12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3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มุมมน 94"/>
          <p:cNvSpPr/>
          <p:nvPr/>
        </p:nvSpPr>
        <p:spPr bwMode="auto">
          <a:xfrm rot="16200000">
            <a:off x="7569362" y="3785304"/>
            <a:ext cx="1473742" cy="303934"/>
          </a:xfrm>
          <a:prstGeom prst="roundRect">
            <a:avLst/>
          </a:prstGeom>
          <a:ln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kern="24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ภายใน </a:t>
            </a:r>
            <a:r>
              <a:rPr lang="th-TH" sz="1600" kern="2400" dirty="0">
                <a:solidFill>
                  <a:schemeClr val="tx1"/>
                </a:solidFill>
              </a:rPr>
              <a:t>3 วันทำการ</a:t>
            </a:r>
            <a:endParaRPr kumimoji="0" lang="th-TH" sz="1600" b="1" i="0" u="none" strike="noStrike" kern="2400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 bwMode="auto">
          <a:xfrm>
            <a:off x="381000" y="2964872"/>
            <a:ext cx="1066800" cy="921327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คณะกรรมการตรวจรับพัสดุ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rgbClr val="002060"/>
                </a:solidFill>
              </a:rPr>
              <a:t>(ครบองค์ประชุม)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 bwMode="auto">
          <a:xfrm>
            <a:off x="1904999" y="5600700"/>
            <a:ext cx="1447801" cy="7239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บางคน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ไม่รับมอบ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 bwMode="auto">
          <a:xfrm>
            <a:off x="1905000" y="2258290"/>
            <a:ext cx="1452554" cy="7897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 bwMode="auto">
          <a:xfrm>
            <a:off x="1905000" y="505690"/>
            <a:ext cx="1605518" cy="789709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 bwMode="auto">
          <a:xfrm>
            <a:off x="3733799" y="3200400"/>
            <a:ext cx="2967053" cy="495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r>
              <a:rPr lang="th-TH" u="sng" dirty="0">
                <a:cs typeface="+mn-cs"/>
              </a:rPr>
              <a:t>เพื่อทราบ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 bwMode="auto">
          <a:xfrm>
            <a:off x="3739117" y="2415283"/>
            <a:ext cx="2789274" cy="6327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ทำใบตรวจรับ 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ให้ผู้ขาย/ผู้รับจ้าง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1 และ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1 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 bwMode="auto">
          <a:xfrm>
            <a:off x="3739117" y="1524000"/>
            <a:ext cx="2761709" cy="7342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th-TH" dirty="0">
                <a:solidFill>
                  <a:srgbClr val="002060"/>
                </a:solidFill>
              </a:rPr>
              <a:t>รับพัสดุไว้  ถือว่าส่งมอบถูกต้อง </a:t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ณ วันที่ส่ง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: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 ส่งมอบพัสดุให้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th-TH" b="1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</a:rPr>
              <a:t>จนท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</a:rPr>
              <a:t>.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 bwMode="auto">
          <a:xfrm>
            <a:off x="1905000" y="4097482"/>
            <a:ext cx="14478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: </a:t>
            </a:r>
            <a:r>
              <a:rPr lang="th-TH" b="1" dirty="0"/>
              <a:t>เห็นว่า ถูกต้องเพียงบางส่วน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 bwMode="auto">
          <a:xfrm>
            <a:off x="3739117" y="615639"/>
            <a:ext cx="2743200" cy="603561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cs typeface="+mn-cs"/>
              </a:rPr>
              <a:t>รายงานหัวหน้าหน่วยงานของรัฐ </a:t>
            </a:r>
            <a:br>
              <a:rPr lang="th-TH" dirty="0">
                <a:cs typeface="+mn-cs"/>
              </a:rPr>
            </a:br>
            <a:r>
              <a:rPr lang="th-TH" u="sng" dirty="0">
                <a:cs typeface="+mn-cs"/>
              </a:rPr>
              <a:t>เพื่อทราบและสั่งการ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 bwMode="auto">
          <a:xfrm>
            <a:off x="6934200" y="277090"/>
            <a:ext cx="990600" cy="564128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(ตามมติ)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 bwMode="auto">
          <a:xfrm>
            <a:off x="6934200" y="1066801"/>
            <a:ext cx="9906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rgbClr val="002060"/>
                </a:solidFill>
              </a:rPr>
              <a:t/>
            </a:r>
            <a:br>
              <a:rPr lang="th-TH" dirty="0">
                <a:solidFill>
                  <a:srgbClr val="002060"/>
                </a:solidFill>
              </a:rPr>
            </a:br>
            <a:r>
              <a:rPr lang="th-TH" dirty="0">
                <a:solidFill>
                  <a:srgbClr val="002060"/>
                </a:solidFill>
              </a:rPr>
              <a:t>สั่งการ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 bwMode="auto">
          <a:xfrm>
            <a:off x="8001000" y="2500746"/>
            <a:ext cx="838200" cy="699654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dirty="0"/>
              <a:t>แจ้งคู่สัญญา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 bwMode="auto">
          <a:xfrm>
            <a:off x="3708991" y="4097482"/>
            <a:ext cx="1143000" cy="855518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สัญญา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ไม่ได้กำหนด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rgbClr val="002060"/>
                </a:solidFill>
              </a:rPr>
              <a:t>เป็นอย่างอื่น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 bwMode="auto">
          <a:xfrm>
            <a:off x="5232991" y="4038600"/>
            <a:ext cx="1701209" cy="4049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รับไว้เฉพาะที่ถูกต้อง</a:t>
            </a:r>
          </a:p>
        </p:txBody>
      </p:sp>
      <p:sp>
        <p:nvSpPr>
          <p:cNvPr id="17" name="สี่เหลี่ยมผืนผ้ามุมมน 16"/>
          <p:cNvSpPr/>
          <p:nvPr/>
        </p:nvSpPr>
        <p:spPr bwMode="auto">
          <a:xfrm>
            <a:off x="5232991" y="4548077"/>
            <a:ext cx="1701209" cy="481123"/>
          </a:xfrm>
          <a:prstGeom prst="roundRect">
            <a:avLst/>
          </a:prstGeom>
          <a:solidFill>
            <a:srgbClr val="FFCCFF"/>
          </a:solidFill>
          <a:ln>
            <a:solidFill>
              <a:srgbClr val="FF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รายงาน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หัวหน้าหน่วยงานของรัฐ</a:t>
            </a:r>
          </a:p>
        </p:txBody>
      </p:sp>
      <p:sp>
        <p:nvSpPr>
          <p:cNvPr id="18" name="สี่เหลี่ยมผืนผ้ามุมมน 17"/>
          <p:cNvSpPr/>
          <p:nvPr/>
        </p:nvSpPr>
        <p:spPr bwMode="auto">
          <a:xfrm>
            <a:off x="3708991" y="6096000"/>
            <a:ext cx="1981200" cy="4572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 bwMode="auto">
          <a:xfrm>
            <a:off x="3708991" y="5295900"/>
            <a:ext cx="1981200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เสนอหัวหน้าหน่วยงาน</a:t>
            </a:r>
            <a:br>
              <a:rPr lang="th-TH" b="1" dirty="0"/>
            </a:br>
            <a:r>
              <a:rPr lang="th-TH" b="1" dirty="0"/>
              <a:t>ของรัฐ</a:t>
            </a:r>
            <a:r>
              <a:rPr lang="th-TH" b="1" u="sng" dirty="0"/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 bwMode="auto">
          <a:xfrm>
            <a:off x="6083594" y="5181600"/>
            <a:ext cx="850605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 bwMode="auto">
          <a:xfrm>
            <a:off x="6071191" y="5791200"/>
            <a:ext cx="863008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/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4" name="ลูกศรเชื่อมต่อแบบตรง 23"/>
          <p:cNvCxnSpPr>
            <a:endCxn id="6" idx="1"/>
          </p:cNvCxnSpPr>
          <p:nvPr/>
        </p:nvCxnSpPr>
        <p:spPr bwMode="auto">
          <a:xfrm>
            <a:off x="1676400" y="90054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 bwMode="auto">
          <a:xfrm>
            <a:off x="1676400" y="2653144"/>
            <a:ext cx="228600" cy="1385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1676400" y="4495800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 bwMode="auto">
          <a:xfrm>
            <a:off x="1695450" y="5943600"/>
            <a:ext cx="20955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 bwMode="auto">
          <a:xfrm>
            <a:off x="1676400" y="900544"/>
            <a:ext cx="0" cy="506210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>
            <a:stCxn id="6" idx="3"/>
          </p:cNvCxnSpPr>
          <p:nvPr/>
        </p:nvCxnSpPr>
        <p:spPr bwMode="auto">
          <a:xfrm>
            <a:off x="3510518" y="900545"/>
            <a:ext cx="228599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/>
          <p:cNvCxnSpPr/>
          <p:nvPr/>
        </p:nvCxnSpPr>
        <p:spPr bwMode="auto">
          <a:xfrm>
            <a:off x="6705600" y="129540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/>
          <p:cNvCxnSpPr/>
          <p:nvPr/>
        </p:nvCxnSpPr>
        <p:spPr bwMode="auto">
          <a:xfrm>
            <a:off x="6705600" y="53339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11" idx="3"/>
          </p:cNvCxnSpPr>
          <p:nvPr/>
        </p:nvCxnSpPr>
        <p:spPr bwMode="auto">
          <a:xfrm flipV="1">
            <a:off x="6482317" y="917419"/>
            <a:ext cx="223283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 bwMode="auto">
          <a:xfrm>
            <a:off x="6705600" y="533399"/>
            <a:ext cx="0" cy="7620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ตัวเชื่อมต่อหักมุม 52"/>
          <p:cNvCxnSpPr>
            <a:endCxn id="14" idx="0"/>
          </p:cNvCxnSpPr>
          <p:nvPr/>
        </p:nvCxnSpPr>
        <p:spPr bwMode="auto">
          <a:xfrm rot="16200000" flipH="1">
            <a:off x="7571347" y="1651993"/>
            <a:ext cx="1198728" cy="498778"/>
          </a:xfrm>
          <a:prstGeom prst="bentConnector3">
            <a:avLst>
              <a:gd name="adj1" fmla="val 1020"/>
            </a:avLst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หักมุม 55"/>
          <p:cNvCxnSpPr>
            <a:stCxn id="13" idx="2"/>
          </p:cNvCxnSpPr>
          <p:nvPr/>
        </p:nvCxnSpPr>
        <p:spPr bwMode="auto">
          <a:xfrm rot="5400000">
            <a:off x="6872300" y="1228727"/>
            <a:ext cx="185727" cy="928674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หักมุม 57"/>
          <p:cNvCxnSpPr/>
          <p:nvPr/>
        </p:nvCxnSpPr>
        <p:spPr bwMode="auto">
          <a:xfrm rot="10800000" flipV="1">
            <a:off x="6528395" y="1600201"/>
            <a:ext cx="1091606" cy="900544"/>
          </a:xfrm>
          <a:prstGeom prst="bentConnector3">
            <a:avLst>
              <a:gd name="adj1" fmla="val 1299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ลูกศรเชื่อมต่อแบบตรง 63"/>
          <p:cNvCxnSpPr>
            <a:cxnSpLocks/>
          </p:cNvCxnSpPr>
          <p:nvPr/>
        </p:nvCxnSpPr>
        <p:spPr bwMode="auto">
          <a:xfrm>
            <a:off x="3545958" y="1906384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/>
          <p:nvPr/>
        </p:nvCxnSpPr>
        <p:spPr bwMode="auto">
          <a:xfrm>
            <a:off x="3540641" y="34290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ลูกศรเชื่อมต่อแบบตรง 65"/>
          <p:cNvCxnSpPr/>
          <p:nvPr/>
        </p:nvCxnSpPr>
        <p:spPr bwMode="auto">
          <a:xfrm>
            <a:off x="3540641" y="271461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 bwMode="auto">
          <a:xfrm>
            <a:off x="3545958" y="1891146"/>
            <a:ext cx="0" cy="15569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ลูกศรเชื่อมต่อแบบตรง 72"/>
          <p:cNvCxnSpPr/>
          <p:nvPr/>
        </p:nvCxnSpPr>
        <p:spPr bwMode="auto">
          <a:xfrm>
            <a:off x="3352800" y="4495800"/>
            <a:ext cx="386317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 bwMode="auto">
          <a:xfrm>
            <a:off x="5064641" y="4800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 bwMode="auto">
          <a:xfrm>
            <a:off x="5064641" y="4267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/>
          <p:cNvCxnSpPr/>
          <p:nvPr/>
        </p:nvCxnSpPr>
        <p:spPr bwMode="auto">
          <a:xfrm>
            <a:off x="5064641" y="4267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>
            <a:stCxn id="15" idx="3"/>
          </p:cNvCxnSpPr>
          <p:nvPr/>
        </p:nvCxnSpPr>
        <p:spPr bwMode="auto">
          <a:xfrm>
            <a:off x="4851991" y="4525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ตัวเชื่อมต่อหักมุม 91"/>
          <p:cNvCxnSpPr/>
          <p:nvPr/>
        </p:nvCxnSpPr>
        <p:spPr bwMode="auto">
          <a:xfrm flipH="1" flipV="1">
            <a:off x="6528391" y="2757779"/>
            <a:ext cx="405809" cy="1509421"/>
          </a:xfrm>
          <a:prstGeom prst="bentConnector3">
            <a:avLst>
              <a:gd name="adj1" fmla="val -5633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ตัวเชื่อมต่อหักมุม 93"/>
          <p:cNvCxnSpPr>
            <a:stCxn id="17" idx="3"/>
            <a:endCxn id="14" idx="2"/>
          </p:cNvCxnSpPr>
          <p:nvPr/>
        </p:nvCxnSpPr>
        <p:spPr bwMode="auto">
          <a:xfrm flipV="1">
            <a:off x="6934200" y="3200400"/>
            <a:ext cx="1485900" cy="158823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/>
          <p:nvPr/>
        </p:nvCxnSpPr>
        <p:spPr bwMode="auto">
          <a:xfrm>
            <a:off x="3540641" y="6324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/>
          <p:nvPr/>
        </p:nvCxnSpPr>
        <p:spPr bwMode="auto">
          <a:xfrm>
            <a:off x="3540641" y="5638800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/>
          <p:nvPr/>
        </p:nvCxnSpPr>
        <p:spPr bwMode="auto">
          <a:xfrm>
            <a:off x="3540641" y="5637934"/>
            <a:ext cx="0" cy="686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/>
          <p:nvPr/>
        </p:nvCxnSpPr>
        <p:spPr bwMode="auto">
          <a:xfrm>
            <a:off x="3374065" y="596265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ลูกศรเชื่อมต่อแบบตรง 101"/>
          <p:cNvCxnSpPr/>
          <p:nvPr/>
        </p:nvCxnSpPr>
        <p:spPr bwMode="auto">
          <a:xfrm>
            <a:off x="5902841" y="59435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ลูกศรเชื่อมต่อแบบตรง 102"/>
          <p:cNvCxnSpPr/>
          <p:nvPr/>
        </p:nvCxnSpPr>
        <p:spPr bwMode="auto">
          <a:xfrm>
            <a:off x="5902841" y="5410199"/>
            <a:ext cx="193159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ตัวเชื่อมต่อตรง 103"/>
          <p:cNvCxnSpPr/>
          <p:nvPr/>
        </p:nvCxnSpPr>
        <p:spPr bwMode="auto">
          <a:xfrm>
            <a:off x="5902841" y="5410199"/>
            <a:ext cx="0" cy="5334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/>
          <p:nvPr/>
        </p:nvCxnSpPr>
        <p:spPr bwMode="auto">
          <a:xfrm>
            <a:off x="5690191" y="5668241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ตัวเชื่อมต่อหักมุม 110"/>
          <p:cNvCxnSpPr/>
          <p:nvPr/>
        </p:nvCxnSpPr>
        <p:spPr bwMode="auto">
          <a:xfrm rot="5400000" flipH="1" flipV="1">
            <a:off x="5850949" y="3731651"/>
            <a:ext cx="2847557" cy="690547"/>
          </a:xfrm>
          <a:prstGeom prst="bentConnector3">
            <a:avLst>
              <a:gd name="adj1" fmla="val -4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ลูกศรเชื่อมต่อแบบตรง 113"/>
          <p:cNvCxnSpPr/>
          <p:nvPr/>
        </p:nvCxnSpPr>
        <p:spPr bwMode="auto">
          <a:xfrm flipH="1">
            <a:off x="6528395" y="2653144"/>
            <a:ext cx="109160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ตัวเชื่อมต่อหักมุม 115"/>
          <p:cNvCxnSpPr>
            <a:stCxn id="22" idx="3"/>
          </p:cNvCxnSpPr>
          <p:nvPr/>
        </p:nvCxnSpPr>
        <p:spPr bwMode="auto">
          <a:xfrm flipV="1">
            <a:off x="6934199" y="3200400"/>
            <a:ext cx="1676401" cy="2818967"/>
          </a:xfrm>
          <a:prstGeom prst="bentConnector2">
            <a:avLst/>
          </a:prstGeom>
          <a:ln>
            <a:prstDash val="sys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ตัวเชื่อมต่อตรง 117"/>
          <p:cNvCxnSpPr>
            <a:stCxn id="3" idx="3"/>
          </p:cNvCxnSpPr>
          <p:nvPr/>
        </p:nvCxnSpPr>
        <p:spPr bwMode="auto">
          <a:xfrm flipV="1">
            <a:off x="1447800" y="3425535"/>
            <a:ext cx="228600" cy="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รูปร่าง 69"/>
          <p:cNvCxnSpPr>
            <a:stCxn id="21" idx="3"/>
          </p:cNvCxnSpPr>
          <p:nvPr/>
        </p:nvCxnSpPr>
        <p:spPr bwMode="auto">
          <a:xfrm flipV="1">
            <a:off x="6934199" y="2000240"/>
            <a:ext cx="495321" cy="3409527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ลูกศรเชื่อมต่อแบบตรง 75"/>
          <p:cNvCxnSpPr/>
          <p:nvPr/>
        </p:nvCxnSpPr>
        <p:spPr bwMode="auto">
          <a:xfrm rot="10800000">
            <a:off x="6500826" y="2000240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 bwMode="auto">
          <a:xfrm>
            <a:off x="3359218" y="2714620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522344" y="-1468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164288" y="-273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6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48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xmlns="" id="{9C211049-D2D9-4C6F-8386-97BFDF4354DB}"/>
              </a:ext>
            </a:extLst>
          </p:cNvPr>
          <p:cNvSpPr/>
          <p:nvPr/>
        </p:nvSpPr>
        <p:spPr>
          <a:xfrm>
            <a:off x="0" y="-44658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คณะกรรมการตรวจรับพัสดุ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งานซื้อหรือจ้าง</a:t>
            </a:r>
          </a:p>
        </p:txBody>
      </p:sp>
    </p:spTree>
    <p:extLst>
      <p:ext uri="{BB962C8B-B14F-4D97-AF65-F5344CB8AC3E}">
        <p14:creationId xmlns:p14="http://schemas.microsoft.com/office/powerpoint/2010/main" xmlns="" val="18396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 bwMode="auto">
          <a:xfrm>
            <a:off x="1629712" y="2709506"/>
            <a:ext cx="1241268" cy="1295558"/>
          </a:xfrm>
          <a:prstGeom prst="roundRect">
            <a:avLst/>
          </a:prstGeom>
          <a:solidFill>
            <a:srgbClr val="CCECFF"/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คณะกรรมการตรวจรับพัสดุ</a:t>
            </a:r>
            <a:b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งานจ้างก่อสร้าง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(องค์ประชุม)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สี่เหลี่ยมผืนผ้ามุมมน 2"/>
          <p:cNvSpPr/>
          <p:nvPr/>
        </p:nvSpPr>
        <p:spPr bwMode="auto">
          <a:xfrm>
            <a:off x="74584" y="2886056"/>
            <a:ext cx="1354144" cy="900134"/>
          </a:xfrm>
          <a:prstGeom prst="roundRect">
            <a:avLst/>
          </a:prstGeom>
          <a:solidFill>
            <a:srgbClr val="FFCC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ผู้ควบคุมงาน</a:t>
            </a:r>
          </a:p>
        </p:txBody>
      </p:sp>
      <p:sp>
        <p:nvSpPr>
          <p:cNvPr id="5" name="สี่เหลี่ยมผืนผ้ามุมมน 6"/>
          <p:cNvSpPr/>
          <p:nvPr/>
        </p:nvSpPr>
        <p:spPr bwMode="auto">
          <a:xfrm>
            <a:off x="5000628" y="3357562"/>
            <a:ext cx="2057416" cy="785818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  <a:r>
              <a:rPr lang="th-TH" sz="1600" b="1" u="sng" dirty="0">
                <a:solidFill>
                  <a:schemeClr val="tx1"/>
                </a:solidFill>
              </a:rPr>
              <a:t>เพื่อทราบ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สี่เหลี่ยมผืนผ้ามุมมน 7"/>
          <p:cNvSpPr/>
          <p:nvPr/>
        </p:nvSpPr>
        <p:spPr bwMode="auto">
          <a:xfrm>
            <a:off x="5000628" y="2285992"/>
            <a:ext cx="1928826" cy="847030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ทำใบรับรองผลการปฏิบัติงาน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dirty="0">
                <a:solidFill>
                  <a:schemeClr val="tx1"/>
                </a:solidFill>
              </a:rPr>
              <a:t>อย่างน้อย 2 ฉบับ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ให้ผู้รับจ้าง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1 และ </a:t>
            </a:r>
            <a:r>
              <a:rPr kumimoji="0" lang="th-TH" sz="1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จนท</a:t>
            </a:r>
            <a:r>
              <a:rPr kumimoji="0" lang="th-TH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. 1 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สี่เหลี่ยมผืนผ้ามุมมน 4"/>
          <p:cNvSpPr/>
          <p:nvPr/>
        </p:nvSpPr>
        <p:spPr bwMode="auto">
          <a:xfrm>
            <a:off x="3058849" y="2857495"/>
            <a:ext cx="1606022" cy="928694"/>
          </a:xfrm>
          <a:prstGeom prst="roundRect">
            <a:avLst/>
          </a:prstGeom>
          <a:solidFill>
            <a:srgbClr val="FFCC99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th-TH" b="1" dirty="0">
                <a:solidFill>
                  <a:schemeClr val="tx1"/>
                </a:solidFill>
              </a:rPr>
              <a:t>เห็นว่า ถูกต้อง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ทั้งหมด /</a:t>
            </a:r>
            <a:r>
              <a:rPr kumimoji="0" lang="th-TH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เฉพาะงวด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สี่เหลี่ยมผืนผ้ามุมมน 5"/>
          <p:cNvSpPr/>
          <p:nvPr/>
        </p:nvSpPr>
        <p:spPr bwMode="auto">
          <a:xfrm>
            <a:off x="3071801" y="800080"/>
            <a:ext cx="1538197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เห็นว่า ไม่ถูกต้อง</a:t>
            </a:r>
          </a:p>
        </p:txBody>
      </p:sp>
      <p:sp>
        <p:nvSpPr>
          <p:cNvPr id="10" name="สี่เหลี่ยมผืนผ้ามุมมน 10"/>
          <p:cNvSpPr/>
          <p:nvPr/>
        </p:nvSpPr>
        <p:spPr bwMode="auto">
          <a:xfrm>
            <a:off x="4860032" y="794432"/>
            <a:ext cx="2035983" cy="78581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1600" b="1" dirty="0">
                <a:solidFill>
                  <a:schemeClr val="tx1"/>
                </a:solidFill>
              </a:rPr>
              <a:t>รายงานหัวหน้าหน่วยงานของรัฐ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u="sng" dirty="0">
                <a:solidFill>
                  <a:schemeClr val="tx1"/>
                </a:solidFill>
              </a:rPr>
              <a:t>เพื่อทราบหรือสั่งการ</a:t>
            </a:r>
            <a:endParaRPr kumimoji="0" lang="th-TH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สี่เหลี่ยมผืนผ้ามุมมน 11"/>
          <p:cNvSpPr/>
          <p:nvPr/>
        </p:nvSpPr>
        <p:spPr bwMode="auto">
          <a:xfrm>
            <a:off x="7286644" y="571480"/>
            <a:ext cx="928694" cy="564128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dirty="0">
                <a:solidFill>
                  <a:schemeClr val="tx1"/>
                </a:solidFill>
              </a:rPr>
              <a:t>ทราบ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(ตามมติ)</a:t>
            </a:r>
          </a:p>
        </p:txBody>
      </p:sp>
      <p:sp>
        <p:nvSpPr>
          <p:cNvPr id="12" name="สี่เหลี่ยมผืนผ้ามุมมน 12"/>
          <p:cNvSpPr/>
          <p:nvPr/>
        </p:nvSpPr>
        <p:spPr bwMode="auto">
          <a:xfrm>
            <a:off x="7286644" y="1280748"/>
            <a:ext cx="928694" cy="613843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สั่งการ</a:t>
            </a:r>
          </a:p>
        </p:txBody>
      </p:sp>
      <p:sp>
        <p:nvSpPr>
          <p:cNvPr id="13" name="สี่เหลี่ยมผืนผ้ามุมมน 13"/>
          <p:cNvSpPr/>
          <p:nvPr/>
        </p:nvSpPr>
        <p:spPr bwMode="auto">
          <a:xfrm>
            <a:off x="8072462" y="2857496"/>
            <a:ext cx="785818" cy="785818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แจ้งคู่สัญญา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สี่เหลี่ยมผืนผ้ามุมมน 3"/>
          <p:cNvSpPr/>
          <p:nvPr/>
        </p:nvSpPr>
        <p:spPr bwMode="auto">
          <a:xfrm>
            <a:off x="3000363" y="5034415"/>
            <a:ext cx="1677459" cy="80962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มติองค์ประชุม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บางคนไม่รับมอบ</a:t>
            </a:r>
          </a:p>
        </p:txBody>
      </p:sp>
      <p:sp>
        <p:nvSpPr>
          <p:cNvPr id="15" name="สี่เหลี่ยมผืนผ้ามุมมน 17"/>
          <p:cNvSpPr/>
          <p:nvPr/>
        </p:nvSpPr>
        <p:spPr bwMode="auto">
          <a:xfrm>
            <a:off x="5019692" y="5601153"/>
            <a:ext cx="2038352" cy="600076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ทำบันทึกความเห็นแย้ง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สี่เหลี่ยมผืนผ้ามุมมน 18"/>
          <p:cNvSpPr/>
          <p:nvPr/>
        </p:nvSpPr>
        <p:spPr bwMode="auto">
          <a:xfrm>
            <a:off x="5019692" y="4729615"/>
            <a:ext cx="2038352" cy="647700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b="1" dirty="0">
                <a:solidFill>
                  <a:schemeClr val="tx1"/>
                </a:solidFill>
              </a:rPr>
              <a:t>เสนอหัวหน้าหน่วยงาน</a:t>
            </a:r>
            <a:br>
              <a:rPr lang="th-TH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ของรัฐ </a:t>
            </a:r>
            <a:r>
              <a:rPr lang="th-TH" b="1" u="sng" dirty="0">
                <a:solidFill>
                  <a:schemeClr val="tx1"/>
                </a:solidFill>
              </a:rPr>
              <a:t>เพื่อสั่งการ</a:t>
            </a:r>
            <a:endParaRPr kumimoji="0" lang="th-TH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สี่เหลี่ยมผืนผ้ามุมมน 20"/>
          <p:cNvSpPr/>
          <p:nvPr/>
        </p:nvSpPr>
        <p:spPr bwMode="auto">
          <a:xfrm>
            <a:off x="7364733" y="4486717"/>
            <a:ext cx="907879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ให้รับ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สี่เหลี่ยมผืนผ้ามุมมน 21"/>
          <p:cNvSpPr/>
          <p:nvPr/>
        </p:nvSpPr>
        <p:spPr bwMode="auto">
          <a:xfrm>
            <a:off x="7352329" y="5258682"/>
            <a:ext cx="921117" cy="456334"/>
          </a:xfrm>
          <a:prstGeom prst="roundRect">
            <a:avLst/>
          </a:prstGeom>
          <a:solidFill>
            <a:srgbClr val="FFFF99"/>
          </a:solidFill>
          <a:ln>
            <a:solidFill>
              <a:srgbClr val="FF66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>
                <a:solidFill>
                  <a:schemeClr val="tx1"/>
                </a:solidFill>
              </a:rPr>
              <a:t>ไม่รับ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3" name="ลูกศรเชื่อมต่อแบบตรง 22"/>
          <p:cNvCxnSpPr/>
          <p:nvPr/>
        </p:nvCxnSpPr>
        <p:spPr bwMode="auto">
          <a:xfrm>
            <a:off x="1414442" y="335756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 bwMode="auto">
          <a:xfrm>
            <a:off x="2883574" y="333725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รูปร่าง 25"/>
          <p:cNvCxnSpPr>
            <a:stCxn id="3" idx="0"/>
            <a:endCxn id="9" idx="1"/>
          </p:cNvCxnSpPr>
          <p:nvPr/>
        </p:nvCxnSpPr>
        <p:spPr bwMode="auto">
          <a:xfrm rot="5400000" flipH="1" flipV="1">
            <a:off x="1903788" y="1541494"/>
            <a:ext cx="1514571" cy="821455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รูปร่าง 27"/>
          <p:cNvCxnSpPr>
            <a:stCxn id="3" idx="2"/>
            <a:endCxn id="14" idx="1"/>
          </p:cNvCxnSpPr>
          <p:nvPr/>
        </p:nvCxnSpPr>
        <p:spPr bwMode="auto">
          <a:xfrm rot="16200000" flipH="1">
            <a:off x="1908273" y="4347136"/>
            <a:ext cx="1434163" cy="750017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 bwMode="auto">
          <a:xfrm>
            <a:off x="4786314" y="27146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 bwMode="auto">
          <a:xfrm>
            <a:off x="4772028" y="378618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 bwMode="auto">
          <a:xfrm>
            <a:off x="4786314" y="5072073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 bwMode="auto">
          <a:xfrm>
            <a:off x="4786314" y="592932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 bwMode="auto">
          <a:xfrm rot="5400000">
            <a:off x="4250529" y="3250405"/>
            <a:ext cx="107157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 bwMode="auto">
          <a:xfrm rot="5400000">
            <a:off x="4357686" y="5500702"/>
            <a:ext cx="857256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 bwMode="auto">
          <a:xfrm>
            <a:off x="4647382" y="328612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 bwMode="auto">
          <a:xfrm>
            <a:off x="4573664" y="550070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>
            <a:stCxn id="9" idx="3"/>
          </p:cNvCxnSpPr>
          <p:nvPr/>
        </p:nvCxnSpPr>
        <p:spPr bwMode="auto">
          <a:xfrm>
            <a:off x="4609998" y="1194935"/>
            <a:ext cx="315865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50"/>
          <p:cNvCxnSpPr/>
          <p:nvPr/>
        </p:nvCxnSpPr>
        <p:spPr bwMode="auto">
          <a:xfrm>
            <a:off x="7143768" y="4714884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 bwMode="auto">
          <a:xfrm>
            <a:off x="7129482" y="5500701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 bwMode="auto">
          <a:xfrm rot="5400000">
            <a:off x="6679421" y="1250141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 bwMode="auto">
          <a:xfrm rot="5400000">
            <a:off x="6750065" y="5107793"/>
            <a:ext cx="786612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 bwMode="auto">
          <a:xfrm>
            <a:off x="6859680" y="1214422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 bwMode="auto">
          <a:xfrm>
            <a:off x="6931118" y="5072074"/>
            <a:ext cx="2126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รูปร่าง 62"/>
          <p:cNvCxnSpPr>
            <a:stCxn id="17" idx="0"/>
            <a:endCxn id="6" idx="3"/>
          </p:cNvCxnSpPr>
          <p:nvPr/>
        </p:nvCxnSpPr>
        <p:spPr bwMode="auto">
          <a:xfrm rot="16200000" flipV="1">
            <a:off x="6485459" y="3153502"/>
            <a:ext cx="1777210" cy="889219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รูปร่าง 64"/>
          <p:cNvCxnSpPr>
            <a:stCxn id="12" idx="2"/>
          </p:cNvCxnSpPr>
          <p:nvPr/>
        </p:nvCxnSpPr>
        <p:spPr bwMode="auto">
          <a:xfrm rot="5400000">
            <a:off x="7001649" y="1822401"/>
            <a:ext cx="677153" cy="821533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รูปร่าง 66"/>
          <p:cNvCxnSpPr>
            <a:endCxn id="13" idx="0"/>
          </p:cNvCxnSpPr>
          <p:nvPr/>
        </p:nvCxnSpPr>
        <p:spPr bwMode="auto">
          <a:xfrm rot="16200000" flipH="1">
            <a:off x="7701731" y="2093856"/>
            <a:ext cx="1277246" cy="250033"/>
          </a:xfrm>
          <a:prstGeom prst="bentConnector3">
            <a:avLst>
              <a:gd name="adj1" fmla="val 1770"/>
            </a:avLst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รูปร่าง 68"/>
          <p:cNvCxnSpPr>
            <a:stCxn id="18" idx="3"/>
            <a:endCxn id="13" idx="2"/>
          </p:cNvCxnSpPr>
          <p:nvPr/>
        </p:nvCxnSpPr>
        <p:spPr bwMode="auto">
          <a:xfrm flipV="1">
            <a:off x="8273446" y="3643314"/>
            <a:ext cx="191925" cy="1843535"/>
          </a:xfrm>
          <a:prstGeom prst="bentConnector2">
            <a:avLst/>
          </a:prstGeom>
          <a:ln>
            <a:prstDash val="sysDot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สี่เหลี่ยมผืนผ้ามุมมน 8"/>
          <p:cNvSpPr/>
          <p:nvPr/>
        </p:nvSpPr>
        <p:spPr bwMode="auto">
          <a:xfrm>
            <a:off x="4953563" y="1928802"/>
            <a:ext cx="2190205" cy="329488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schemeClr val="bg1"/>
                </a:solidFill>
              </a:rPr>
              <a:t>: </a:t>
            </a:r>
            <a:r>
              <a:rPr lang="th-TH" sz="1600" i="1" dirty="0">
                <a:solidFill>
                  <a:schemeClr val="bg1"/>
                </a:solidFill>
              </a:rPr>
              <a:t>ถือว่าส่งมอบครบถ้วน ณ วันที่ส่ง</a:t>
            </a:r>
          </a:p>
        </p:txBody>
      </p:sp>
      <p:pic>
        <p:nvPicPr>
          <p:cNvPr id="43" name="Picture 5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97238" y="44624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92280" y="536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4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49</a:t>
            </a:fld>
            <a:endParaRPr lang="en-US" altLang="en-US" sz="1200" dirty="0">
              <a:latin typeface="Calibri" pitchFamily="34" charset="0"/>
            </a:endParaRP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xmlns="" id="{0EA87926-E18D-45FC-87AF-12AF7388D8E6}"/>
              </a:ext>
            </a:extLst>
          </p:cNvPr>
          <p:cNvSpPr/>
          <p:nvPr/>
        </p:nvSpPr>
        <p:spPr>
          <a:xfrm>
            <a:off x="12824" y="15719"/>
            <a:ext cx="7781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คณะกรรมการตรวจรับพัสดุ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งานจ้างก่อสร้าง </a:t>
            </a:r>
          </a:p>
        </p:txBody>
      </p:sp>
    </p:spTree>
    <p:extLst>
      <p:ext uri="{BB962C8B-B14F-4D97-AF65-F5344CB8AC3E}">
        <p14:creationId xmlns:p14="http://schemas.microsoft.com/office/powerpoint/2010/main" xmlns="" val="3900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การมอบ</a:t>
            </a:r>
            <a:r>
              <a:rPr lang="th-TH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อำนาจ (ข้อ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6</a:t>
            </a:r>
            <a:r>
              <a:rPr lang="th-TH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167437879"/>
              </p:ext>
            </p:extLst>
          </p:nvPr>
        </p:nvGraphicFramePr>
        <p:xfrm>
          <a:off x="179512" y="1011228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644" y="5273824"/>
            <a:ext cx="210695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0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1440160" cy="1279342"/>
          </a:xfrm>
          <a:prstGeom prst="rect">
            <a:avLst/>
          </a:prstGeom>
          <a:noFill/>
        </p:spPr>
      </p:pic>
      <p:pic>
        <p:nvPicPr>
          <p:cNvPr id="98306" name="Picture 2" descr="ผลการค้นหารูปภาพสำหรับ ค่าปรับ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7677" y="2348880"/>
            <a:ext cx="1651707" cy="1222263"/>
          </a:xfrm>
          <a:prstGeom prst="rect">
            <a:avLst/>
          </a:prstGeom>
          <a:noFill/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2079" y="220445"/>
            <a:ext cx="7620281" cy="609600"/>
          </a:xfrm>
        </p:spPr>
        <p:txBody>
          <a:bodyPr/>
          <a:lstStyle/>
          <a:p>
            <a:r>
              <a:rPr lang="th-TH" sz="40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การงด ลดค่าปรับ หรือการขยายเวลาการทำสัญญา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731291720"/>
              </p:ext>
            </p:extLst>
          </p:nvPr>
        </p:nvGraphicFramePr>
        <p:xfrm>
          <a:off x="251520" y="1484784"/>
          <a:ext cx="8784976" cy="465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868632"/>
            <a:ext cx="7842502" cy="769441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ตามมาตรา 102 ให้อยู่ในดุลยพินิจของผู้มีอำนาจ ที่จะพิจารณาได้</a:t>
            </a:r>
            <a:b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ตามจำนวนวันที่มีเหตุเกิดขึ้นจริงเฉพาะในกรณีดังต่อไปนี้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395536" y="87525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370283" y="1436925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048158" y="851731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042041" y="1488004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417929"/>
            <a:ext cx="8066910" cy="1323439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ให้หน่วยงานของรัฐกำหนดให้คู่สัญญาต้องแจ้งเหตุดังกล่าวภายใน 15 วัน นับถัดจากวันที่เหตุนั้นสิ้นสุดลง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หรือตามที่กำหนดในกฎกระทรวง หากไม่แจ้งภายในเวลาที่กำหนดคู่สัญญาจะยกขึ้นมากล่าวอ้างในภายหลังไม่ได้  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เว้นแต่กรณีเกิดจากความผิด เกิดจากความบกพร่องของหน่วยงานของรัฐ ซึ่งมีหลักฐานชัดแจ้ง</a:t>
            </a:r>
          </a:p>
          <a:p>
            <a:pPr marL="0" indent="0" algn="ctr">
              <a:buNone/>
            </a:pP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หรือหน่วยงานของรัฐทราบดีอยู่แล้วตั้งแต่ต้น</a:t>
            </a:r>
          </a:p>
        </p:txBody>
      </p:sp>
      <p:sp>
        <p:nvSpPr>
          <p:cNvPr id="14" name="Half Frame 13"/>
          <p:cNvSpPr/>
          <p:nvPr/>
        </p:nvSpPr>
        <p:spPr bwMode="auto">
          <a:xfrm>
            <a:off x="488752" y="5360516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Half Frame 14"/>
          <p:cNvSpPr/>
          <p:nvPr/>
        </p:nvSpPr>
        <p:spPr bwMode="auto">
          <a:xfrm rot="16200000">
            <a:off x="456834" y="6567571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Half Frame 15"/>
          <p:cNvSpPr/>
          <p:nvPr/>
        </p:nvSpPr>
        <p:spPr bwMode="auto">
          <a:xfrm rot="5400000">
            <a:off x="8458998" y="5353442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7" name="Half Frame 16"/>
          <p:cNvSpPr/>
          <p:nvPr/>
        </p:nvSpPr>
        <p:spPr bwMode="auto">
          <a:xfrm rot="10978838">
            <a:off x="8457632" y="6631931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18" name="Picture 3" descr="log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50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1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7620281" cy="609600"/>
          </a:xfrm>
        </p:spPr>
        <p:txBody>
          <a:bodyPr/>
          <a:lstStyle/>
          <a:p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การบริหารพัสดุ </a:t>
            </a:r>
            <a:r>
              <a:rPr lang="en-US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การเก็บ การบันทึก การเบิกจ่าย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3" y="910033"/>
            <a:ext cx="7595349" cy="954107"/>
          </a:xfrm>
          <a:prstGeom prst="rect">
            <a:avLst/>
          </a:prstGeom>
          <a:solidFill>
            <a:srgbClr val="FFFFA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การบริหารพัสดุในหมวดนี้ ไม่ใช้บังคับกับงานบริการ งานก่อสร้าง </a:t>
            </a:r>
            <a:b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งานจ้างที่ปรึกษา และงานจ้างออกแบบหรือควบคุมงาน</a:t>
            </a:r>
          </a:p>
        </p:txBody>
      </p:sp>
      <p:sp>
        <p:nvSpPr>
          <p:cNvPr id="9" name="Half Frame 8"/>
          <p:cNvSpPr/>
          <p:nvPr/>
        </p:nvSpPr>
        <p:spPr bwMode="auto">
          <a:xfrm>
            <a:off x="832843" y="939220"/>
            <a:ext cx="200119" cy="206388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Half Frame 9"/>
          <p:cNvSpPr/>
          <p:nvPr/>
        </p:nvSpPr>
        <p:spPr bwMode="auto">
          <a:xfrm rot="16200000">
            <a:off x="816873" y="1677644"/>
            <a:ext cx="197207" cy="175786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Half Frame 10"/>
          <p:cNvSpPr/>
          <p:nvPr/>
        </p:nvSpPr>
        <p:spPr bwMode="auto">
          <a:xfrm rot="5400000">
            <a:off x="8248922" y="905863"/>
            <a:ext cx="157679" cy="19722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Half Frame 11"/>
          <p:cNvSpPr/>
          <p:nvPr/>
        </p:nvSpPr>
        <p:spPr bwMode="auto">
          <a:xfrm rot="10978838">
            <a:off x="8229510" y="1728997"/>
            <a:ext cx="189620" cy="151217"/>
          </a:xfrm>
          <a:prstGeom prst="halfFram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6478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3270715" y="1864140"/>
            <a:ext cx="2423586" cy="1149560"/>
            <a:chOff x="2380361" y="-168047"/>
            <a:chExt cx="2423586" cy="1149560"/>
          </a:xfrm>
        </p:grpSpPr>
        <p:sp>
          <p:nvSpPr>
            <p:cNvPr id="23" name="สี่เหลี่ยมผืนผ้ามุมมน 22"/>
            <p:cNvSpPr/>
            <p:nvPr/>
          </p:nvSpPr>
          <p:spPr>
            <a:xfrm>
              <a:off x="2380361" y="-168047"/>
              <a:ext cx="2423586" cy="1149560"/>
            </a:xfrm>
            <a:prstGeom prst="roundRect">
              <a:avLst/>
            </a:prstGeom>
            <a:solidFill>
              <a:srgbClr val="CC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สี่เหลี่ยมผืนผ้ามุมมน 4"/>
            <p:cNvSpPr/>
            <p:nvPr/>
          </p:nvSpPr>
          <p:spPr>
            <a:xfrm>
              <a:off x="2436478" y="-111930"/>
              <a:ext cx="2311352" cy="1037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การเก็บ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และการบันทึก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5723453" y="3253252"/>
            <a:ext cx="2699480" cy="1344663"/>
            <a:chOff x="4223693" y="1219764"/>
            <a:chExt cx="2699480" cy="1344663"/>
          </a:xfrm>
        </p:grpSpPr>
        <p:sp>
          <p:nvSpPr>
            <p:cNvPr id="27" name="สี่เหลี่ยมผืนผ้ามุมมน 26"/>
            <p:cNvSpPr/>
            <p:nvPr/>
          </p:nvSpPr>
          <p:spPr>
            <a:xfrm>
              <a:off x="4223693" y="1219764"/>
              <a:ext cx="2699480" cy="1344663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สี่เหลี่ยมผืนผ้ามุมมน 4"/>
            <p:cNvSpPr/>
            <p:nvPr/>
          </p:nvSpPr>
          <p:spPr>
            <a:xfrm>
              <a:off x="4289334" y="1351046"/>
              <a:ext cx="2568198" cy="1213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การเบิกจ่าย</a:t>
              </a:r>
            </a:p>
          </p:txBody>
        </p:sp>
      </p:grpSp>
      <p:grpSp>
        <p:nvGrpSpPr>
          <p:cNvPr id="29" name="กลุ่ม 28"/>
          <p:cNvGrpSpPr/>
          <p:nvPr/>
        </p:nvGrpSpPr>
        <p:grpSpPr>
          <a:xfrm>
            <a:off x="5694301" y="4869160"/>
            <a:ext cx="2592288" cy="1381302"/>
            <a:chOff x="3645667" y="2521837"/>
            <a:chExt cx="2403001" cy="138130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3645667" y="2521837"/>
              <a:ext cx="2403001" cy="138130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สี่เหลี่ยมผืนผ้ามุมมน 4"/>
            <p:cNvSpPr/>
            <p:nvPr/>
          </p:nvSpPr>
          <p:spPr>
            <a:xfrm>
              <a:off x="3713097" y="2589267"/>
              <a:ext cx="2268141" cy="1246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>
                  <a:solidFill>
                    <a:srgbClr val="5E0209"/>
                  </a:solidFill>
                </a:rPr>
                <a:t>การยืม</a:t>
              </a: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899592" y="4817716"/>
            <a:ext cx="2736304" cy="1412822"/>
            <a:chOff x="-295178" y="2502561"/>
            <a:chExt cx="2933991" cy="1192876"/>
          </a:xfrm>
        </p:grpSpPr>
        <p:sp>
          <p:nvSpPr>
            <p:cNvPr id="33" name="สี่เหลี่ยมผืนผ้ามุมมน 32"/>
            <p:cNvSpPr/>
            <p:nvPr/>
          </p:nvSpPr>
          <p:spPr>
            <a:xfrm>
              <a:off x="-295178" y="2543347"/>
              <a:ext cx="2933991" cy="115209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สี่เหลี่ยมผืนผ้ามุมมน 4"/>
            <p:cNvSpPr/>
            <p:nvPr/>
          </p:nvSpPr>
          <p:spPr>
            <a:xfrm>
              <a:off x="-182698" y="2502561"/>
              <a:ext cx="2821511" cy="1186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การบำรุงรักษา </a:t>
              </a:r>
              <a:br>
                <a:rPr lang="th-TH" sz="3200" b="1" kern="1200" dirty="0">
                  <a:solidFill>
                    <a:srgbClr val="5E0209"/>
                  </a:solidFill>
                </a:rPr>
              </a:br>
              <a:r>
                <a:rPr lang="th-TH" sz="3200" b="1" kern="1200" dirty="0">
                  <a:solidFill>
                    <a:srgbClr val="5E0209"/>
                  </a:solidFill>
                </a:rPr>
                <a:t>การตรวจสอบ</a:t>
              </a: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043608" y="3318892"/>
            <a:ext cx="2592288" cy="1344663"/>
            <a:chOff x="427706" y="1166833"/>
            <a:chExt cx="2427825" cy="1152168"/>
          </a:xfrm>
        </p:grpSpPr>
        <p:sp>
          <p:nvSpPr>
            <p:cNvPr id="36" name="สี่เหลี่ยมผืนผ้ามุมมน 35"/>
            <p:cNvSpPr/>
            <p:nvPr/>
          </p:nvSpPr>
          <p:spPr>
            <a:xfrm>
              <a:off x="427706" y="1166833"/>
              <a:ext cx="2427825" cy="1152168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สี่เหลี่ยมผืนผ้ามุมมน 4"/>
            <p:cNvSpPr/>
            <p:nvPr/>
          </p:nvSpPr>
          <p:spPr>
            <a:xfrm>
              <a:off x="483950" y="1223077"/>
              <a:ext cx="2315337" cy="1039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200" b="1" kern="1200" dirty="0">
                  <a:solidFill>
                    <a:srgbClr val="5E0209"/>
                  </a:solidFill>
                </a:rPr>
                <a:t>การจำหน่ายพัสดุ</a:t>
              </a:r>
            </a:p>
          </p:txBody>
        </p:sp>
      </p:grpSp>
      <p:pic>
        <p:nvPicPr>
          <p:cNvPr id="38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165304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51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2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20071" y="227112"/>
            <a:ext cx="7620281" cy="609600"/>
          </a:xfrm>
        </p:spPr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การลงโทษให้เป็นผู้ทิ้งงาน</a:t>
            </a:r>
          </a:p>
        </p:txBody>
      </p:sp>
      <p:pic>
        <p:nvPicPr>
          <p:cNvPr id="20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67013" y="1772816"/>
            <a:ext cx="8822828" cy="475252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CC99FF"/>
            </a:solidFill>
            <a:round/>
            <a:headEnd/>
            <a:tailEnd/>
          </a:ln>
          <a:effectLst/>
        </p:spPr>
        <p:txBody>
          <a:bodyPr wrap="none" anchor="t"/>
          <a:lstStyle/>
          <a:p>
            <a:pPr algn="thaiDist">
              <a:defRPr/>
            </a:pP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ห้ามหน่วยงานของรัฐก่อนิติสัมพันธ์กับผู้ทิ้งงานที่ถูกระบุ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ชื่อไว้ในบัญชีรายชื่อผู้ทิ้งงาน และได้แจ้งเวียนชื่อแล้ว </a:t>
            </a:r>
            <a:br>
              <a:rPr lang="th-TH" sz="32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เว้นแต่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จะได้มีการเพิกถอนการเป็นผู้ทิ้งงาน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  <a:p>
            <a:pPr algn="thaiDist">
              <a:defRPr/>
            </a:pPr>
            <a:r>
              <a:rPr lang="th-TH" sz="2800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            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กรณีปรากฏว่า ผู้ยื่นข้อเสนอ หรือคู่สัญญาของหน่วยงานของรัฐ 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กระทำการอันมีลักษณะเป็นการทิ้งงาน ตามความในมาตรา </a:t>
            </a:r>
            <a:r>
              <a:rPr lang="en-US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109 </a:t>
            </a: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ให้หัวหน้า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หน่วยงานของรัฐพิจารณาให้ผู้ยื่นข้อเสนอคู่สัญญาหรือผู้รับจ้างช่วงที่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หน่วยงานของรัฐอนุญาตให้รับช่วงงานได้ หรือที่ปรึกษา หรือผู้ให้บริการ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ออกแบบหรือควบคุมงาน เป็นผู้ทิ้งงาน แล้วแต่กรณี พร้อมความเห็นของตน</a:t>
            </a:r>
            <a:b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เสนอไปยังปลัดกระทรวงการคลังเพื่อพิจารณาสั่งให้เป็นผู้ทิ้งงานโดยเร็ว</a:t>
            </a:r>
          </a:p>
          <a:p>
            <a:pPr>
              <a:defRPr/>
            </a:pPr>
            <a:endParaRPr lang="th-TH" sz="28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กระจาย 1 10"/>
          <p:cNvSpPr/>
          <p:nvPr/>
        </p:nvSpPr>
        <p:spPr>
          <a:xfrm rot="303665">
            <a:off x="5418968" y="865040"/>
            <a:ext cx="2559688" cy="1240534"/>
          </a:xfrm>
          <a:prstGeom prst="irregularSeal1">
            <a:avLst/>
          </a:prstGeom>
          <a:solidFill>
            <a:srgbClr val="C000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19100" indent="-382588" algn="ctr">
              <a:defRPr/>
            </a:pPr>
            <a:r>
              <a:rPr lang="th-TH" sz="3200" b="1" dirty="0">
                <a:solidFill>
                  <a:schemeClr val="bg1"/>
                </a:solidFill>
                <a:latin typeface="Cordia New" pitchFamily="34" charset="-34"/>
              </a:rPr>
              <a:t>ข้อห้าม </a:t>
            </a:r>
            <a:r>
              <a:rPr lang="en-US" sz="3200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!!</a:t>
            </a:r>
            <a:endParaRPr lang="th-TH" sz="3200" b="1" dirty="0">
              <a:solidFill>
                <a:schemeClr val="bg1"/>
              </a:solidFill>
              <a:latin typeface="Cordia New" pitchFamily="34" charset="-34"/>
            </a:endParaRPr>
          </a:p>
        </p:txBody>
      </p:sp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52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6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xmlns="" val="3738840614"/>
              </p:ext>
            </p:extLst>
          </p:nvPr>
        </p:nvGraphicFramePr>
        <p:xfrm>
          <a:off x="852984" y="2105471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2916" y="378904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9676" y="1700808"/>
            <a:ext cx="4057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สามารถกระทำได้ตามหลักเกณฑ์ ดังต่อไปนี้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07504" y="1086225"/>
            <a:ext cx="8136384" cy="614583"/>
          </a:xfrm>
          <a:prstGeom prst="roundRect">
            <a:avLst>
              <a:gd name="adj" fmla="val 16667"/>
            </a:avLst>
          </a:prstGeom>
          <a:solidFill>
            <a:srgbClr val="FDFDA9"/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110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ผู้ที่สั่งให้เป็นผู้ทิ้งงานตาม ม.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109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อาจร้องขอให้ได้รับการเพิกถอนการเป็นผู้ทิ้งงาน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: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53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45809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xmlns="" val="2683613890"/>
              </p:ext>
            </p:extLst>
          </p:nvPr>
        </p:nvGraphicFramePr>
        <p:xfrm>
          <a:off x="852984" y="2010885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9120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31080" y="939220"/>
            <a:ext cx="8517384" cy="90261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t"/>
          <a:lstStyle/>
          <a:p>
            <a:pPr lvl="0"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ผู้ที่ถูกสั่งให้เป็นผู้ทิ้งงาน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ามารถยื่นคำร้องขอเพิกถอนการเป็นผู้ทิ้งงานได้ 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โดยต้องแสดงหลักฐานประกอบการพิจารณา ตามหลักเกณฑ์ดังนี้ 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54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8070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4"/>
          <p:cNvGraphicFramePr/>
          <p:nvPr>
            <p:extLst>
              <p:ext uri="{D42A27DB-BD31-4B8C-83A1-F6EECF244321}">
                <p14:modId xmlns:p14="http://schemas.microsoft.com/office/powerpoint/2010/main" xmlns="" val="2550508455"/>
              </p:ext>
            </p:extLst>
          </p:nvPr>
        </p:nvGraphicFramePr>
        <p:xfrm>
          <a:off x="899592" y="1556792"/>
          <a:ext cx="7632848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46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4832" y="3356992"/>
            <a:ext cx="7620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การเพิกถอนการเป็นผู้ทิ้งงาน (ต่อ)</a:t>
            </a:r>
            <a:endParaRPr lang="th-TH" sz="5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19" descr="http://www.gprocurement.go.th/wps/wcm/connect/80d0be004382eaa6910193dec3fc5a9c/?MOD=AJPERES&amp;attachment=true&amp;id=139658941853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กองการพัสดุภาครัฐ</a:t>
            </a:r>
          </a:p>
        </p:txBody>
      </p:sp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6254750"/>
            <a:ext cx="11906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55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73137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gray">
          <a:xfrm>
            <a:off x="1979712" y="836712"/>
            <a:ext cx="5881688" cy="7223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/>
            <a:r>
              <a:rPr lang="en-US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59A1"/>
                    </a:gs>
                    <a:gs pos="100000">
                      <a:srgbClr val="6D77BF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B2B2B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  <a:endParaRPr lang="th-TH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959A1"/>
                  </a:gs>
                  <a:gs pos="100000">
                    <a:srgbClr val="6D77BF"/>
                  </a:gs>
                </a:gsLst>
                <a:lin ang="0" scaled="1"/>
              </a:gradFill>
              <a:effectLst>
                <a:outerShdw dist="53882" dir="2700000" algn="ctr" rotWithShape="0">
                  <a:srgbClr val="B2B2B2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ตัวยึดหมายเลขภาพนิ่ง 14"/>
          <p:cNvSpPr txBox="1">
            <a:spLocks/>
          </p:cNvSpPr>
          <p:nvPr/>
        </p:nvSpPr>
        <p:spPr bwMode="auto">
          <a:xfrm>
            <a:off x="7010400" y="6453981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 smtClean="0">
                <a:latin typeface="Calibri" pitchFamily="34" charset="0"/>
              </a:rPr>
              <a:pPr algn="r"/>
              <a:t>56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1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การมอบอำนาจ (ต่อ)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774823225"/>
              </p:ext>
            </p:extLst>
          </p:nvPr>
        </p:nvGraphicFramePr>
        <p:xfrm>
          <a:off x="179512" y="939220"/>
          <a:ext cx="8784976" cy="55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6322" name="Picture 2" descr="ผลการค้นหารูปภาพสำหรับ ที่ปรึกษ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4261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097"/>
            <a:ext cx="210695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procurement.go.th/wps/wcm/connect/80d0be004382eaa6910193dec3fc5a9c/?MOD=AJPERES&amp;attachment=true&amp;id=139658941853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220960" y="2636912"/>
            <a:ext cx="648072" cy="12241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9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6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0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1124744"/>
            <a:ext cx="8856984" cy="4968552"/>
            <a:chOff x="899592" y="1124744"/>
            <a:chExt cx="6942456" cy="4320480"/>
          </a:xfrm>
        </p:grpSpPr>
        <p:sp>
          <p:nvSpPr>
            <p:cNvPr id="6" name="Half Frame 5"/>
            <p:cNvSpPr/>
            <p:nvPr/>
          </p:nvSpPr>
          <p:spPr bwMode="auto">
            <a:xfrm>
              <a:off x="899592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10800000">
              <a:off x="6372200" y="40050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0" name="Half Frame 9"/>
            <p:cNvSpPr/>
            <p:nvPr/>
          </p:nvSpPr>
          <p:spPr bwMode="auto">
            <a:xfrm rot="16200000">
              <a:off x="899592" y="399276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11" name="Half Frame 10"/>
            <p:cNvSpPr/>
            <p:nvPr/>
          </p:nvSpPr>
          <p:spPr bwMode="auto">
            <a:xfrm rot="5400000">
              <a:off x="6401888" y="1124744"/>
              <a:ext cx="1440160" cy="1440160"/>
            </a:xfrm>
            <a:prstGeom prst="halfFram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11560" y="1714500"/>
            <a:ext cx="7767975" cy="4143391"/>
          </a:xfrm>
        </p:spPr>
        <p:txBody>
          <a:bodyPr/>
          <a:lstStyle/>
          <a:p>
            <a:pPr algn="ctr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th-TH" sz="3200" b="1" dirty="0" smtClean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ข้อ </a:t>
            </a:r>
            <a:r>
              <a:rPr lang="en-US" sz="3200" b="1" dirty="0" smtClean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9 </a:t>
            </a:r>
            <a:r>
              <a:rPr lang="th-TH" sz="3200" b="1" dirty="0" smtClean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การ</a:t>
            </a: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ดำเนินการจัดซื้อจัดจ้างและการบริหารพัสดุ  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ตามระเบียบนี้ ด้วยวิธีการทางอิเล็กทรอนิกส์ ให้หน่วยงานของรัฐดำเนินการในระบบเครือข่ายสารสนเทศของกรมบัญชีกลางผ่านทางระบบจัดซื้อจัดจ้างภาครัฐด้วยอิเล็กทรอนิกส์ (</a:t>
            </a:r>
            <a:r>
              <a:rPr lang="en-US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Electronic </a:t>
            </a:r>
            <a:r>
              <a:rPr lang="en-US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Government Procurement : e - GP</a:t>
            </a:r>
            <a:r>
              <a:rPr lang="th-TH" sz="3200" b="1" spc="-100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) ตามวิธีการที่กรมบัญชีกลางกำหนด </a:t>
            </a:r>
          </a:p>
          <a:p>
            <a:pPr algn="ctr">
              <a:spcAft>
                <a:spcPts val="0"/>
              </a:spcAft>
              <a:tabLst>
                <a:tab pos="900430" algn="l"/>
              </a:tabLst>
            </a:pP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ให้หน่วยงานของรัฐใช้เอกสารที่จัดพิมพ์จาก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ระบบจัดซื้อจัดจ้างภาครัฐด้วยอิเล็กทรอนิกส์</a:t>
            </a:r>
            <a:b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</a:br>
            <a:r>
              <a:rPr lang="th-TH" sz="3200" b="1" dirty="0">
                <a:latin typeface="Angsana New" panose="02020603050405020304" pitchFamily="18" charset="-34"/>
                <a:ea typeface="Cordia New" panose="020B0304020202020204" pitchFamily="34" charset="-34"/>
                <a:cs typeface="Angsana New" panose="02020603050405020304" pitchFamily="18" charset="-34"/>
              </a:rPr>
              <a:t>เป็นเอกสารประกอบการดำเนินการจัดซื้อจัดจ้าง</a:t>
            </a:r>
          </a:p>
          <a:p>
            <a:pPr marL="0" indent="0" algn="ctr">
              <a:spcAft>
                <a:spcPts val="0"/>
              </a:spcAft>
              <a:buNone/>
              <a:tabLst>
                <a:tab pos="900430" algn="l"/>
              </a:tabLst>
            </a:pPr>
            <a:endParaRPr lang="en-US" sz="3200" b="1" dirty="0">
              <a:latin typeface="Angsana New" panose="02020603050405020304" pitchFamily="18" charset="-34"/>
              <a:ea typeface="Cordia New" panose="020B0304020202020204" pitchFamily="34" charset="-34"/>
              <a:cs typeface="Angsana New" panose="02020603050405020304" pitchFamily="18" charset="-34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97" y="116632"/>
            <a:ext cx="6911975" cy="609600"/>
          </a:xfrm>
        </p:spPr>
        <p:txBody>
          <a:bodyPr/>
          <a:lstStyle/>
          <a:p>
            <a:r>
              <a:rPr lang="th-TH" altLang="ko-KR" sz="44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การดำเนินการด้วยวิธีการทางอิเล็กทรอนิกส์</a:t>
            </a:r>
            <a:endParaRPr lang="ko-KR" altLang="en-US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anose="020B0600000101010101" pitchFamily="34" charset="-127"/>
            </a:endParaRPr>
          </a:p>
        </p:txBody>
      </p:sp>
      <p:pic>
        <p:nvPicPr>
          <p:cNvPr id="8" name="Picture 7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pic>
        <p:nvPicPr>
          <p:cNvPr id="71682" name="Picture 2" descr="ผลการค้นหารูปภาพสำหรับ คอมพิ วเตอร์ การ์ตู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742" y="5733689"/>
            <a:ext cx="1368152" cy="1052736"/>
          </a:xfrm>
          <a:prstGeom prst="rect">
            <a:avLst/>
          </a:prstGeom>
          <a:noFill/>
        </p:spPr>
      </p:pic>
      <p:sp>
        <p:nvSpPr>
          <p:cNvPr id="14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81328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7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5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05" y="188640"/>
            <a:ext cx="7249215" cy="609600"/>
          </a:xfrm>
        </p:spPr>
        <p:txBody>
          <a:bodyPr/>
          <a:lstStyle/>
          <a:p>
            <a:r>
              <a:rPr lang="th-TH" altLang="ko-KR" sz="40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การจัดทำแผนการจัดซื้อจัด</a:t>
            </a:r>
            <a:r>
              <a:rPr lang="th-TH" altLang="ko-KR" sz="40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anose="020B0600000101010101" pitchFamily="34" charset="-127"/>
              </a:rPr>
              <a:t>จ้าง </a:t>
            </a:r>
            <a:r>
              <a:rPr lang="th-TH" altLang="ko-KR" sz="4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(ข้อ </a:t>
            </a:r>
            <a:r>
              <a:rPr lang="en-US" altLang="ko-KR" sz="4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11</a:t>
            </a:r>
            <a:r>
              <a:rPr lang="th-TH" altLang="ko-KR" sz="44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)</a:t>
            </a:r>
            <a:endParaRPr lang="ko-KR" altLang="en-US" sz="44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372" y="1225689"/>
            <a:ext cx="2658125" cy="56323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ต้อง</a:t>
            </a: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ประกาศเผยแพร่แผนดังกล่าวในระบบเครือข่ายสารสนเทศของกรมบัญชีกลางและของหน่วยงานของรัฐ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ตามวิธีการที่กรมบัญชีกลางกำหนด และให้ปิดประกาศโดยเปิดเผย ณ สถานที่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ปิดประกาศของหน่วยงาน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  <a:t>ของรัฐนั้นด้วย </a:t>
            </a:r>
            <a:br>
              <a:rPr lang="th-TH" sz="2400" dirty="0">
                <a:solidFill>
                  <a:srgbClr val="000000"/>
                </a:solidFill>
                <a:ea typeface="Cordia New" panose="020B0304020202020204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หากไม่ได้ประกาศเผยแพร่แผนฯโครงการใดในระบบเครือข่ายสารสนเทศของกรมบัญชีกลาง จะไม่สามารถดำเนินการจัดซื้อจัดจ้าง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</a:rPr>
              <a:t>ในโครงการนั้นได้</a:t>
            </a:r>
            <a:endParaRPr lang="th-TH" sz="2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00192" y="1052736"/>
            <a:ext cx="2736304" cy="5688632"/>
            <a:chOff x="6516216" y="1052736"/>
            <a:chExt cx="2520280" cy="5688632"/>
          </a:xfrm>
        </p:grpSpPr>
        <p:sp>
          <p:nvSpPr>
            <p:cNvPr id="5" name="Half Frame 4"/>
            <p:cNvSpPr/>
            <p:nvPr/>
          </p:nvSpPr>
          <p:spPr bwMode="auto">
            <a:xfrm>
              <a:off x="6516216" y="1052736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 bwMode="auto">
            <a:xfrm rot="10800000">
              <a:off x="83884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 bwMode="auto">
            <a:xfrm rot="16200000">
              <a:off x="6588224" y="6165304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  <p:sp>
          <p:nvSpPr>
            <p:cNvPr id="9" name="Half Frame 8"/>
            <p:cNvSpPr/>
            <p:nvPr/>
          </p:nvSpPr>
          <p:spPr bwMode="auto">
            <a:xfrm rot="5400000">
              <a:off x="8460432" y="1060587"/>
              <a:ext cx="576064" cy="576064"/>
            </a:xfrm>
            <a:prstGeom prst="halfFram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th-TH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223941569"/>
              </p:ext>
            </p:extLst>
          </p:nvPr>
        </p:nvGraphicFramePr>
        <p:xfrm>
          <a:off x="0" y="1124744"/>
          <a:ext cx="68042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27588" y="6300936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8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7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7535760" cy="609600"/>
          </a:xfrm>
        </p:spPr>
        <p:txBody>
          <a:bodyPr/>
          <a:lstStyle/>
          <a:p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การจัดทำแผนการจัดซื้อจัดจ้าง 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ข้อ </a:t>
            </a:r>
            <a:r>
              <a:rPr lang="en-US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11</a:t>
            </a:r>
            <a:r>
              <a:rPr lang="th-TH" altLang="ko-KR" sz="4800" dirty="0" smtClean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(</a:t>
            </a:r>
            <a:r>
              <a:rPr lang="th-TH" altLang="ko-KR" sz="4800" dirty="0">
                <a:solidFill>
                  <a:srgbClr val="5E02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굴림" panose="020B0600000101010101" pitchFamily="34" charset="-127"/>
                <a:cs typeface="Angsana New" pitchFamily="18" charset="-34"/>
              </a:rPr>
              <a:t>ต่อ)</a:t>
            </a:r>
            <a:endParaRPr lang="ko-KR" altLang="en-US" sz="4800" dirty="0">
              <a:solidFill>
                <a:srgbClr val="5E02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굴림" panose="020B0600000101010101" pitchFamily="34" charset="-127"/>
              <a:cs typeface="Angsana New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89" y="5769606"/>
            <a:ext cx="8569412" cy="1015548"/>
            <a:chOff x="4716016" y="1196752"/>
            <a:chExt cx="6768752" cy="167114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64821" y="-1352053"/>
              <a:ext cx="1671142" cy="676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50469" y="1373918"/>
              <a:ext cx="6333434" cy="1316806"/>
            </a:xfrm>
            <a:prstGeom prst="rect">
              <a:avLst/>
            </a:prstGeom>
            <a:solidFill>
              <a:srgbClr val="FDFDA9"/>
            </a:solidFill>
            <a:ln>
              <a:solidFill>
                <a:srgbClr val="CC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ในกรณีที่มีความจำเป็นต้องเปลี่ยนแปลงแผนการจัดซื้อจัดจ้างประจำปี ให้เจ้าหน้าที่จัดทำรายงานพร้อมระบุเหตุผลที่ขอเปลี่ยนแปลงเสนอ</a:t>
              </a:r>
              <a:r>
                <a:rPr lang="th-TH" sz="2300" b="1" spc="-100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หัวหน้าหน่วยงานของรัฐ</a:t>
              </a:r>
              <a:r>
                <a:rPr lang="th-TH" sz="2300" b="1" dirty="0">
                  <a:solidFill>
                    <a:srgbClr val="000000"/>
                  </a:solidFill>
                  <a:ea typeface="Cordia New" panose="020B0304020202020204" pitchFamily="34" charset="-34"/>
                </a:rPr>
                <a:t>เพื่อขอความเห็นชอบ</a:t>
              </a:r>
              <a:endParaRPr lang="th-TH" sz="23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 descr="http://www.gprocurement.go.th/wps/wcm/connect/80d0be004382eaa6910193dec3fc5a9c/?MOD=AJPERES&amp;attachment=true&amp;id=13965894185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187" b="-26150"/>
          <a:stretch/>
        </p:blipFill>
        <p:spPr bwMode="auto">
          <a:xfrm>
            <a:off x="8485832" y="582588"/>
            <a:ext cx="658168" cy="542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8304" y="5698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00"/>
                </a:solidFill>
              </a:rPr>
              <a:t>กองการพัสดุภาครัฐ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720245167"/>
              </p:ext>
            </p:extLst>
          </p:nvPr>
        </p:nvGraphicFramePr>
        <p:xfrm>
          <a:off x="23529" y="853666"/>
          <a:ext cx="9144000" cy="538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3" descr="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708" y="6255146"/>
            <a:ext cx="1298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3981"/>
            <a:ext cx="2133600" cy="30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Calibri" pitchFamily="34" charset="0"/>
              </a:rPr>
              <a:pPr algn="r"/>
              <a:t>9</a:t>
            </a:fld>
            <a:endParaRPr lang="en-US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3">
      <a:dk1>
        <a:srgbClr val="000066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FF9966"/>
      </a:accent2>
      <a:accent3>
        <a:srgbClr val="FFFFFF"/>
      </a:accent3>
      <a:accent4>
        <a:srgbClr val="000056"/>
      </a:accent4>
      <a:accent5>
        <a:srgbClr val="BABDDC"/>
      </a:accent5>
      <a:accent6>
        <a:srgbClr val="E78A5C"/>
      </a:accent6>
      <a:hlink>
        <a:srgbClr val="A959A1"/>
      </a:hlink>
      <a:folHlink>
        <a:srgbClr val="3AABC6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66"/>
        </a:dk1>
        <a:lt1>
          <a:srgbClr val="FFFFFF"/>
        </a:lt1>
        <a:dk2>
          <a:srgbClr val="FFFFE7"/>
        </a:dk2>
        <a:lt2>
          <a:srgbClr val="DDDDDD"/>
        </a:lt2>
        <a:accent1>
          <a:srgbClr val="B2B2B2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D5D5D5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166A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FF9966"/>
        </a:accent2>
        <a:accent3>
          <a:srgbClr val="FFFFFF"/>
        </a:accent3>
        <a:accent4>
          <a:srgbClr val="000056"/>
        </a:accent4>
        <a:accent5>
          <a:srgbClr val="BABDDC"/>
        </a:accent5>
        <a:accent6>
          <a:srgbClr val="E78A5C"/>
        </a:accent6>
        <a:hlink>
          <a:srgbClr val="A959A1"/>
        </a:hlink>
        <a:folHlink>
          <a:srgbClr val="3AAB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Finance1_p">
  <a:themeElements>
    <a:clrScheme name="Finance1_p 2">
      <a:dk1>
        <a:srgbClr val="000000"/>
      </a:dk1>
      <a:lt1>
        <a:srgbClr val="FFFFFF"/>
      </a:lt1>
      <a:dk2>
        <a:srgbClr val="1C4C80"/>
      </a:dk2>
      <a:lt2>
        <a:srgbClr val="969696"/>
      </a:lt2>
      <a:accent1>
        <a:srgbClr val="317A43"/>
      </a:accent1>
      <a:accent2>
        <a:srgbClr val="A8C28E"/>
      </a:accent2>
      <a:accent3>
        <a:srgbClr val="FFFFFF"/>
      </a:accent3>
      <a:accent4>
        <a:srgbClr val="000000"/>
      </a:accent4>
      <a:accent5>
        <a:srgbClr val="ADBEB0"/>
      </a:accent5>
      <a:accent6>
        <a:srgbClr val="98B080"/>
      </a:accent6>
      <a:hlink>
        <a:srgbClr val="C0B24E"/>
      </a:hlink>
      <a:folHlink>
        <a:srgbClr val="C0C0C0"/>
      </a:folHlink>
    </a:clrScheme>
    <a:fontScheme name="Financ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nance1_p 1">
        <a:dk1>
          <a:srgbClr val="000000"/>
        </a:dk1>
        <a:lt1>
          <a:srgbClr val="FFFFFF"/>
        </a:lt1>
        <a:dk2>
          <a:srgbClr val="294E91"/>
        </a:dk2>
        <a:lt2>
          <a:srgbClr val="969696"/>
        </a:lt2>
        <a:accent1>
          <a:srgbClr val="8CBE00"/>
        </a:accent1>
        <a:accent2>
          <a:srgbClr val="809DD0"/>
        </a:accent2>
        <a:accent3>
          <a:srgbClr val="FFFFFF"/>
        </a:accent3>
        <a:accent4>
          <a:srgbClr val="000000"/>
        </a:accent4>
        <a:accent5>
          <a:srgbClr val="C5DBAA"/>
        </a:accent5>
        <a:accent6>
          <a:srgbClr val="738EBC"/>
        </a:accent6>
        <a:hlink>
          <a:srgbClr val="7FAD7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2">
        <a:dk1>
          <a:srgbClr val="000000"/>
        </a:dk1>
        <a:lt1>
          <a:srgbClr val="FFFFFF"/>
        </a:lt1>
        <a:dk2>
          <a:srgbClr val="1C4C80"/>
        </a:dk2>
        <a:lt2>
          <a:srgbClr val="969696"/>
        </a:lt2>
        <a:accent1>
          <a:srgbClr val="317A43"/>
        </a:accent1>
        <a:accent2>
          <a:srgbClr val="A8C28E"/>
        </a:accent2>
        <a:accent3>
          <a:srgbClr val="FFFFFF"/>
        </a:accent3>
        <a:accent4>
          <a:srgbClr val="000000"/>
        </a:accent4>
        <a:accent5>
          <a:srgbClr val="ADBEB0"/>
        </a:accent5>
        <a:accent6>
          <a:srgbClr val="98B080"/>
        </a:accent6>
        <a:hlink>
          <a:srgbClr val="C0B24E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1_p 3">
        <a:dk1>
          <a:srgbClr val="000000"/>
        </a:dk1>
        <a:lt1>
          <a:srgbClr val="FFFFFF"/>
        </a:lt1>
        <a:dk2>
          <a:srgbClr val="2D2D9D"/>
        </a:dk2>
        <a:lt2>
          <a:srgbClr val="969696"/>
        </a:lt2>
        <a:accent1>
          <a:srgbClr val="1A71B2"/>
        </a:accent1>
        <a:accent2>
          <a:srgbClr val="AAAA54"/>
        </a:accent2>
        <a:accent3>
          <a:srgbClr val="FFFFFF"/>
        </a:accent3>
        <a:accent4>
          <a:srgbClr val="000000"/>
        </a:accent4>
        <a:accent5>
          <a:srgbClr val="ABBBD5"/>
        </a:accent5>
        <a:accent6>
          <a:srgbClr val="9A9A4B"/>
        </a:accent6>
        <a:hlink>
          <a:srgbClr val="678BC1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081tgp_finance01_v2</Template>
  <TotalTime>2492</TotalTime>
  <Words>3961</Words>
  <Application>Microsoft Office PowerPoint</Application>
  <PresentationFormat>นำเสนอทางหน้าจอ (4:3)</PresentationFormat>
  <Paragraphs>681</Paragraphs>
  <Slides>56</Slides>
  <Notes>10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56</vt:i4>
      </vt:variant>
    </vt:vector>
  </HeadingPairs>
  <TitlesOfParts>
    <vt:vector size="68" baseType="lpstr">
      <vt:lpstr>Finance1_p</vt:lpstr>
      <vt:lpstr>2_Finance1_p</vt:lpstr>
      <vt:lpstr>1_Finance1_p</vt:lpstr>
      <vt:lpstr>3_Finance1_p</vt:lpstr>
      <vt:lpstr>Default Design</vt:lpstr>
      <vt:lpstr>4_Finance1_p</vt:lpstr>
      <vt:lpstr>6_Finance1_p</vt:lpstr>
      <vt:lpstr>7_Finance1_p</vt:lpstr>
      <vt:lpstr>9_Finance1_p</vt:lpstr>
      <vt:lpstr>11_Finance1_p</vt:lpstr>
      <vt:lpstr>14_Finance1_p</vt:lpstr>
      <vt:lpstr>Image</vt:lpstr>
      <vt:lpstr>ระเบียบกระทรวงการคลัง ว่าด้วยการจัดซื้อจัดจ้างและการบริหารพัสดุภาครัฐ พ.ศ.2560</vt:lpstr>
      <vt:lpstr>กฎหมาย ระเบียบ ที่เกี่ยวข้อง</vt:lpstr>
      <vt:lpstr>ระเบียบมี 10 หมวด</vt:lpstr>
      <vt:lpstr>หมายความว่า ผู้ดำรงตำแหน่งในหน่วยงานของรัฐดังต่อไปนี้</vt:lpstr>
      <vt:lpstr>การมอบอำนาจ (ข้อ 6)</vt:lpstr>
      <vt:lpstr>การมอบอำนาจ (ต่อ)</vt:lpstr>
      <vt:lpstr>การดำเนินการด้วยวิธีการทางอิเล็กทรอนิกส์</vt:lpstr>
      <vt:lpstr>การจัดทำแผนการจัดซื้อจัดจ้าง (ข้อ 11)</vt:lpstr>
      <vt:lpstr>การจัดทำแผนการจัดซื้อจัดจ้าง ข้อ 11(ต่อ)</vt:lpstr>
      <vt:lpstr>การจัดทำบันทึกรายงานผลการพิจารณา ข้อ 16</vt:lpstr>
      <vt:lpstr>การจัดทำร่างขอบเขตของงานหรือรายละเอียดคุณลักษณะเฉพาะของพัสดุหรือแบบรูปรายการงานก่อสร้าง ข้อ 21</vt:lpstr>
      <vt:lpstr>การเผยแพร่ร่างขอบเขตของงาน</vt:lpstr>
      <vt:lpstr>ขั้นตอนการซื้อหรือจ้าง</vt:lpstr>
      <vt:lpstr>ภาพนิ่ง 14</vt:lpstr>
      <vt:lpstr>ภาพนิ่ง 15</vt:lpstr>
      <vt:lpstr>คณะกรรมการซื้อหรือจ้าง ข้อ 25</vt:lpstr>
      <vt:lpstr>ภาพนิ่ง 17</vt:lpstr>
      <vt:lpstr>ภาพนิ่ง 18</vt:lpstr>
      <vt:lpstr>การมีส่วนได้ส่วนเสียของคณะกรรมการซื้อหรือจ้าง</vt:lpstr>
      <vt:lpstr>วิธีการซื้อหรือจ้าง (ข้อ 28)</vt:lpstr>
      <vt:lpstr>การเผยแพร่ประกาศและเอกสารเชิญชวน และการขายหรือให้เอกสาร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     การประกาศผลผู้ชนะการเสนอราคา</vt:lpstr>
      <vt:lpstr> วิธีการซื้อหรือจ้าง โดยวิธีสอบราคา ข้อ 61)</vt:lpstr>
      <vt:lpstr>การซื้อหรือจ้าง โดยวิธีคัดเลือก ข้อ 74</vt:lpstr>
      <vt:lpstr>ภาพนิ่ง 30</vt:lpstr>
      <vt:lpstr>การซื้อหรือจ้าง โดยวิธีเฉพาะเจาะจง ข้อ 78</vt:lpstr>
      <vt:lpstr>การซื้อหรือจ้าง โดยวิธีเฉพาะเจาะจง ข้อ 78 (ต่อ)</vt:lpstr>
      <vt:lpstr>การซื้อหรือจ้าง โดยวิธีเฉพาะเจาะจง ข้อ 78(ต่อ)</vt:lpstr>
      <vt:lpstr>การซื้อหรือจ้าง โดยวิธีเฉพาะเจาะจง ข้อ 78 (ต่อ)</vt:lpstr>
      <vt:lpstr>อำนาจในการสั่งซื้อหรือสั่งจ้าง ข้อ 84</vt:lpstr>
      <vt:lpstr>การจ้างที่ปรึกษา ส่วน 2</vt:lpstr>
      <vt:lpstr>งานจ้างออกแบบหรือควบคุมงานก่อสร้าง (หมวด 4)</vt:lpstr>
      <vt:lpstr>ภาพนิ่ง 38</vt:lpstr>
      <vt:lpstr>      อำนาจในการสั่งจ้างออกแบบหรือควบคุมงาน ข้อ 158</vt:lpstr>
      <vt:lpstr>สัญญาและหลักประกัน หมวด 5</vt:lpstr>
      <vt:lpstr>แบบสัญญาที่คณะกรรมการนโยบายกำหนด</vt:lpstr>
      <vt:lpstr>การลงนามในสัญญาในการซื้อหรือจ้าง เป็นอำนาจของหัวหน้าหน่วยงานของรัฐ       การลงนามในสัญญา จะกระทำได้เมื่อพ้นระยะเวลาการอุทธรณ์ตามกฎหมายว่าด้วยการจัดซื้อจัดจ้างและการบริหารพัสดุภาครัฐ </vt:lpstr>
      <vt:lpstr>หลักประกันการเสนอราคา ข้อ 166</vt:lpstr>
      <vt:lpstr>หลักประกันการเสนอราคา ข้อ 166</vt:lpstr>
      <vt:lpstr>หลักประกันสัญญา ข้อ 167</vt:lpstr>
      <vt:lpstr>ภาพนิ่ง 46</vt:lpstr>
      <vt:lpstr>ภาพนิ่ง 47</vt:lpstr>
      <vt:lpstr>ภาพนิ่ง 48</vt:lpstr>
      <vt:lpstr>ภาพนิ่ง 49</vt:lpstr>
      <vt:lpstr>การงด ลดค่าปรับ หรือการขยายเวลาการทำสัญญา</vt:lpstr>
      <vt:lpstr>การบริหารพัสดุ : การเก็บ การบันทึก การเบิกจ่าย</vt:lpstr>
      <vt:lpstr>การลงโทษให้เป็นผู้ทิ้งงาน</vt:lpstr>
      <vt:lpstr>การเพิกถอนการเป็นผู้ทิ้งงาน</vt:lpstr>
      <vt:lpstr>การเพิกถอนการเป็นผู้ทิ้งงาน (ต่อ)</vt:lpstr>
      <vt:lpstr>การเพิกถอนการเป็นผู้ทิ้งงาน (ต่อ)</vt:lpstr>
      <vt:lpstr>ภาพนิ่ง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ร่างระเบียบกระทรวงการคลัง ว่าด้วยการจัดซื้อจัดจ้างและการบริหารพัสดุภาครัฐ พ.ศ. ....</dc:title>
  <dc:creator>ณิติญาภรณ์ อิ่มใจ</dc:creator>
  <cp:lastModifiedBy>it Service</cp:lastModifiedBy>
  <cp:revision>329</cp:revision>
  <cp:lastPrinted>2017-08-07T12:47:05Z</cp:lastPrinted>
  <dcterms:created xsi:type="dcterms:W3CDTF">2017-07-27T09:31:05Z</dcterms:created>
  <dcterms:modified xsi:type="dcterms:W3CDTF">2017-10-26T16:00:22Z</dcterms:modified>
</cp:coreProperties>
</file>