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xls" ContentType="application/vnd.ms-exce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28"/>
  </p:notesMasterIdLst>
  <p:handoutMasterIdLst>
    <p:handoutMasterId r:id="rId29"/>
  </p:handoutMasterIdLst>
  <p:sldIdLst>
    <p:sldId id="256" r:id="rId3"/>
    <p:sldId id="257" r:id="rId4"/>
    <p:sldId id="277" r:id="rId5"/>
    <p:sldId id="278" r:id="rId6"/>
    <p:sldId id="263" r:id="rId7"/>
    <p:sldId id="258" r:id="rId8"/>
    <p:sldId id="281" r:id="rId9"/>
    <p:sldId id="285" r:id="rId10"/>
    <p:sldId id="260" r:id="rId11"/>
    <p:sldId id="264" r:id="rId12"/>
    <p:sldId id="279" r:id="rId13"/>
    <p:sldId id="261" r:id="rId14"/>
    <p:sldId id="282" r:id="rId15"/>
    <p:sldId id="262" r:id="rId16"/>
    <p:sldId id="265" r:id="rId17"/>
    <p:sldId id="288" r:id="rId18"/>
    <p:sldId id="286" r:id="rId19"/>
    <p:sldId id="289" r:id="rId20"/>
    <p:sldId id="283" r:id="rId21"/>
    <p:sldId id="267" r:id="rId22"/>
    <p:sldId id="269" r:id="rId23"/>
    <p:sldId id="284" r:id="rId24"/>
    <p:sldId id="272" r:id="rId25"/>
    <p:sldId id="287" r:id="rId26"/>
    <p:sldId id="275" r:id="rId27"/>
  </p:sldIdLst>
  <p:sldSz cx="9144000" cy="6858000" type="screen4x3"/>
  <p:notesSz cx="6858000" cy="9945688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CC"/>
    <a:srgbClr val="FF99CC"/>
    <a:srgbClr val="FF33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ลักษณะสีปานกลาง 2 - เน้น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84E427A-3D55-4303-BF80-6455036E1DE7}" styleName="ลักษณะชุดรูปแบบ 1 - เน้น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D5ABB26-0587-4C30-8999-92F81FD0307C}" styleName="ไม่มีลักษณะ ไม่มีเส้นตาราง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92" d="100"/>
          <a:sy n="92" d="100"/>
        </p:scale>
        <p:origin x="-52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&#3626;&#3617;&#3640;&#3604;&#3591;&#3634;&#3609;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th-TH"/>
  <c:chart>
    <c:title>
      <c:tx>
        <c:rich>
          <a:bodyPr/>
          <a:lstStyle/>
          <a:p>
            <a:pPr>
              <a:defRPr/>
            </a:pPr>
            <a:r>
              <a:rPr lang="th-TH">
                <a:latin typeface="TH SarabunIT๙" pitchFamily="34" charset="-34"/>
                <a:cs typeface="TH SarabunIT๙" pitchFamily="34" charset="-34"/>
              </a:rPr>
              <a:t>ผลการจัดระดับกลุ่มสัมมาชีพ</a:t>
            </a:r>
          </a:p>
        </c:rich>
      </c:tx>
      <c:layout/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Sheet1!$E$5</c:f>
              <c:strCache>
                <c:ptCount val="1"/>
                <c:pt idx="0">
                  <c:v>กลุ่ม</c:v>
                </c:pt>
              </c:strCache>
            </c:strRef>
          </c:tx>
          <c:dLbls>
            <c:txPr>
              <a:bodyPr/>
              <a:lstStyle/>
              <a:p>
                <a:pPr>
                  <a:defRPr sz="1800" b="1">
                    <a:latin typeface="TH SarabunIT๙" pitchFamily="34" charset="-34"/>
                    <a:cs typeface="TH SarabunIT๙" pitchFamily="34" charset="-34"/>
                  </a:defRPr>
                </a:pPr>
                <a:endParaRPr lang="th-TH"/>
              </a:p>
            </c:txPr>
            <c:showPercent val="1"/>
            <c:showLeaderLines val="1"/>
          </c:dLbls>
          <c:cat>
            <c:strRef>
              <c:f>Sheet1!$D$6:$D$8</c:f>
              <c:strCache>
                <c:ptCount val="3"/>
                <c:pt idx="0">
                  <c:v>ระดับดี</c:v>
                </c:pt>
                <c:pt idx="1">
                  <c:v>ระดับปานกลาง</c:v>
                </c:pt>
                <c:pt idx="2">
                  <c:v>ระดับควรปรับปรุง</c:v>
                </c:pt>
              </c:strCache>
            </c:strRef>
          </c:cat>
          <c:val>
            <c:numRef>
              <c:f>Sheet1!$E$6:$E$8</c:f>
              <c:numCache>
                <c:formatCode>General</c:formatCode>
                <c:ptCount val="3"/>
                <c:pt idx="0">
                  <c:v>2</c:v>
                </c:pt>
                <c:pt idx="1">
                  <c:v>57</c:v>
                </c:pt>
                <c:pt idx="2">
                  <c:v>6</c:v>
                </c:pt>
              </c:numCache>
            </c:numRef>
          </c:val>
        </c:ser>
        <c:dLbls>
          <c:showPercent val="1"/>
        </c:dLbls>
      </c:pie3DChart>
    </c:plotArea>
    <c:legend>
      <c:legendPos val="r"/>
      <c:layout/>
      <c:txPr>
        <a:bodyPr/>
        <a:lstStyle/>
        <a:p>
          <a:pPr>
            <a:defRPr sz="1800">
              <a:latin typeface="TH SarabunIT๙" pitchFamily="34" charset="-34"/>
              <a:cs typeface="TH SarabunIT๙" pitchFamily="34" charset="-34"/>
            </a:defRPr>
          </a:pPr>
          <a:endParaRPr lang="th-TH"/>
        </a:p>
      </c:txPr>
    </c:legend>
    <c:plotVisOnly val="1"/>
  </c:chart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71800" cy="496889"/>
          </a:xfrm>
          <a:prstGeom prst="rect">
            <a:avLst/>
          </a:prstGeom>
        </p:spPr>
        <p:txBody>
          <a:bodyPr vert="horz" lIns="91430" tIns="45715" rIns="91430" bIns="45715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quarter" idx="1"/>
          </p:nvPr>
        </p:nvSpPr>
        <p:spPr>
          <a:xfrm>
            <a:off x="3884615" y="0"/>
            <a:ext cx="2971800" cy="496889"/>
          </a:xfrm>
          <a:prstGeom prst="rect">
            <a:avLst/>
          </a:prstGeom>
        </p:spPr>
        <p:txBody>
          <a:bodyPr vert="horz" lIns="91430" tIns="45715" rIns="91430" bIns="45715" rtlCol="0"/>
          <a:lstStyle>
            <a:lvl1pPr algn="r">
              <a:defRPr sz="1200"/>
            </a:lvl1pPr>
          </a:lstStyle>
          <a:p>
            <a:fld id="{6F759DCD-836F-4946-9B72-64D783F04E65}" type="datetimeFigureOut">
              <a:rPr lang="th-TH" smtClean="0"/>
              <a:pPr/>
              <a:t>30/10/60</a:t>
            </a:fld>
            <a:endParaRPr lang="th-TH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2"/>
          </p:nvPr>
        </p:nvSpPr>
        <p:spPr>
          <a:xfrm>
            <a:off x="1" y="9447214"/>
            <a:ext cx="2971800" cy="496887"/>
          </a:xfrm>
          <a:prstGeom prst="rect">
            <a:avLst/>
          </a:prstGeom>
        </p:spPr>
        <p:txBody>
          <a:bodyPr vert="horz" lIns="91430" tIns="45715" rIns="91430" bIns="45715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3"/>
          </p:nvPr>
        </p:nvSpPr>
        <p:spPr>
          <a:xfrm>
            <a:off x="3884615" y="9447214"/>
            <a:ext cx="2971800" cy="496887"/>
          </a:xfrm>
          <a:prstGeom prst="rect">
            <a:avLst/>
          </a:prstGeom>
        </p:spPr>
        <p:txBody>
          <a:bodyPr vert="horz" lIns="91430" tIns="45715" rIns="91430" bIns="45715" rtlCol="0" anchor="b"/>
          <a:lstStyle>
            <a:lvl1pPr algn="r">
              <a:defRPr sz="1200"/>
            </a:lvl1pPr>
          </a:lstStyle>
          <a:p>
            <a:fld id="{857DA6E2-3732-46AF-B5F4-42C5A4B6494B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22376683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2413" cy="498056"/>
          </a:xfrm>
          <a:prstGeom prst="rect">
            <a:avLst/>
          </a:prstGeom>
        </p:spPr>
        <p:txBody>
          <a:bodyPr vert="horz" lIns="88578" tIns="44289" rIns="88578" bIns="44289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ยึดวันที่ 2"/>
          <p:cNvSpPr>
            <a:spLocks noGrp="1"/>
          </p:cNvSpPr>
          <p:nvPr>
            <p:ph type="dt" idx="1"/>
          </p:nvPr>
        </p:nvSpPr>
        <p:spPr>
          <a:xfrm>
            <a:off x="3884055" y="0"/>
            <a:ext cx="2972413" cy="498056"/>
          </a:xfrm>
          <a:prstGeom prst="rect">
            <a:avLst/>
          </a:prstGeom>
        </p:spPr>
        <p:txBody>
          <a:bodyPr vert="horz" lIns="88578" tIns="44289" rIns="88578" bIns="44289" rtlCol="0"/>
          <a:lstStyle>
            <a:lvl1pPr algn="r">
              <a:defRPr sz="1200"/>
            </a:lvl1pPr>
          </a:lstStyle>
          <a:p>
            <a:fld id="{02AB4ADD-C7FA-4837-A376-C9F929CBCFA7}" type="datetimeFigureOut">
              <a:rPr lang="th-TH" smtClean="0"/>
              <a:t>30/10/60</a:t>
            </a:fld>
            <a:endParaRPr lang="th-TH"/>
          </a:p>
        </p:txBody>
      </p:sp>
      <p:sp>
        <p:nvSpPr>
          <p:cNvPr id="4" name="ตัวยึดรูปบนภาพนิ่ง 3"/>
          <p:cNvSpPr>
            <a:spLocks noGrp="1" noRot="1" noChangeAspect="1"/>
          </p:cNvSpPr>
          <p:nvPr>
            <p:ph type="sldImg" idx="2"/>
          </p:nvPr>
        </p:nvSpPr>
        <p:spPr>
          <a:xfrm>
            <a:off x="941388" y="746125"/>
            <a:ext cx="4975225" cy="3732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8578" tIns="44289" rIns="88578" bIns="44289" rtlCol="0" anchor="ctr"/>
          <a:lstStyle/>
          <a:p>
            <a:endParaRPr lang="th-TH"/>
          </a:p>
        </p:txBody>
      </p:sp>
      <p:sp>
        <p:nvSpPr>
          <p:cNvPr id="5" name="ตัวยึด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86413" y="4724588"/>
            <a:ext cx="5485174" cy="4474789"/>
          </a:xfrm>
          <a:prstGeom prst="rect">
            <a:avLst/>
          </a:prstGeom>
        </p:spPr>
        <p:txBody>
          <a:bodyPr vert="horz" lIns="88578" tIns="44289" rIns="88578" bIns="44289" rtlCol="0">
            <a:normAutofit/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9446091"/>
            <a:ext cx="2972413" cy="498056"/>
          </a:xfrm>
          <a:prstGeom prst="rect">
            <a:avLst/>
          </a:prstGeom>
        </p:spPr>
        <p:txBody>
          <a:bodyPr vert="horz" lIns="88578" tIns="44289" rIns="88578" bIns="44289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5"/>
          </p:nvPr>
        </p:nvSpPr>
        <p:spPr>
          <a:xfrm>
            <a:off x="3884055" y="9446091"/>
            <a:ext cx="2972413" cy="498056"/>
          </a:xfrm>
          <a:prstGeom prst="rect">
            <a:avLst/>
          </a:prstGeom>
        </p:spPr>
        <p:txBody>
          <a:bodyPr vert="horz" lIns="88578" tIns="44289" rIns="88578" bIns="44289" rtlCol="0" anchor="b"/>
          <a:lstStyle>
            <a:lvl1pPr algn="r">
              <a:defRPr sz="1200"/>
            </a:lvl1pPr>
          </a:lstStyle>
          <a:p>
            <a:fld id="{32961B6C-13D2-424C-A0EA-C6DB4D395F8F}" type="slidenum">
              <a:rPr lang="th-TH" smtClean="0"/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ยึดบันทึกย่อ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961B6C-13D2-424C-A0EA-C6DB4D395F8F}" type="slidenum">
              <a:rPr lang="th-TH" smtClean="0"/>
              <a:t>1</a:t>
            </a:fld>
            <a:endParaRPr lang="th-TH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9602D-D053-4EE6-8A18-42C746E56AD2}" type="datetimeFigureOut">
              <a:rPr lang="th-TH" smtClean="0"/>
              <a:pPr/>
              <a:t>30/10/60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8100F-4CF0-489A-A68B-477498984372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9602D-D053-4EE6-8A18-42C746E56AD2}" type="datetimeFigureOut">
              <a:rPr lang="th-TH" smtClean="0"/>
              <a:pPr/>
              <a:t>30/10/60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8100F-4CF0-489A-A68B-477498984372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9602D-D053-4EE6-8A18-42C746E56AD2}" type="datetimeFigureOut">
              <a:rPr lang="th-TH" smtClean="0"/>
              <a:pPr/>
              <a:t>30/10/60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8100F-4CF0-489A-A68B-477498984372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9602D-D053-4EE6-8A18-42C746E56AD2}" type="datetimeFigureOut">
              <a:rPr lang="th-TH" smtClean="0"/>
              <a:pPr/>
              <a:t>30/10/60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8100F-4CF0-489A-A68B-477498984372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9602D-D053-4EE6-8A18-42C746E56AD2}" type="datetimeFigureOut">
              <a:rPr lang="th-TH" smtClean="0"/>
              <a:pPr/>
              <a:t>30/10/60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8100F-4CF0-489A-A68B-477498984372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9602D-D053-4EE6-8A18-42C746E56AD2}" type="datetimeFigureOut">
              <a:rPr lang="th-TH" smtClean="0"/>
              <a:pPr/>
              <a:t>30/10/60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8100F-4CF0-489A-A68B-477498984372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9602D-D053-4EE6-8A18-42C746E56AD2}" type="datetimeFigureOut">
              <a:rPr lang="th-TH" smtClean="0"/>
              <a:pPr/>
              <a:t>30/10/60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8100F-4CF0-489A-A68B-477498984372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ยึด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ยึดเนื้อหา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ตัวยึด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9602D-D053-4EE6-8A18-42C746E56AD2}" type="datetimeFigureOut">
              <a:rPr lang="th-TH" smtClean="0"/>
              <a:pPr/>
              <a:t>30/10/60</a:t>
            </a:fld>
            <a:endParaRPr lang="th-TH"/>
          </a:p>
        </p:txBody>
      </p:sp>
      <p:sp>
        <p:nvSpPr>
          <p:cNvPr id="8" name="ตัวยึด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ยึด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8100F-4CF0-489A-A68B-477498984372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9602D-D053-4EE6-8A18-42C746E56AD2}" type="datetimeFigureOut">
              <a:rPr lang="th-TH" smtClean="0"/>
              <a:pPr/>
              <a:t>30/10/60</a:t>
            </a:fld>
            <a:endParaRPr lang="th-TH"/>
          </a:p>
        </p:txBody>
      </p:sp>
      <p:sp>
        <p:nvSpPr>
          <p:cNvPr id="4" name="ตัวยึด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ยึด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8100F-4CF0-489A-A68B-477498984372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9602D-D053-4EE6-8A18-42C746E56AD2}" type="datetimeFigureOut">
              <a:rPr lang="th-TH" smtClean="0"/>
              <a:pPr/>
              <a:t>30/10/60</a:t>
            </a:fld>
            <a:endParaRPr lang="th-TH"/>
          </a:p>
        </p:txBody>
      </p:sp>
      <p:sp>
        <p:nvSpPr>
          <p:cNvPr id="3" name="ตัวยึด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8100F-4CF0-489A-A68B-477498984372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9602D-D053-4EE6-8A18-42C746E56AD2}" type="datetimeFigureOut">
              <a:rPr lang="th-TH" smtClean="0"/>
              <a:pPr/>
              <a:t>30/10/60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8100F-4CF0-489A-A68B-477498984372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9602D-D053-4EE6-8A18-42C746E56AD2}" type="datetimeFigureOut">
              <a:rPr lang="th-TH" smtClean="0"/>
              <a:pPr/>
              <a:t>30/10/60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8100F-4CF0-489A-A68B-477498984372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9602D-D053-4EE6-8A18-42C746E56AD2}" type="datetimeFigureOut">
              <a:rPr lang="th-TH" smtClean="0"/>
              <a:pPr/>
              <a:t>30/10/60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8100F-4CF0-489A-A68B-477498984372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9602D-D053-4EE6-8A18-42C746E56AD2}" type="datetimeFigureOut">
              <a:rPr lang="th-TH" smtClean="0"/>
              <a:pPr/>
              <a:t>30/10/60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8100F-4CF0-489A-A68B-477498984372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9602D-D053-4EE6-8A18-42C746E56AD2}" type="datetimeFigureOut">
              <a:rPr lang="th-TH" smtClean="0"/>
              <a:pPr/>
              <a:t>30/10/60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8100F-4CF0-489A-A68B-477498984372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9602D-D053-4EE6-8A18-42C746E56AD2}" type="datetimeFigureOut">
              <a:rPr lang="th-TH" smtClean="0"/>
              <a:pPr/>
              <a:t>30/10/60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8100F-4CF0-489A-A68B-477498984372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9602D-D053-4EE6-8A18-42C746E56AD2}" type="datetimeFigureOut">
              <a:rPr lang="th-TH" smtClean="0"/>
              <a:pPr/>
              <a:t>30/10/60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8100F-4CF0-489A-A68B-477498984372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9602D-D053-4EE6-8A18-42C746E56AD2}" type="datetimeFigureOut">
              <a:rPr lang="th-TH" smtClean="0"/>
              <a:pPr/>
              <a:t>30/10/60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8100F-4CF0-489A-A68B-477498984372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9602D-D053-4EE6-8A18-42C746E56AD2}" type="datetimeFigureOut">
              <a:rPr lang="th-TH" smtClean="0"/>
              <a:pPr/>
              <a:t>30/10/60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8100F-4CF0-489A-A68B-477498984372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9602D-D053-4EE6-8A18-42C746E56AD2}" type="datetimeFigureOut">
              <a:rPr lang="th-TH" smtClean="0"/>
              <a:pPr/>
              <a:t>30/10/60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8100F-4CF0-489A-A68B-477498984372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9602D-D053-4EE6-8A18-42C746E56AD2}" type="datetimeFigureOut">
              <a:rPr lang="th-TH" smtClean="0"/>
              <a:pPr/>
              <a:t>30/10/60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8100F-4CF0-489A-A68B-477498984372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h-TH" smtClean="0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9602D-D053-4EE6-8A18-42C746E56AD2}" type="datetimeFigureOut">
              <a:rPr lang="th-TH" smtClean="0"/>
              <a:pPr/>
              <a:t>30/10/60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8100F-4CF0-489A-A68B-477498984372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4B9602D-D053-4EE6-8A18-42C746E56AD2}" type="datetimeFigureOut">
              <a:rPr lang="th-TH" smtClean="0"/>
              <a:pPr/>
              <a:t>30/10/60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C948100F-4CF0-489A-A68B-477498984372}" type="slidenum">
              <a:rPr lang="th-TH" smtClean="0"/>
              <a:pPr/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B9602D-D053-4EE6-8A18-42C746E56AD2}" type="datetimeFigureOut">
              <a:rPr lang="th-TH" smtClean="0"/>
              <a:pPr/>
              <a:t>30/10/60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48100F-4CF0-489A-A68B-477498984372}" type="slidenum">
              <a:rPr lang="th-TH" smtClean="0"/>
              <a:pPr/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chart" Target="../charts/chart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Microsoft_Office_Excel_97-20031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ผลการค้นหารูปภาพสำหรับ ท่องเที่ยวยโสธร"/>
          <p:cNvPicPr>
            <a:picLocks noChangeAspect="1" noChangeArrowheads="1"/>
          </p:cNvPicPr>
          <p:nvPr/>
        </p:nvPicPr>
        <p:blipFill>
          <a:blip r:embed="rId3"/>
          <a:srcRect t="3181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7" name="รูปภาพ 6" descr="5.ผต.อัจฉราวรรณ-255x30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00892" y="142852"/>
            <a:ext cx="2003816" cy="2357430"/>
          </a:xfrm>
          <a:prstGeom prst="rect">
            <a:avLst/>
          </a:prstGeom>
        </p:spPr>
      </p:pic>
      <p:sp>
        <p:nvSpPr>
          <p:cNvPr id="6" name="สี่เหลี่ยมผืนผ้า 5"/>
          <p:cNvSpPr/>
          <p:nvPr/>
        </p:nvSpPr>
        <p:spPr>
          <a:xfrm>
            <a:off x="0" y="285728"/>
            <a:ext cx="7272808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5400" b="1" dirty="0">
                <a:solidFill>
                  <a:srgbClr val="CC00CC"/>
                </a:solidFill>
                <a:latin typeface="TH SarabunIT๙" pitchFamily="34" charset="-34"/>
                <a:cs typeface="TH SarabunIT๙" pitchFamily="34" charset="-34"/>
              </a:rPr>
              <a:t>สำนักงานพัฒนาชุมชนจังหวัดยโสธร</a:t>
            </a:r>
            <a:r>
              <a:rPr lang="th-TH" sz="5400" dirty="0">
                <a:solidFill>
                  <a:srgbClr val="CC00CC"/>
                </a:solidFill>
                <a:latin typeface="TH SarabunIT๙" pitchFamily="34" charset="-34"/>
                <a:cs typeface="TH SarabunIT๙" pitchFamily="34" charset="-34"/>
              </a:rPr>
              <a:t/>
            </a:r>
            <a:br>
              <a:rPr lang="th-TH" sz="5400" dirty="0">
                <a:solidFill>
                  <a:srgbClr val="CC00CC"/>
                </a:solidFill>
                <a:latin typeface="TH SarabunIT๙" pitchFamily="34" charset="-34"/>
                <a:cs typeface="TH SarabunIT๙" pitchFamily="34" charset="-34"/>
              </a:rPr>
            </a:br>
            <a:r>
              <a:rPr lang="th-TH" sz="5400" b="1" dirty="0">
                <a:solidFill>
                  <a:srgbClr val="CC00CC"/>
                </a:solidFill>
                <a:latin typeface="TH SarabunIT๙" pitchFamily="34" charset="-34"/>
                <a:cs typeface="TH SarabunIT๙" pitchFamily="34" charset="-34"/>
              </a:rPr>
              <a:t>ยินดีต้อนรับ</a:t>
            </a:r>
            <a:br>
              <a:rPr lang="th-TH" sz="5400" b="1" dirty="0">
                <a:solidFill>
                  <a:srgbClr val="CC00CC"/>
                </a:solidFill>
                <a:latin typeface="TH SarabunIT๙" pitchFamily="34" charset="-34"/>
                <a:cs typeface="TH SarabunIT๙" pitchFamily="34" charset="-34"/>
              </a:rPr>
            </a:br>
            <a:r>
              <a:rPr lang="th-TH" sz="4000" b="1" dirty="0" smtClean="0">
                <a:solidFill>
                  <a:srgbClr val="CC00CC"/>
                </a:solidFill>
                <a:latin typeface="TH SarabunIT๙" pitchFamily="34" charset="-34"/>
                <a:cs typeface="TH SarabunIT๙" pitchFamily="34" charset="-34"/>
              </a:rPr>
              <a:t>นางอัจฉรา</a:t>
            </a:r>
            <a:r>
              <a:rPr lang="th-TH" sz="4000" b="1" dirty="0" err="1" smtClean="0">
                <a:solidFill>
                  <a:srgbClr val="CC00CC"/>
                </a:solidFill>
                <a:latin typeface="TH SarabunIT๙" pitchFamily="34" charset="-34"/>
                <a:cs typeface="TH SarabunIT๙" pitchFamily="34" charset="-34"/>
              </a:rPr>
              <a:t>วรรณ</a:t>
            </a:r>
            <a:r>
              <a:rPr lang="th-TH" sz="4000" b="1" dirty="0" smtClean="0">
                <a:solidFill>
                  <a:srgbClr val="CC00CC"/>
                </a:solidFill>
                <a:latin typeface="TH SarabunIT๙" pitchFamily="34" charset="-34"/>
                <a:cs typeface="TH SarabunIT๙" pitchFamily="34" charset="-34"/>
              </a:rPr>
              <a:t>  </a:t>
            </a:r>
            <a:r>
              <a:rPr lang="th-TH" sz="4000" b="1" dirty="0" err="1" smtClean="0">
                <a:solidFill>
                  <a:srgbClr val="CC00CC"/>
                </a:solidFill>
                <a:latin typeface="TH SarabunIT๙" pitchFamily="34" charset="-34"/>
                <a:cs typeface="TH SarabunIT๙" pitchFamily="34" charset="-34"/>
              </a:rPr>
              <a:t>มณีขัติย์</a:t>
            </a:r>
            <a:r>
              <a:rPr lang="th-TH" sz="4000" b="1" dirty="0" smtClean="0">
                <a:solidFill>
                  <a:srgbClr val="CC00CC"/>
                </a:solidFill>
                <a:latin typeface="TH SarabunIT๙" pitchFamily="34" charset="-34"/>
                <a:cs typeface="TH SarabunIT๙" pitchFamily="34" charset="-34"/>
              </a:rPr>
              <a:t> </a:t>
            </a:r>
            <a:r>
              <a:rPr lang="en-US" sz="4000" dirty="0">
                <a:solidFill>
                  <a:srgbClr val="CC00CC"/>
                </a:solidFill>
                <a:latin typeface="TH SarabunIT๙" pitchFamily="34" charset="-34"/>
                <a:cs typeface="TH SarabunIT๙" pitchFamily="34" charset="-34"/>
              </a:rPr>
              <a:t/>
            </a:r>
            <a:br>
              <a:rPr lang="en-US" sz="4000" dirty="0">
                <a:solidFill>
                  <a:srgbClr val="CC00CC"/>
                </a:solidFill>
                <a:latin typeface="TH SarabunIT๙" pitchFamily="34" charset="-34"/>
                <a:cs typeface="TH SarabunIT๙" pitchFamily="34" charset="-34"/>
              </a:rPr>
            </a:br>
            <a:r>
              <a:rPr lang="th-TH" sz="4000" b="1" dirty="0">
                <a:solidFill>
                  <a:srgbClr val="CC00CC"/>
                </a:solidFill>
                <a:latin typeface="TH SarabunIT๙" pitchFamily="34" charset="-34"/>
                <a:cs typeface="TH SarabunIT๙" pitchFamily="34" charset="-34"/>
              </a:rPr>
              <a:t>ผู้ตรวจราชการกรมการพัฒนาชุมชน  </a:t>
            </a:r>
            <a:br>
              <a:rPr lang="th-TH" sz="4000" b="1" dirty="0">
                <a:solidFill>
                  <a:srgbClr val="CC00CC"/>
                </a:solidFill>
                <a:latin typeface="TH SarabunIT๙" pitchFamily="34" charset="-34"/>
                <a:cs typeface="TH SarabunIT๙" pitchFamily="34" charset="-34"/>
              </a:rPr>
            </a:br>
            <a:r>
              <a:rPr lang="th-TH" sz="4000" b="1" dirty="0">
                <a:solidFill>
                  <a:srgbClr val="CC00CC"/>
                </a:solidFill>
                <a:latin typeface="TH SarabunIT๙" pitchFamily="34" charset="-34"/>
                <a:cs typeface="TH SarabunIT๙" pitchFamily="34" charset="-34"/>
              </a:rPr>
              <a:t>เขตตรวจราชการที่ 13</a:t>
            </a:r>
            <a:endParaRPr lang="th-TH" sz="4000" dirty="0">
              <a:solidFill>
                <a:srgbClr val="CC00CC"/>
              </a:solidFill>
              <a:latin typeface="TH SarabunIT๙" pitchFamily="34" charset="-34"/>
              <a:cs typeface="TH SarabunIT๙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647684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712968" cy="668592"/>
          </a:xfrm>
          <a:solidFill>
            <a:schemeClr val="accent3">
              <a:lumMod val="5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marL="0" indent="0" algn="l">
              <a:buNone/>
            </a:pPr>
            <a:r>
              <a:rPr lang="th-TH" sz="3200" dirty="0">
                <a:effectLst/>
              </a:rPr>
              <a:t>2</a:t>
            </a:r>
            <a:r>
              <a:rPr lang="th-TH" sz="3200" dirty="0" smtClean="0">
                <a:effectLst/>
              </a:rPr>
              <a:t>.1 </a:t>
            </a:r>
            <a:r>
              <a:rPr lang="th-TH" sz="3200" dirty="0">
                <a:effectLst/>
              </a:rPr>
              <a:t>การสร้างสัมมาชีพชุมชน ตามหลักปรัชญาของเศรษฐกิจ</a:t>
            </a:r>
            <a:r>
              <a:rPr lang="th-TH" sz="3200" dirty="0" smtClean="0">
                <a:effectLst/>
              </a:rPr>
              <a:t>พอเพียง</a:t>
            </a:r>
            <a:endParaRPr lang="th-TH" sz="2800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quarter" idx="13"/>
          </p:nvPr>
        </p:nvSpPr>
        <p:spPr>
          <a:xfrm>
            <a:off x="285720" y="1000108"/>
            <a:ext cx="8643998" cy="5572164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45720" indent="0">
              <a:buNone/>
            </a:pPr>
            <a:r>
              <a:rPr lang="th-TH" sz="2800" b="1" dirty="0" smtClean="0">
                <a:latin typeface="TH SarabunIT๙" pitchFamily="34" charset="-34"/>
                <a:cs typeface="TH SarabunIT๙" pitchFamily="34" charset="-34"/>
              </a:rPr>
              <a:t>กลุ่มเป้าหมายตามโครงการพัฒนาศักยภาพสัมมาชีพชุมชนสู่ความยั่งยืน ปี 2560 </a:t>
            </a:r>
            <a:br>
              <a:rPr lang="th-TH" sz="2800" b="1" dirty="0" smtClean="0">
                <a:latin typeface="TH SarabunIT๙" pitchFamily="34" charset="-34"/>
                <a:cs typeface="TH SarabunIT๙" pitchFamily="34" charset="-34"/>
              </a:rPr>
            </a:br>
            <a:r>
              <a:rPr lang="th-TH" sz="2800" b="1" dirty="0" smtClean="0">
                <a:latin typeface="TH SarabunIT๙" pitchFamily="34" charset="-34"/>
                <a:cs typeface="TH SarabunIT๙" pitchFamily="34" charset="-34"/>
              </a:rPr>
              <a:t>จำนวน 65 กลุ่ม งบประมาณ 578,500 บาท  โดยแยกเป็น</a:t>
            </a:r>
            <a:r>
              <a:rPr lang="en-US" sz="2800" b="1" dirty="0" smtClean="0">
                <a:latin typeface="TH SarabunIT๙" pitchFamily="34" charset="-34"/>
                <a:cs typeface="TH SarabunIT๙" pitchFamily="34" charset="-34"/>
              </a:rPr>
              <a:t> 6  </a:t>
            </a:r>
            <a:r>
              <a:rPr lang="th-TH" sz="2800" b="1" dirty="0" err="1" smtClean="0">
                <a:latin typeface="TH SarabunIT๙" pitchFamily="34" charset="-34"/>
                <a:cs typeface="TH SarabunIT๙" pitchFamily="34" charset="-34"/>
              </a:rPr>
              <a:t>คลัสเตอร์</a:t>
            </a:r>
            <a:r>
              <a:rPr lang="th-TH" sz="2800" b="1" dirty="0" smtClean="0">
                <a:latin typeface="TH SarabunIT๙" pitchFamily="34" charset="-34"/>
                <a:cs typeface="TH SarabunIT๙" pitchFamily="34" charset="-34"/>
              </a:rPr>
              <a:t> ดังนี้</a:t>
            </a:r>
            <a:br>
              <a:rPr lang="th-TH" sz="2800" b="1" dirty="0" smtClean="0">
                <a:latin typeface="TH SarabunIT๙" pitchFamily="34" charset="-34"/>
                <a:cs typeface="TH SarabunIT๙" pitchFamily="34" charset="-34"/>
              </a:rPr>
            </a:br>
            <a:r>
              <a:rPr lang="th-TH" sz="2800" b="1" dirty="0" smtClean="0">
                <a:latin typeface="TH SarabunIT๙" pitchFamily="34" charset="-34"/>
                <a:cs typeface="TH SarabunIT๙" pitchFamily="34" charset="-34"/>
              </a:rPr>
              <a:t> 	1) ผลิตภัณฑ์ผ้าทอ		จำนวน	10   กลุ่ม</a:t>
            </a:r>
            <a:br>
              <a:rPr lang="th-TH" sz="2800" b="1" dirty="0" smtClean="0">
                <a:latin typeface="TH SarabunIT๙" pitchFamily="34" charset="-34"/>
                <a:cs typeface="TH SarabunIT๙" pitchFamily="34" charset="-34"/>
              </a:rPr>
            </a:br>
            <a:r>
              <a:rPr lang="th-TH" sz="2800" b="1" dirty="0" smtClean="0">
                <a:latin typeface="TH SarabunIT๙" pitchFamily="34" charset="-34"/>
                <a:cs typeface="TH SarabunIT๙" pitchFamily="34" charset="-34"/>
              </a:rPr>
              <a:t> 	2) ผลิตภัณฑ์จักสาน		จำนวน	11   กลุ่ม</a:t>
            </a:r>
            <a:br>
              <a:rPr lang="th-TH" sz="2800" b="1" dirty="0" smtClean="0">
                <a:latin typeface="TH SarabunIT๙" pitchFamily="34" charset="-34"/>
                <a:cs typeface="TH SarabunIT๙" pitchFamily="34" charset="-34"/>
              </a:rPr>
            </a:br>
            <a:r>
              <a:rPr lang="th-TH" sz="2800" b="1" dirty="0" smtClean="0">
                <a:latin typeface="TH SarabunIT๙" pitchFamily="34" charset="-34"/>
                <a:cs typeface="TH SarabunIT๙" pitchFamily="34" charset="-34"/>
              </a:rPr>
              <a:t> 	3) เห็ดและการแปรรูปจากเห็ด	จำนวน    7   กลุ่ม</a:t>
            </a:r>
            <a:r>
              <a:rPr lang="en-US" sz="2800" b="1" dirty="0" smtClean="0">
                <a:latin typeface="TH SarabunIT๙" pitchFamily="34" charset="-34"/>
                <a:cs typeface="TH SarabunIT๙" pitchFamily="34" charset="-34"/>
              </a:rPr>
              <a:t/>
            </a:r>
            <a:br>
              <a:rPr lang="en-US" sz="2800" b="1" dirty="0" smtClean="0">
                <a:latin typeface="TH SarabunIT๙" pitchFamily="34" charset="-34"/>
                <a:cs typeface="TH SarabunIT๙" pitchFamily="34" charset="-34"/>
              </a:rPr>
            </a:br>
            <a:r>
              <a:rPr lang="en-US" sz="2800" b="1" dirty="0" smtClean="0">
                <a:latin typeface="TH SarabunIT๙" pitchFamily="34" charset="-34"/>
                <a:cs typeface="TH SarabunIT๙" pitchFamily="34" charset="-34"/>
              </a:rPr>
              <a:t> 	4</a:t>
            </a:r>
            <a:r>
              <a:rPr lang="th-TH" sz="2800" b="1" dirty="0" smtClean="0">
                <a:latin typeface="TH SarabunIT๙" pitchFamily="34" charset="-34"/>
                <a:cs typeface="TH SarabunIT๙" pitchFamily="34" charset="-34"/>
              </a:rPr>
              <a:t>) อาหารปลอดภัย		จำนวน	20  กลุ่ม</a:t>
            </a:r>
            <a:br>
              <a:rPr lang="th-TH" sz="2800" b="1" dirty="0" smtClean="0">
                <a:latin typeface="TH SarabunIT๙" pitchFamily="34" charset="-34"/>
                <a:cs typeface="TH SarabunIT๙" pitchFamily="34" charset="-34"/>
              </a:rPr>
            </a:br>
            <a:r>
              <a:rPr lang="th-TH" sz="2800" b="1" dirty="0" smtClean="0">
                <a:latin typeface="TH SarabunIT๙" pitchFamily="34" charset="-34"/>
                <a:cs typeface="TH SarabunIT๙" pitchFamily="34" charset="-34"/>
              </a:rPr>
              <a:t> 	5) ผลิตภัณฑ์ไม้กวาด		จำนวน	  8  กลุ่ม</a:t>
            </a:r>
            <a:br>
              <a:rPr lang="th-TH" sz="2800" b="1" dirty="0" smtClean="0">
                <a:latin typeface="TH SarabunIT๙" pitchFamily="34" charset="-34"/>
                <a:cs typeface="TH SarabunIT๙" pitchFamily="34" charset="-34"/>
              </a:rPr>
            </a:br>
            <a:r>
              <a:rPr lang="th-TH" sz="2800" b="1" dirty="0" smtClean="0">
                <a:latin typeface="TH SarabunIT๙" pitchFamily="34" charset="-34"/>
                <a:cs typeface="TH SarabunIT๙" pitchFamily="34" charset="-34"/>
              </a:rPr>
              <a:t> 	6) ผลิตภัณฑ์เสื่อกก		จำนวน	  6  กลุ่ม</a:t>
            </a:r>
            <a:r>
              <a:rPr lang="en-US" sz="2800" b="1" dirty="0" smtClean="0">
                <a:latin typeface="TH SarabunIT๙" pitchFamily="34" charset="-34"/>
                <a:cs typeface="TH SarabunIT๙" pitchFamily="34" charset="-34"/>
              </a:rPr>
              <a:t/>
            </a:r>
            <a:br>
              <a:rPr lang="en-US" sz="2800" b="1" dirty="0" smtClean="0">
                <a:latin typeface="TH SarabunIT๙" pitchFamily="34" charset="-34"/>
                <a:cs typeface="TH SarabunIT๙" pitchFamily="34" charset="-34"/>
              </a:rPr>
            </a:br>
            <a:r>
              <a:rPr lang="en-US" sz="2800" b="1" dirty="0" smtClean="0">
                <a:latin typeface="TH SarabunIT๙" pitchFamily="34" charset="-34"/>
                <a:cs typeface="TH SarabunIT๙" pitchFamily="34" charset="-34"/>
              </a:rPr>
              <a:t> 	7</a:t>
            </a:r>
            <a:r>
              <a:rPr lang="th-TH" sz="2800" b="1" dirty="0" smtClean="0">
                <a:latin typeface="TH SarabunIT๙" pitchFamily="34" charset="-34"/>
                <a:cs typeface="TH SarabunIT๙" pitchFamily="34" charset="-34"/>
              </a:rPr>
              <a:t>) อื่นๆ                 		จำนวน	  3   กลุ่ม ได้แก่</a:t>
            </a:r>
            <a:br>
              <a:rPr lang="th-TH" sz="2800" b="1" dirty="0" smtClean="0">
                <a:latin typeface="TH SarabunIT๙" pitchFamily="34" charset="-34"/>
                <a:cs typeface="TH SarabunIT๙" pitchFamily="34" charset="-34"/>
              </a:rPr>
            </a:br>
            <a:r>
              <a:rPr lang="th-TH" sz="2800" b="1" dirty="0" smtClean="0">
                <a:latin typeface="TH SarabunIT๙" pitchFamily="34" charset="-34"/>
                <a:cs typeface="TH SarabunIT๙" pitchFamily="34" charset="-34"/>
              </a:rPr>
              <a:t> 	- กลุ่มสัมมาชีพทำน้ำยาอเนกประสงค์ บ้าน</a:t>
            </a:r>
            <a:r>
              <a:rPr lang="th-TH" sz="2800" b="1" dirty="0" err="1" smtClean="0">
                <a:latin typeface="TH SarabunIT๙" pitchFamily="34" charset="-34"/>
                <a:cs typeface="TH SarabunIT๙" pitchFamily="34" charset="-34"/>
              </a:rPr>
              <a:t>ผิผ่</a:t>
            </a:r>
            <a:r>
              <a:rPr lang="th-TH" sz="2800" b="1" dirty="0" smtClean="0">
                <a:latin typeface="TH SarabunIT๙" pitchFamily="34" charset="-34"/>
                <a:cs typeface="TH SarabunIT๙" pitchFamily="34" charset="-34"/>
              </a:rPr>
              <a:t>วน ม.5 ต.ค้อวัง อ.ค้อวัง	</a:t>
            </a:r>
            <a:br>
              <a:rPr lang="th-TH" sz="2800" b="1" dirty="0" smtClean="0">
                <a:latin typeface="TH SarabunIT๙" pitchFamily="34" charset="-34"/>
                <a:cs typeface="TH SarabunIT๙" pitchFamily="34" charset="-34"/>
              </a:rPr>
            </a:br>
            <a:r>
              <a:rPr lang="th-TH" sz="2800" b="1" dirty="0" smtClean="0">
                <a:latin typeface="TH SarabunIT๙" pitchFamily="34" charset="-34"/>
                <a:cs typeface="TH SarabunIT๙" pitchFamily="34" charset="-34"/>
              </a:rPr>
              <a:t> 	- กลุ่มแปรรูปผลิตภัณฑ์บ้านโคกป่าจิก ม.6 ต.ย่อ  อ.คำเขื่อนแก้ว	</a:t>
            </a:r>
            <a:br>
              <a:rPr lang="th-TH" sz="2800" b="1" dirty="0" smtClean="0">
                <a:latin typeface="TH SarabunIT๙" pitchFamily="34" charset="-34"/>
                <a:cs typeface="TH SarabunIT๙" pitchFamily="34" charset="-34"/>
              </a:rPr>
            </a:br>
            <a:r>
              <a:rPr lang="th-TH" sz="2800" b="1" dirty="0" smtClean="0">
                <a:latin typeface="TH SarabunIT๙" pitchFamily="34" charset="-34"/>
                <a:cs typeface="TH SarabunIT๙" pitchFamily="34" charset="-34"/>
              </a:rPr>
              <a:t> 	- กลุ่มอิฐบล็อกประสาน บ้านคำน้ำสร้าง ม.10  ต.คำน้ำสร้าง อ.กุดชุม</a:t>
            </a:r>
            <a:r>
              <a:rPr lang="en-US" sz="2800" dirty="0" smtClean="0"/>
              <a:t>	</a:t>
            </a:r>
            <a:endParaRPr lang="th-TH" sz="2800" dirty="0"/>
          </a:p>
        </p:txBody>
      </p:sp>
    </p:spTree>
    <p:extLst>
      <p:ext uri="{BB962C8B-B14F-4D97-AF65-F5344CB8AC3E}">
        <p14:creationId xmlns:p14="http://schemas.microsoft.com/office/powerpoint/2010/main" xmlns="" val="3113819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Documents and Settings\Administrator\My Documents\My Pictures\3688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349" y="-14288"/>
            <a:ext cx="9158288" cy="6872288"/>
          </a:xfrm>
          <a:prstGeom prst="rect">
            <a:avLst/>
          </a:prstGeom>
          <a:noFill/>
        </p:spPr>
      </p:pic>
      <p:sp>
        <p:nvSpPr>
          <p:cNvPr id="4" name="สี่เหลี่ยมผืนผ้า 3"/>
          <p:cNvSpPr/>
          <p:nvPr/>
        </p:nvSpPr>
        <p:spPr>
          <a:xfrm>
            <a:off x="323528" y="260648"/>
            <a:ext cx="8352928" cy="792088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b="1" dirty="0" smtClean="0">
                <a:latin typeface="TH SarabunIT๙" pitchFamily="34" charset="-34"/>
                <a:cs typeface="TH SarabunIT๙" pitchFamily="34" charset="-34"/>
              </a:rPr>
              <a:t>ผลการจัดระดับศักยภาพของกลุ่มอาชีพ</a:t>
            </a:r>
            <a:r>
              <a:rPr lang="th-TH" sz="3200" dirty="0" smtClean="0"/>
              <a:t>	</a:t>
            </a:r>
            <a:endParaRPr lang="th-TH" sz="3200" b="1" dirty="0">
              <a:latin typeface="TH SarabunIT๙" pitchFamily="34" charset="-34"/>
              <a:cs typeface="TH SarabunIT๙" pitchFamily="34" charset="-34"/>
            </a:endParaRPr>
          </a:p>
        </p:txBody>
      </p:sp>
      <p:pic>
        <p:nvPicPr>
          <p:cNvPr id="9" name="Picture 2" descr="C:\Documents and Settings\Administrator\Desktop\ภาพพื้นหลัง\footer-plan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6349" y="4869160"/>
            <a:ext cx="9190307" cy="1988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รูปภาพ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6332"/>
          <a:stretch/>
        </p:blipFill>
        <p:spPr>
          <a:xfrm>
            <a:off x="2843808" y="4653136"/>
            <a:ext cx="3241269" cy="1790041"/>
          </a:xfrm>
          <a:prstGeom prst="rect">
            <a:avLst/>
          </a:prstGeom>
          <a:ln w="28575">
            <a:solidFill>
              <a:srgbClr val="00B050"/>
            </a:solidFill>
          </a:ln>
        </p:spPr>
      </p:pic>
      <p:pic>
        <p:nvPicPr>
          <p:cNvPr id="10" name="รูปภาพ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852" r="12206"/>
          <a:stretch/>
        </p:blipFill>
        <p:spPr>
          <a:xfrm>
            <a:off x="6228184" y="4653136"/>
            <a:ext cx="2685089" cy="1800000"/>
          </a:xfrm>
          <a:prstGeom prst="rect">
            <a:avLst/>
          </a:prstGeom>
          <a:ln w="28575">
            <a:solidFill>
              <a:srgbClr val="00B050"/>
            </a:solidFill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4653136"/>
            <a:ext cx="2399549" cy="1800000"/>
          </a:xfrm>
          <a:prstGeom prst="rect">
            <a:avLst/>
          </a:prstGeom>
          <a:noFill/>
          <a:ln w="28575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sp>
        <p:nvSpPr>
          <p:cNvPr id="12" name="สี่เหลี่ยมผืนผ้า 11"/>
          <p:cNvSpPr/>
          <p:nvPr/>
        </p:nvSpPr>
        <p:spPr>
          <a:xfrm>
            <a:off x="357158" y="1785926"/>
            <a:ext cx="471490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b="1" dirty="0" smtClean="0">
                <a:latin typeface="TH SarabunIT๙" pitchFamily="34" charset="-34"/>
                <a:cs typeface="TH SarabunIT๙" pitchFamily="34" charset="-34"/>
              </a:rPr>
              <a:t>1) ระดับดี               จำนวน   2    กลุ่ม</a:t>
            </a:r>
            <a:br>
              <a:rPr lang="th-TH" b="1" dirty="0" smtClean="0">
                <a:latin typeface="TH SarabunIT๙" pitchFamily="34" charset="-34"/>
                <a:cs typeface="TH SarabunIT๙" pitchFamily="34" charset="-34"/>
              </a:rPr>
            </a:br>
            <a:r>
              <a:rPr lang="th-TH" b="1" dirty="0" smtClean="0">
                <a:latin typeface="TH SarabunIT๙" pitchFamily="34" charset="-34"/>
                <a:cs typeface="TH SarabunIT๙" pitchFamily="34" charset="-34"/>
              </a:rPr>
              <a:t>2) ระดับปานกลาง     จำนวน  57   กลุ่ม</a:t>
            </a:r>
            <a:br>
              <a:rPr lang="th-TH" b="1" dirty="0" smtClean="0">
                <a:latin typeface="TH SarabunIT๙" pitchFamily="34" charset="-34"/>
                <a:cs typeface="TH SarabunIT๙" pitchFamily="34" charset="-34"/>
              </a:rPr>
            </a:br>
            <a:r>
              <a:rPr lang="th-TH" b="1" dirty="0" smtClean="0">
                <a:latin typeface="TH SarabunIT๙" pitchFamily="34" charset="-34"/>
                <a:cs typeface="TH SarabunIT๙" pitchFamily="34" charset="-34"/>
              </a:rPr>
              <a:t>3) ระดับควรปรับปรุง  จำนวน   6    กลุ่ม</a:t>
            </a:r>
            <a:endParaRPr lang="th-TH" b="1" dirty="0">
              <a:latin typeface="TH SarabunIT๙" pitchFamily="34" charset="-34"/>
              <a:cs typeface="TH SarabunIT๙" pitchFamily="34" charset="-34"/>
            </a:endParaRPr>
          </a:p>
        </p:txBody>
      </p:sp>
      <p:graphicFrame>
        <p:nvGraphicFramePr>
          <p:cNvPr id="13" name="แผนภูมิ 12"/>
          <p:cNvGraphicFramePr/>
          <p:nvPr/>
        </p:nvGraphicFramePr>
        <p:xfrm>
          <a:off x="4786282" y="1214422"/>
          <a:ext cx="4357718" cy="33575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xmlns="" val="2545439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496944" cy="668022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indent="0" algn="l">
              <a:buNone/>
            </a:pPr>
            <a:r>
              <a:rPr lang="th-TH" sz="3600" dirty="0" smtClean="0">
                <a:effectLst/>
                <a:latin typeface="TH SarabunIT๙" pitchFamily="34" charset="-34"/>
                <a:cs typeface="TH SarabunIT๙" pitchFamily="34" charset="-34"/>
              </a:rPr>
              <a:t>2.</a:t>
            </a:r>
            <a:r>
              <a:rPr lang="th-TH" sz="3600" dirty="0">
                <a:effectLst/>
                <a:latin typeface="TH SarabunIT๙" pitchFamily="34" charset="-34"/>
                <a:cs typeface="TH SarabunIT๙" pitchFamily="34" charset="-34"/>
              </a:rPr>
              <a:t>2</a:t>
            </a:r>
            <a:r>
              <a:rPr lang="th-TH" sz="3600" dirty="0" smtClean="0">
                <a:effectLst/>
                <a:latin typeface="TH SarabunIT๙" pitchFamily="34" charset="-34"/>
                <a:cs typeface="TH SarabunIT๙" pitchFamily="34" charset="-34"/>
              </a:rPr>
              <a:t> </a:t>
            </a:r>
            <a:r>
              <a:rPr lang="th-TH" sz="3600" dirty="0">
                <a:effectLst/>
                <a:latin typeface="TH SarabunIT๙" pitchFamily="34" charset="-34"/>
                <a:cs typeface="TH SarabunIT๙" pitchFamily="34" charset="-34"/>
              </a:rPr>
              <a:t>การส่งเสริมการบริหารจัดการการเงิน</a:t>
            </a:r>
            <a:r>
              <a:rPr lang="th-TH" sz="3600" dirty="0" smtClean="0">
                <a:effectLst/>
                <a:latin typeface="TH SarabunIT๙" pitchFamily="34" charset="-34"/>
                <a:cs typeface="TH SarabunIT๙" pitchFamily="34" charset="-34"/>
              </a:rPr>
              <a:t>ชุมชน</a:t>
            </a:r>
            <a:r>
              <a:rPr lang="en-US" dirty="0">
                <a:effectLst/>
              </a:rPr>
              <a:t/>
            </a:r>
            <a:br>
              <a:rPr lang="en-US" dirty="0">
                <a:effectLst/>
              </a:rPr>
            </a:br>
            <a:endParaRPr lang="th-TH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quarter" idx="13"/>
          </p:nvPr>
        </p:nvSpPr>
        <p:spPr>
          <a:xfrm>
            <a:off x="285720" y="1071546"/>
            <a:ext cx="8429684" cy="428628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85000" lnSpcReduction="10000"/>
          </a:bodyPr>
          <a:lstStyle/>
          <a:p>
            <a:pPr marL="45720" indent="0">
              <a:buNone/>
            </a:pPr>
            <a:r>
              <a:rPr lang="th-TH" sz="3000" b="1" dirty="0" smtClean="0">
                <a:latin typeface="TH SarabunIT๙" pitchFamily="34" charset="-34"/>
                <a:cs typeface="TH SarabunIT๙" pitchFamily="34" charset="-34"/>
              </a:rPr>
              <a:t>	สถาบันการจัดการเงินทุนชุมชนบริหารจัดการหนี้ “สำนึกดี แผนดี บริหารหนี้ได้”    </a:t>
            </a:r>
            <a:br>
              <a:rPr lang="th-TH" sz="3000" b="1" dirty="0" smtClean="0">
                <a:latin typeface="TH SarabunIT๙" pitchFamily="34" charset="-34"/>
                <a:cs typeface="TH SarabunIT๙" pitchFamily="34" charset="-34"/>
              </a:rPr>
            </a:br>
            <a:r>
              <a:rPr lang="th-TH" sz="3000" b="1" dirty="0" smtClean="0">
                <a:latin typeface="TH SarabunIT๙" pitchFamily="34" charset="-34"/>
                <a:cs typeface="TH SarabunIT๙" pitchFamily="34" charset="-34"/>
              </a:rPr>
              <a:t>    9 สถาบัน/ 9 อำเภอ ประกอบด้วย</a:t>
            </a:r>
            <a:r>
              <a:rPr lang="th-TH" sz="3000" b="1" dirty="0">
                <a:latin typeface="TH SarabunIT๙" pitchFamily="34" charset="-34"/>
                <a:cs typeface="TH SarabunIT๙" pitchFamily="34" charset="-34"/>
              </a:rPr>
              <a:t/>
            </a:r>
            <a:br>
              <a:rPr lang="th-TH" sz="3000" b="1" dirty="0">
                <a:latin typeface="TH SarabunIT๙" pitchFamily="34" charset="-34"/>
                <a:cs typeface="TH SarabunIT๙" pitchFamily="34" charset="-34"/>
              </a:rPr>
            </a:br>
            <a:r>
              <a:rPr lang="th-TH" sz="3200" b="1" dirty="0" smtClean="0">
                <a:latin typeface="TH SarabunIT๙" pitchFamily="34" charset="-34"/>
                <a:cs typeface="TH SarabunIT๙" pitchFamily="34" charset="-34"/>
              </a:rPr>
              <a:t>1.) สถาบันฯบ้านขุมเงิน ตำบลขุมเงิน  อำเภอเมืองยโสธร ส่งเสริมพันธ์ข้าวหอมมะลิ </a:t>
            </a:r>
            <a:br>
              <a:rPr lang="th-TH" sz="3200" b="1" dirty="0" smtClean="0">
                <a:latin typeface="TH SarabunIT๙" pitchFamily="34" charset="-34"/>
                <a:cs typeface="TH SarabunIT๙" pitchFamily="34" charset="-34"/>
              </a:rPr>
            </a:br>
            <a:r>
              <a:rPr lang="th-TH" sz="3200" b="1" dirty="0" smtClean="0">
                <a:latin typeface="TH SarabunIT๙" pitchFamily="34" charset="-34"/>
                <a:cs typeface="TH SarabunIT๙" pitchFamily="34" charset="-34"/>
              </a:rPr>
              <a:t>2.) สถาบันฯบ้านโคกยาว ตำบลทรายมูล  อำเภอทรายมูล สนับสนุนอาชีพเลี้ยงไก่ไข่ </a:t>
            </a:r>
            <a:br>
              <a:rPr lang="th-TH" sz="3200" b="1" dirty="0" smtClean="0">
                <a:latin typeface="TH SarabunIT๙" pitchFamily="34" charset="-34"/>
                <a:cs typeface="TH SarabunIT๙" pitchFamily="34" charset="-34"/>
              </a:rPr>
            </a:br>
            <a:r>
              <a:rPr lang="th-TH" sz="3200" b="1" dirty="0" smtClean="0">
                <a:latin typeface="TH SarabunIT๙" pitchFamily="34" charset="-34"/>
                <a:cs typeface="TH SarabunIT๙" pitchFamily="34" charset="-34"/>
              </a:rPr>
              <a:t>3.) สถาบันฯบ้านคำกลาง ตำบลกุดชุม  อำเภอกุดชุม ส่งเสริมอาชีพเลี้ยงสุกร </a:t>
            </a:r>
            <a:br>
              <a:rPr lang="th-TH" sz="3200" b="1" dirty="0" smtClean="0">
                <a:latin typeface="TH SarabunIT๙" pitchFamily="34" charset="-34"/>
                <a:cs typeface="TH SarabunIT๙" pitchFamily="34" charset="-34"/>
              </a:rPr>
            </a:br>
            <a:r>
              <a:rPr lang="th-TH" sz="3200" b="1" dirty="0" smtClean="0">
                <a:latin typeface="TH SarabunIT๙" pitchFamily="34" charset="-34"/>
                <a:cs typeface="TH SarabunIT๙" pitchFamily="34" charset="-34"/>
              </a:rPr>
              <a:t>4.) สถาบันฯบ้านคำกลาง  ตำบลย่อ  อำเภอคำเขื่อนแก้ว ส่งเสริมอาชีพเลี้ยงไก่ไข่ </a:t>
            </a:r>
            <a:br>
              <a:rPr lang="th-TH" sz="3200" b="1" dirty="0" smtClean="0">
                <a:latin typeface="TH SarabunIT๙" pitchFamily="34" charset="-34"/>
                <a:cs typeface="TH SarabunIT๙" pitchFamily="34" charset="-34"/>
              </a:rPr>
            </a:br>
            <a:r>
              <a:rPr lang="th-TH" sz="3200" b="1" dirty="0" smtClean="0">
                <a:latin typeface="TH SarabunIT๙" pitchFamily="34" charset="-34"/>
                <a:cs typeface="TH SarabunIT๙" pitchFamily="34" charset="-34"/>
              </a:rPr>
              <a:t>5.) สถาบันฯบ้านม่วงไข่ ตำบลกระจาย  อำเภอป่าติ้ว ส่งเสริมอาชีพเลี้ยงไก่ไข่ </a:t>
            </a:r>
            <a:br>
              <a:rPr lang="th-TH" sz="3200" b="1" dirty="0" smtClean="0">
                <a:latin typeface="TH SarabunIT๙" pitchFamily="34" charset="-34"/>
                <a:cs typeface="TH SarabunIT๙" pitchFamily="34" charset="-34"/>
              </a:rPr>
            </a:br>
            <a:r>
              <a:rPr lang="th-TH" sz="3200" b="1" dirty="0" smtClean="0">
                <a:latin typeface="TH SarabunIT๙" pitchFamily="34" charset="-34"/>
                <a:cs typeface="TH SarabunIT๙" pitchFamily="34" charset="-34"/>
              </a:rPr>
              <a:t>6.) สถาบันฯบ้านคุ้ม  ตำบลคูเมือง  อำเภอมหาชนะชัย ส่งเสริมอาชีพไก่ไข่ </a:t>
            </a:r>
            <a:br>
              <a:rPr lang="th-TH" sz="3200" b="1" dirty="0" smtClean="0">
                <a:latin typeface="TH SarabunIT๙" pitchFamily="34" charset="-34"/>
                <a:cs typeface="TH SarabunIT๙" pitchFamily="34" charset="-34"/>
              </a:rPr>
            </a:br>
            <a:r>
              <a:rPr lang="th-TH" sz="3200" b="1" dirty="0" smtClean="0">
                <a:latin typeface="TH SarabunIT๙" pitchFamily="34" charset="-34"/>
                <a:cs typeface="TH SarabunIT๙" pitchFamily="34" charset="-34"/>
              </a:rPr>
              <a:t>7.) สถาบันฯ </a:t>
            </a:r>
            <a:r>
              <a:rPr lang="th-TH" sz="3200" b="1" dirty="0" err="1" smtClean="0">
                <a:latin typeface="TH SarabunIT๙" pitchFamily="34" charset="-34"/>
                <a:cs typeface="TH SarabunIT๙" pitchFamily="34" charset="-34"/>
              </a:rPr>
              <a:t>บ้านศิ</a:t>
            </a:r>
            <a:r>
              <a:rPr lang="th-TH" sz="3200" b="1" dirty="0" smtClean="0">
                <a:latin typeface="TH SarabunIT๙" pitchFamily="34" charset="-34"/>
                <a:cs typeface="TH SarabunIT๙" pitchFamily="34" charset="-34"/>
              </a:rPr>
              <a:t>ริพัฒนา  ตำบลน้ำอ้อม  อำเภอค้อวัง ส่งเสริมอาชีพเลี้ยงไก่ไข่ </a:t>
            </a:r>
            <a:br>
              <a:rPr lang="th-TH" sz="3200" b="1" dirty="0" smtClean="0">
                <a:latin typeface="TH SarabunIT๙" pitchFamily="34" charset="-34"/>
                <a:cs typeface="TH SarabunIT๙" pitchFamily="34" charset="-34"/>
              </a:rPr>
            </a:br>
            <a:r>
              <a:rPr lang="th-TH" sz="3200" b="1" dirty="0" smtClean="0">
                <a:latin typeface="TH SarabunIT๙" pitchFamily="34" charset="-34"/>
                <a:cs typeface="TH SarabunIT๙" pitchFamily="34" charset="-34"/>
              </a:rPr>
              <a:t>8.) สถาบันฯบ้านหวาย  ตำบลสามัคคี  อำเภอ</a:t>
            </a:r>
            <a:r>
              <a:rPr lang="th-TH" sz="3200" b="1" dirty="0" err="1" smtClean="0">
                <a:latin typeface="TH SarabunIT๙" pitchFamily="34" charset="-34"/>
                <a:cs typeface="TH SarabunIT๙" pitchFamily="34" charset="-34"/>
              </a:rPr>
              <a:t>เลิง</a:t>
            </a:r>
            <a:r>
              <a:rPr lang="th-TH" sz="3200" b="1" dirty="0" smtClean="0">
                <a:latin typeface="TH SarabunIT๙" pitchFamily="34" charset="-34"/>
                <a:cs typeface="TH SarabunIT๙" pitchFamily="34" charset="-34"/>
              </a:rPr>
              <a:t>นกทา ส่งเสริมอาชีพเลี้ยงไก่ไข่ </a:t>
            </a:r>
            <a:br>
              <a:rPr lang="th-TH" sz="3200" b="1" dirty="0" smtClean="0">
                <a:latin typeface="TH SarabunIT๙" pitchFamily="34" charset="-34"/>
                <a:cs typeface="TH SarabunIT๙" pitchFamily="34" charset="-34"/>
              </a:rPr>
            </a:br>
            <a:r>
              <a:rPr lang="th-TH" sz="3200" b="1" dirty="0" smtClean="0">
                <a:latin typeface="TH SarabunIT๙" pitchFamily="34" charset="-34"/>
                <a:cs typeface="TH SarabunIT๙" pitchFamily="34" charset="-34"/>
              </a:rPr>
              <a:t>9.) สถาบันฯคำไผ่เหนือ  ตำบลคำไผ่  อำเภอไทยเจริญ ส่งเสริมอาชีพทอผ้า</a:t>
            </a:r>
            <a:endParaRPr lang="en-US" sz="3200" b="1" dirty="0" smtClean="0">
              <a:latin typeface="TH SarabunIT๙" pitchFamily="34" charset="-34"/>
              <a:cs typeface="TH SarabunIT๙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230792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7130" t="17824" r="9099" b="612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856984" cy="1080120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marL="0" indent="0" algn="l">
              <a:buNone/>
            </a:pPr>
            <a:r>
              <a:rPr lang="th-TH" sz="3200" dirty="0" smtClean="0">
                <a:effectLst/>
              </a:rPr>
              <a:t>2.</a:t>
            </a:r>
            <a:r>
              <a:rPr lang="th-TH" sz="3200" dirty="0">
                <a:effectLst/>
              </a:rPr>
              <a:t>3</a:t>
            </a:r>
            <a:r>
              <a:rPr lang="th-TH" sz="3200" dirty="0" smtClean="0">
                <a:effectLst/>
              </a:rPr>
              <a:t> </a:t>
            </a:r>
            <a:r>
              <a:rPr lang="th-TH" sz="3200" dirty="0">
                <a:effectLst/>
              </a:rPr>
              <a:t>การเพิ่มประสิทธิภาพการบริหารจัดการและพัฒนาผลิตภัณฑ์ชุมชน</a:t>
            </a:r>
            <a:r>
              <a:rPr lang="en-US" sz="3200" dirty="0">
                <a:effectLst/>
              </a:rPr>
              <a:t/>
            </a:r>
            <a:br>
              <a:rPr lang="en-US" sz="3200" dirty="0">
                <a:effectLst/>
              </a:rPr>
            </a:br>
            <a:r>
              <a:rPr lang="th-TH" sz="3200" dirty="0" smtClean="0">
                <a:effectLst/>
              </a:rPr>
              <a:t>      </a:t>
            </a:r>
            <a:r>
              <a:rPr lang="th-TH" sz="2400" dirty="0" smtClean="0">
                <a:effectLst/>
              </a:rPr>
              <a:t>ผลการการพัฒนาผู้ผลิต ผู้ประกอบการกลุ่มปรับตัว สู่</a:t>
            </a:r>
            <a:r>
              <a:rPr lang="th-TH" sz="2400" dirty="0">
                <a:effectLst/>
              </a:rPr>
              <a:t>การพัฒนา </a:t>
            </a:r>
            <a:r>
              <a:rPr lang="en-US" sz="2400" dirty="0">
                <a:effectLst/>
                <a:latin typeface="Angsana New" panose="02020603050405020304" pitchFamily="18" charset="-34"/>
                <a:cs typeface="Angsana New" panose="02020603050405020304" pitchFamily="18" charset="-34"/>
              </a:rPr>
              <a:t>Quadrant D </a:t>
            </a:r>
            <a:endParaRPr lang="th-TH" sz="2400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quarter" idx="13"/>
          </p:nvPr>
        </p:nvSpPr>
        <p:spPr>
          <a:xfrm>
            <a:off x="179512" y="1484784"/>
            <a:ext cx="8856984" cy="5112568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 marL="45720" indent="0">
              <a:buNone/>
            </a:pPr>
            <a:r>
              <a:rPr lang="th-TH" sz="2800" dirty="0">
                <a:latin typeface="TH SarabunIT๙" pitchFamily="34" charset="-34"/>
                <a:cs typeface="TH SarabunIT๙" pitchFamily="34" charset="-34"/>
              </a:rPr>
              <a:t>1.) </a:t>
            </a:r>
            <a:r>
              <a:rPr lang="th-TH" sz="2800" dirty="0" smtClean="0">
                <a:latin typeface="TH SarabunIT๙" pitchFamily="34" charset="-34"/>
                <a:cs typeface="TH SarabunIT๙" pitchFamily="34" charset="-34"/>
              </a:rPr>
              <a:t>จังหวัดมีกลุ่มผู้ผลิต ผู้ประกอบการ </a:t>
            </a:r>
            <a:r>
              <a:rPr lang="en-US" sz="2800" dirty="0">
                <a:latin typeface="TH SarabunIT๙" pitchFamily="34" charset="-34"/>
                <a:cs typeface="TH SarabunIT๙" pitchFamily="34" charset="-34"/>
              </a:rPr>
              <a:t>OTOP </a:t>
            </a:r>
            <a:r>
              <a:rPr lang="th-TH" sz="2800" dirty="0" smtClean="0">
                <a:latin typeface="TH SarabunIT๙" pitchFamily="34" charset="-34"/>
                <a:cs typeface="TH SarabunIT๙" pitchFamily="34" charset="-34"/>
              </a:rPr>
              <a:t>จำนวน </a:t>
            </a:r>
            <a:r>
              <a:rPr lang="th-TH" sz="2800" dirty="0">
                <a:latin typeface="TH SarabunIT๙" pitchFamily="34" charset="-34"/>
                <a:cs typeface="TH SarabunIT๙" pitchFamily="34" charset="-34"/>
              </a:rPr>
              <a:t>93 ผลิตภัณฑ์ </a:t>
            </a:r>
            <a:r>
              <a:rPr lang="th-TH" sz="2800" dirty="0" smtClean="0">
                <a:latin typeface="TH SarabunIT๙" pitchFamily="34" charset="-34"/>
                <a:cs typeface="TH SarabunIT๙" pitchFamily="34" charset="-34"/>
              </a:rPr>
              <a:t> </a:t>
            </a:r>
            <a:br>
              <a:rPr lang="th-TH" sz="2800" dirty="0" smtClean="0">
                <a:latin typeface="TH SarabunIT๙" pitchFamily="34" charset="-34"/>
                <a:cs typeface="TH SarabunIT๙" pitchFamily="34" charset="-34"/>
              </a:rPr>
            </a:br>
            <a:r>
              <a:rPr lang="th-TH" sz="2800" dirty="0" smtClean="0">
                <a:latin typeface="TH SarabunIT๙" pitchFamily="34" charset="-34"/>
                <a:cs typeface="TH SarabunIT๙" pitchFamily="34" charset="-34"/>
              </a:rPr>
              <a:t>     แยก</a:t>
            </a:r>
            <a:r>
              <a:rPr lang="th-TH" sz="2800" dirty="0">
                <a:latin typeface="TH SarabunIT๙" pitchFamily="34" charset="-34"/>
                <a:cs typeface="TH SarabunIT๙" pitchFamily="34" charset="-34"/>
              </a:rPr>
              <a:t>ได้ตามประเภทผลิตภัณฑ์ </a:t>
            </a:r>
            <a:r>
              <a:rPr lang="th-TH" sz="2800" dirty="0" smtClean="0">
                <a:latin typeface="TH SarabunIT๙" pitchFamily="34" charset="-34"/>
                <a:cs typeface="TH SarabunIT๙" pitchFamily="34" charset="-34"/>
              </a:rPr>
              <a:t>ดังนี้</a:t>
            </a:r>
            <a:br>
              <a:rPr lang="th-TH" sz="2800" dirty="0" smtClean="0">
                <a:latin typeface="TH SarabunIT๙" pitchFamily="34" charset="-34"/>
                <a:cs typeface="TH SarabunIT๙" pitchFamily="34" charset="-34"/>
              </a:rPr>
            </a:br>
            <a:r>
              <a:rPr lang="th-TH" sz="2800" dirty="0" smtClean="0">
                <a:latin typeface="TH SarabunIT๙" pitchFamily="34" charset="-34"/>
                <a:cs typeface="TH SarabunIT๙" pitchFamily="34" charset="-34"/>
              </a:rPr>
              <a:t> 	</a:t>
            </a:r>
            <a:r>
              <a:rPr lang="th-TH" sz="2800" dirty="0" smtClean="0">
                <a:latin typeface="TH SarabunIT๙" pitchFamily="34" charset="-34"/>
                <a:cs typeface="TH SarabunIT๙" pitchFamily="34" charset="-34"/>
                <a:sym typeface="Wingdings"/>
              </a:rPr>
              <a:t></a:t>
            </a:r>
            <a:r>
              <a:rPr lang="th-TH" sz="2800" dirty="0" smtClean="0">
                <a:latin typeface="TH SarabunIT๙" pitchFamily="34" charset="-34"/>
                <a:cs typeface="TH SarabunIT๙" pitchFamily="34" charset="-34"/>
              </a:rPr>
              <a:t>ประเภท</a:t>
            </a:r>
            <a:r>
              <a:rPr lang="th-TH" sz="2800" dirty="0">
                <a:latin typeface="TH SarabunIT๙" pitchFamily="34" charset="-34"/>
                <a:cs typeface="TH SarabunIT๙" pitchFamily="34" charset="-34"/>
              </a:rPr>
              <a:t>ผ้าและเครื่องแต่งกาย </a:t>
            </a:r>
            <a:r>
              <a:rPr lang="th-TH" sz="2800" dirty="0" smtClean="0">
                <a:latin typeface="TH SarabunIT๙" pitchFamily="34" charset="-34"/>
                <a:cs typeface="TH SarabunIT๙" pitchFamily="34" charset="-34"/>
              </a:rPr>
              <a:t> จำนวน  30 ผลิตภัณฑ์</a:t>
            </a:r>
            <a:br>
              <a:rPr lang="th-TH" sz="2800" dirty="0" smtClean="0">
                <a:latin typeface="TH SarabunIT๙" pitchFamily="34" charset="-34"/>
                <a:cs typeface="TH SarabunIT๙" pitchFamily="34" charset="-34"/>
              </a:rPr>
            </a:br>
            <a:r>
              <a:rPr lang="th-TH" sz="2800" dirty="0" smtClean="0">
                <a:latin typeface="TH SarabunIT๙" pitchFamily="34" charset="-34"/>
                <a:cs typeface="TH SarabunIT๙" pitchFamily="34" charset="-34"/>
              </a:rPr>
              <a:t> 	</a:t>
            </a:r>
            <a:r>
              <a:rPr lang="th-TH" sz="2800" dirty="0">
                <a:latin typeface="TH SarabunIT๙" pitchFamily="34" charset="-34"/>
                <a:cs typeface="TH SarabunIT๙" pitchFamily="34" charset="-34"/>
                <a:sym typeface="Wingdings"/>
              </a:rPr>
              <a:t></a:t>
            </a:r>
            <a:r>
              <a:rPr lang="th-TH" sz="2800" dirty="0" smtClean="0">
                <a:latin typeface="TH SarabunIT๙" pitchFamily="34" charset="-34"/>
                <a:cs typeface="TH SarabunIT๙" pitchFamily="34" charset="-34"/>
              </a:rPr>
              <a:t>ประเภท</a:t>
            </a:r>
            <a:r>
              <a:rPr lang="th-TH" sz="2800" dirty="0">
                <a:latin typeface="TH SarabunIT๙" pitchFamily="34" charset="-34"/>
                <a:cs typeface="TH SarabunIT๙" pitchFamily="34" charset="-34"/>
              </a:rPr>
              <a:t>ของใช้ของตกแต่ง     </a:t>
            </a:r>
            <a:r>
              <a:rPr lang="th-TH" sz="2800" dirty="0" smtClean="0">
                <a:latin typeface="TH SarabunIT๙" pitchFamily="34" charset="-34"/>
                <a:cs typeface="TH SarabunIT๙" pitchFamily="34" charset="-34"/>
              </a:rPr>
              <a:t> จำนวน  59 ผลิตภัณฑ์</a:t>
            </a:r>
            <a:br>
              <a:rPr lang="th-TH" sz="2800" dirty="0" smtClean="0">
                <a:latin typeface="TH SarabunIT๙" pitchFamily="34" charset="-34"/>
                <a:cs typeface="TH SarabunIT๙" pitchFamily="34" charset="-34"/>
              </a:rPr>
            </a:br>
            <a:r>
              <a:rPr lang="th-TH" sz="2800" dirty="0" smtClean="0">
                <a:latin typeface="TH SarabunIT๙" pitchFamily="34" charset="-34"/>
                <a:cs typeface="TH SarabunIT๙" pitchFamily="34" charset="-34"/>
              </a:rPr>
              <a:t> 	</a:t>
            </a:r>
            <a:r>
              <a:rPr lang="th-TH" sz="2800" dirty="0">
                <a:latin typeface="TH SarabunIT๙" pitchFamily="34" charset="-34"/>
                <a:cs typeface="TH SarabunIT๙" pitchFamily="34" charset="-34"/>
                <a:sym typeface="Wingdings"/>
              </a:rPr>
              <a:t></a:t>
            </a:r>
            <a:r>
              <a:rPr lang="th-TH" sz="2800" dirty="0" smtClean="0">
                <a:latin typeface="TH SarabunIT๙" pitchFamily="34" charset="-34"/>
                <a:cs typeface="TH SarabunIT๙" pitchFamily="34" charset="-34"/>
              </a:rPr>
              <a:t>ประเภท</a:t>
            </a:r>
            <a:r>
              <a:rPr lang="th-TH" sz="2800" dirty="0">
                <a:latin typeface="TH SarabunIT๙" pitchFamily="34" charset="-34"/>
                <a:cs typeface="TH SarabunIT๙" pitchFamily="34" charset="-34"/>
              </a:rPr>
              <a:t>สมุนไพรที่ไม่ใช่อาหาร </a:t>
            </a:r>
            <a:r>
              <a:rPr lang="th-TH" sz="2800" dirty="0" smtClean="0">
                <a:latin typeface="TH SarabunIT๙" pitchFamily="34" charset="-34"/>
                <a:cs typeface="TH SarabunIT๙" pitchFamily="34" charset="-34"/>
              </a:rPr>
              <a:t> จำนวน   4 </a:t>
            </a:r>
            <a:r>
              <a:rPr lang="th-TH" sz="2800" dirty="0">
                <a:latin typeface="TH SarabunIT๙" pitchFamily="34" charset="-34"/>
                <a:cs typeface="TH SarabunIT๙" pitchFamily="34" charset="-34"/>
              </a:rPr>
              <a:t>ผลิตภัณฑ์</a:t>
            </a:r>
          </a:p>
          <a:p>
            <a:pPr marL="45720" indent="0">
              <a:buNone/>
            </a:pPr>
            <a:r>
              <a:rPr lang="th-TH" sz="2800" dirty="0">
                <a:latin typeface="TH SarabunIT๙" pitchFamily="34" charset="-34"/>
                <a:cs typeface="TH SarabunIT๙" pitchFamily="34" charset="-34"/>
              </a:rPr>
              <a:t>2.) </a:t>
            </a:r>
            <a:r>
              <a:rPr lang="th-TH" sz="2800" dirty="0" smtClean="0">
                <a:latin typeface="TH SarabunIT๙" pitchFamily="34" charset="-34"/>
                <a:cs typeface="TH SarabunIT๙" pitchFamily="34" charset="-34"/>
              </a:rPr>
              <a:t>ประชุม</a:t>
            </a:r>
            <a:r>
              <a:rPr lang="th-TH" sz="2800" dirty="0">
                <a:latin typeface="TH SarabunIT๙" pitchFamily="34" charset="-34"/>
                <a:cs typeface="TH SarabunIT๙" pitchFamily="34" charset="-34"/>
              </a:rPr>
              <a:t>กับกลุ่มจังหวัดเพื่อรับฟังชี้แจงแนวทางการดำเนินงานตามกิจกรรม</a:t>
            </a:r>
          </a:p>
          <a:p>
            <a:pPr marL="45720" indent="0">
              <a:buNone/>
            </a:pPr>
            <a:r>
              <a:rPr lang="th-TH" sz="2800" dirty="0">
                <a:latin typeface="TH SarabunIT๙" pitchFamily="34" charset="-34"/>
                <a:cs typeface="TH SarabunIT๙" pitchFamily="34" charset="-34"/>
              </a:rPr>
              <a:t>3.) </a:t>
            </a:r>
            <a:r>
              <a:rPr lang="th-TH" sz="2800" dirty="0" smtClean="0">
                <a:latin typeface="TH SarabunIT๙" pitchFamily="34" charset="-34"/>
                <a:cs typeface="TH SarabunIT๙" pitchFamily="34" charset="-34"/>
              </a:rPr>
              <a:t>เจ้าหน้าที่</a:t>
            </a:r>
            <a:r>
              <a:rPr lang="th-TH" sz="2800" dirty="0">
                <a:latin typeface="TH SarabunIT๙" pitchFamily="34" charset="-34"/>
                <a:cs typeface="TH SarabunIT๙" pitchFamily="34" charset="-34"/>
              </a:rPr>
              <a:t>พัฒนาชุมชนที่รับผิดชอบงาน </a:t>
            </a:r>
            <a:r>
              <a:rPr lang="en-US" sz="2800" dirty="0">
                <a:latin typeface="TH SarabunIT๙" pitchFamily="34" charset="-34"/>
                <a:cs typeface="TH SarabunIT๙" pitchFamily="34" charset="-34"/>
              </a:rPr>
              <a:t>OTOP </a:t>
            </a:r>
            <a:r>
              <a:rPr lang="th-TH" sz="2800" dirty="0">
                <a:latin typeface="TH SarabunIT๙" pitchFamily="34" charset="-34"/>
                <a:cs typeface="TH SarabunIT๙" pitchFamily="34" charset="-34"/>
              </a:rPr>
              <a:t>ให้จังหวัดที่เป็นหน่วยดำเนินการแต่งตั้ง</a:t>
            </a:r>
          </a:p>
          <a:p>
            <a:pPr marL="45720" indent="0">
              <a:buNone/>
            </a:pPr>
            <a:r>
              <a:rPr lang="th-TH" sz="2800" dirty="0">
                <a:latin typeface="TH SarabunIT๙" pitchFamily="34" charset="-34"/>
                <a:cs typeface="TH SarabunIT๙" pitchFamily="34" charset="-34"/>
              </a:rPr>
              <a:t>4.) จังหวัดแต่งตั้งคณะทำงานและติดตามโครงการพัฒนาคุณภาพผลิตภัณฑ์ปรับตัวสู่การ</a:t>
            </a:r>
            <a:r>
              <a:rPr lang="th-TH" sz="2800" dirty="0" smtClean="0">
                <a:latin typeface="TH SarabunIT๙" pitchFamily="34" charset="-34"/>
                <a:cs typeface="TH SarabunIT๙" pitchFamily="34" charset="-34"/>
              </a:rPr>
              <a:t>พัฒนา</a:t>
            </a:r>
            <a:endParaRPr lang="en-US" sz="2800" dirty="0">
              <a:latin typeface="TH SarabunIT๙" pitchFamily="34" charset="-34"/>
              <a:cs typeface="TH SarabunIT๙" pitchFamily="34" charset="-34"/>
            </a:endParaRPr>
          </a:p>
          <a:p>
            <a:pPr marL="45720" indent="0">
              <a:buNone/>
            </a:pPr>
            <a:r>
              <a:rPr lang="th-TH" sz="2800" dirty="0" smtClean="0">
                <a:latin typeface="TH SarabunIT๙" pitchFamily="34" charset="-34"/>
                <a:cs typeface="TH SarabunIT๙" pitchFamily="34" charset="-34"/>
              </a:rPr>
              <a:t>5.) จังหวัด</a:t>
            </a:r>
            <a:r>
              <a:rPr lang="th-TH" sz="2800" dirty="0">
                <a:latin typeface="TH SarabunIT๙" pitchFamily="34" charset="-34"/>
                <a:cs typeface="TH SarabunIT๙" pitchFamily="34" charset="-34"/>
              </a:rPr>
              <a:t>จัดทำแบบรายงานจำนวนผลิตภัณฑ์ </a:t>
            </a:r>
            <a:r>
              <a:rPr lang="en-US" sz="2800" dirty="0">
                <a:latin typeface="TH SarabunIT๙" pitchFamily="34" charset="-34"/>
                <a:cs typeface="TH SarabunIT๙" pitchFamily="34" charset="-34"/>
              </a:rPr>
              <a:t>OTOP </a:t>
            </a:r>
            <a:r>
              <a:rPr lang="th-TH" sz="2800" dirty="0">
                <a:latin typeface="TH SarabunIT๙" pitchFamily="34" charset="-34"/>
                <a:cs typeface="TH SarabunIT๙" pitchFamily="34" charset="-34"/>
              </a:rPr>
              <a:t>ในกลุ่มปรับตัวสู่การพัฒนา (</a:t>
            </a:r>
            <a:r>
              <a:rPr lang="en-US" sz="2800" dirty="0">
                <a:latin typeface="TH SarabunIT๙" pitchFamily="34" charset="-34"/>
                <a:cs typeface="TH SarabunIT๙" pitchFamily="34" charset="-34"/>
              </a:rPr>
              <a:t>D) </a:t>
            </a:r>
            <a:r>
              <a:rPr lang="th-TH" sz="2800" dirty="0" smtClean="0">
                <a:latin typeface="TH SarabunIT๙" pitchFamily="34" charset="-34"/>
                <a:cs typeface="TH SarabunIT๙" pitchFamily="34" charset="-34"/>
              </a:rPr>
              <a:t>ยกระดับคุณภาพ มาตรฐาน</a:t>
            </a:r>
            <a:r>
              <a:rPr lang="th-TH" sz="2800" dirty="0">
                <a:latin typeface="TH SarabunIT๙" pitchFamily="34" charset="-34"/>
                <a:cs typeface="TH SarabunIT๙" pitchFamily="34" charset="-34"/>
              </a:rPr>
              <a:t>ผลิตภัณฑ์ก่อนเข้าสู่กระบวนการพัฒนาให้กรมการพัฒนาชุมชน</a:t>
            </a:r>
          </a:p>
          <a:p>
            <a:pPr marL="45720" indent="0">
              <a:buNone/>
            </a:pPr>
            <a:r>
              <a:rPr lang="th-TH" sz="2800" dirty="0" smtClean="0">
                <a:latin typeface="TH SarabunIT๙" pitchFamily="34" charset="-34"/>
                <a:cs typeface="TH SarabunIT๙" pitchFamily="34" charset="-34"/>
              </a:rPr>
              <a:t>6</a:t>
            </a:r>
            <a:r>
              <a:rPr lang="th-TH" sz="2800" dirty="0">
                <a:latin typeface="TH SarabunIT๙" pitchFamily="34" charset="-34"/>
                <a:cs typeface="TH SarabunIT๙" pitchFamily="34" charset="-34"/>
              </a:rPr>
              <a:t>) จังหวัดได้รับการประสานจากจังหวัดที่เป็นหน่วยดำเนินการว่าในขณะนี้อยู่ในขั้นตอนขอขยาย</a:t>
            </a:r>
            <a:r>
              <a:rPr lang="th-TH" sz="2800" dirty="0" smtClean="0">
                <a:latin typeface="TH SarabunIT๙" pitchFamily="34" charset="-34"/>
                <a:cs typeface="TH SarabunIT๙" pitchFamily="34" charset="-34"/>
              </a:rPr>
              <a:t>เวลา</a:t>
            </a:r>
            <a:endParaRPr lang="th-TH" dirty="0">
              <a:latin typeface="TH SarabunIT๙" pitchFamily="34" charset="-34"/>
              <a:cs typeface="TH SarabunIT๙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424570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1"/>
          <p:cNvPicPr>
            <a:picLocks noChangeAspect="1" noChangeArrowheads="1"/>
          </p:cNvPicPr>
          <p:nvPr/>
        </p:nvPicPr>
        <p:blipFill>
          <a:blip r:embed="rId2"/>
          <a:srcRect t="5773" b="7630"/>
          <a:stretch>
            <a:fillRect/>
          </a:stretch>
        </p:blipFill>
        <p:spPr bwMode="auto">
          <a:xfrm>
            <a:off x="357158" y="1000108"/>
            <a:ext cx="8501122" cy="5521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496944" cy="740030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marL="0" indent="0" algn="l">
              <a:buNone/>
            </a:pPr>
            <a:r>
              <a:rPr lang="th-TH" sz="3600" dirty="0" smtClean="0"/>
              <a:t>๒.๔ การส่งเสริมช่องทางการตลาดผลิตภัณฑ์ชุมชน</a:t>
            </a:r>
            <a:r>
              <a:rPr lang="th-TH" sz="3600" dirty="0" smtClean="0">
                <a:effectLst/>
              </a:rPr>
              <a:t> </a:t>
            </a:r>
            <a:r>
              <a:rPr lang="en-US" dirty="0">
                <a:effectLst/>
              </a:rPr>
              <a:t/>
            </a:r>
            <a:br>
              <a:rPr lang="en-US" dirty="0">
                <a:effectLst/>
              </a:rPr>
            </a:br>
            <a:endParaRPr lang="th-TH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quarter" idx="13"/>
          </p:nvPr>
        </p:nvSpPr>
        <p:spPr>
          <a:xfrm>
            <a:off x="357158" y="1000108"/>
            <a:ext cx="4429156" cy="571504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45720" indent="0">
              <a:buNone/>
            </a:pPr>
            <a:r>
              <a:rPr lang="th-TH" sz="2800" b="1" dirty="0" smtClean="0">
                <a:latin typeface="TH SarabunIT๙" pitchFamily="34" charset="-34"/>
                <a:cs typeface="TH SarabunIT๙" pitchFamily="34" charset="-34"/>
              </a:rPr>
              <a:t>ร้าน</a:t>
            </a:r>
            <a:r>
              <a:rPr lang="th-TH" sz="2800" b="1" dirty="0">
                <a:latin typeface="TH SarabunIT๙" pitchFamily="34" charset="-34"/>
                <a:cs typeface="TH SarabunIT๙" pitchFamily="34" charset="-34"/>
              </a:rPr>
              <a:t>ประชารัฐ </a:t>
            </a:r>
            <a:r>
              <a:rPr lang="th-TH" sz="2800" b="1" dirty="0" smtClean="0">
                <a:latin typeface="TH SarabunIT๙" pitchFamily="34" charset="-34"/>
                <a:cs typeface="TH SarabunIT๙" pitchFamily="34" charset="-34"/>
              </a:rPr>
              <a:t>สุขใจ </a:t>
            </a:r>
            <a:r>
              <a:rPr lang="en-US" sz="2800" b="1" dirty="0" smtClean="0">
                <a:latin typeface="TH SarabunIT๙" pitchFamily="34" charset="-34"/>
                <a:cs typeface="TH SarabunIT๙" pitchFamily="34" charset="-34"/>
              </a:rPr>
              <a:t>SHOP </a:t>
            </a:r>
            <a:r>
              <a:rPr lang="th-TH" sz="2800" b="1" dirty="0" smtClean="0">
                <a:latin typeface="TH SarabunIT๙" pitchFamily="34" charset="-34"/>
                <a:cs typeface="TH SarabunIT๙" pitchFamily="34" charset="-34"/>
              </a:rPr>
              <a:t>จำนวน </a:t>
            </a:r>
            <a:r>
              <a:rPr lang="th-TH" sz="2800" b="1" dirty="0">
                <a:latin typeface="TH SarabunIT๙" pitchFamily="34" charset="-34"/>
                <a:cs typeface="TH SarabunIT๙" pitchFamily="34" charset="-34"/>
              </a:rPr>
              <a:t>2 แห่ง </a:t>
            </a:r>
          </a:p>
        </p:txBody>
      </p:sp>
      <p:sp>
        <p:nvSpPr>
          <p:cNvPr id="7" name="คำบรรยายภาพแบบสี่เหลี่ยม 6"/>
          <p:cNvSpPr/>
          <p:nvPr/>
        </p:nvSpPr>
        <p:spPr>
          <a:xfrm>
            <a:off x="3714744" y="1643050"/>
            <a:ext cx="4214842" cy="571504"/>
          </a:xfrm>
          <a:prstGeom prst="wedgeRectCallout">
            <a:avLst>
              <a:gd name="adj1" fmla="val -54777"/>
              <a:gd name="adj2" fmla="val 20540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b="1" dirty="0" smtClean="0">
                <a:latin typeface="TH SarabunIT๙" pitchFamily="34" charset="-34"/>
                <a:cs typeface="TH SarabunIT๙" pitchFamily="34" charset="-34"/>
              </a:rPr>
              <a:t>ที่ตั้งร้านประชารัฐ </a:t>
            </a:r>
            <a:r>
              <a:rPr lang="en-US" sz="2000" b="1" dirty="0" smtClean="0">
                <a:latin typeface="TH SarabunIT๙" pitchFamily="34" charset="-34"/>
                <a:cs typeface="TH SarabunIT๙" pitchFamily="34" charset="-34"/>
              </a:rPr>
              <a:t>SHOP </a:t>
            </a:r>
            <a:r>
              <a:rPr lang="th-TH" sz="2000" b="1" dirty="0" smtClean="0">
                <a:latin typeface="TH SarabunIT๙" pitchFamily="34" charset="-34"/>
                <a:cs typeface="TH SarabunIT๙" pitchFamily="34" charset="-34"/>
              </a:rPr>
              <a:t>สุขใจ ปั๊ม </a:t>
            </a:r>
            <a:r>
              <a:rPr lang="th-TH" sz="2000" b="1" dirty="0" err="1" smtClean="0">
                <a:latin typeface="TH SarabunIT๙" pitchFamily="34" charset="-34"/>
                <a:cs typeface="TH SarabunIT๙" pitchFamily="34" charset="-34"/>
              </a:rPr>
              <a:t>ปตท.เค</a:t>
            </a:r>
            <a:r>
              <a:rPr lang="th-TH" sz="2000" b="1" dirty="0" smtClean="0">
                <a:latin typeface="TH SarabunIT๙" pitchFamily="34" charset="-34"/>
                <a:cs typeface="TH SarabunIT๙" pitchFamily="34" charset="-34"/>
              </a:rPr>
              <a:t>ซี ยโสธร </a:t>
            </a:r>
            <a:endParaRPr lang="th-TH" sz="2000" dirty="0"/>
          </a:p>
        </p:txBody>
      </p:sp>
    </p:spTree>
    <p:extLst>
      <p:ext uri="{BB962C8B-B14F-4D97-AF65-F5344CB8AC3E}">
        <p14:creationId xmlns:p14="http://schemas.microsoft.com/office/powerpoint/2010/main" xmlns="" val="26625400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496944" cy="740030"/>
          </a:xfr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marL="0" indent="0" algn="l">
              <a:buNone/>
            </a:pPr>
            <a:r>
              <a:rPr lang="th-TH" sz="4000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tx1"/>
                </a:solidFill>
                <a:effectLst/>
                <a:latin typeface="TH SarabunIT๙" pitchFamily="34" charset="-34"/>
                <a:cs typeface="TH SarabunIT๙" pitchFamily="34" charset="-34"/>
              </a:rPr>
              <a:t>ที่ตั้งร้านประชารัฐ </a:t>
            </a:r>
            <a:r>
              <a:rPr lang="en-US" sz="4000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tx1"/>
                </a:solidFill>
                <a:effectLst/>
                <a:latin typeface="TH SarabunIT๙" pitchFamily="34" charset="-34"/>
                <a:cs typeface="TH SarabunIT๙" pitchFamily="34" charset="-34"/>
              </a:rPr>
              <a:t>SHOP </a:t>
            </a:r>
            <a:r>
              <a:rPr lang="th-TH" sz="4000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tx1"/>
                </a:solidFill>
                <a:effectLst/>
                <a:latin typeface="TH SarabunIT๙" pitchFamily="34" charset="-34"/>
                <a:cs typeface="TH SarabunIT๙" pitchFamily="34" charset="-34"/>
              </a:rPr>
              <a:t>สุขใจ ปั๊ม </a:t>
            </a:r>
            <a:r>
              <a:rPr lang="th-TH" sz="4000" spc="100" dirty="0" err="1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tx1"/>
                </a:solidFill>
                <a:effectLst/>
                <a:latin typeface="TH SarabunIT๙" pitchFamily="34" charset="-34"/>
                <a:cs typeface="TH SarabunIT๙" pitchFamily="34" charset="-34"/>
              </a:rPr>
              <a:t>ปตท.เค</a:t>
            </a:r>
            <a:r>
              <a:rPr lang="th-TH" sz="4000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tx1"/>
                </a:solidFill>
                <a:effectLst/>
                <a:latin typeface="TH SarabunIT๙" pitchFamily="34" charset="-34"/>
                <a:cs typeface="TH SarabunIT๙" pitchFamily="34" charset="-34"/>
              </a:rPr>
              <a:t>ซี ยโสธร </a:t>
            </a:r>
            <a:r>
              <a:rPr lang="th-TH" sz="400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H SarabunIT๙" pitchFamily="34" charset="-34"/>
                <a:cs typeface="TH SarabunIT๙" pitchFamily="34" charset="-34"/>
              </a:rPr>
              <a:t/>
            </a:r>
            <a:br>
              <a:rPr lang="th-TH" sz="400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H SarabunIT๙" pitchFamily="34" charset="-34"/>
                <a:cs typeface="TH SarabunIT๙" pitchFamily="34" charset="-34"/>
              </a:rPr>
            </a:br>
            <a:r>
              <a:rPr lang="en-US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/>
            </a:r>
            <a:br>
              <a:rPr lang="en-US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</a:br>
            <a:endParaRPr lang="th-TH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pic>
        <p:nvPicPr>
          <p:cNvPr id="8" name="รูปภาพ 7" descr="45050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4744" y="3429000"/>
            <a:ext cx="5118000" cy="2880000"/>
          </a:xfrm>
          <a:prstGeom prst="rect">
            <a:avLst/>
          </a:prstGeom>
        </p:spPr>
      </p:pic>
      <p:pic>
        <p:nvPicPr>
          <p:cNvPr id="9" name="รูปภาพ 8" descr="45050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58" y="1071546"/>
            <a:ext cx="5118000" cy="28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625400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2"/>
          <a:srcRect t="6383" b="7447"/>
          <a:stretch>
            <a:fillRect/>
          </a:stretch>
        </p:blipFill>
        <p:spPr bwMode="auto">
          <a:xfrm>
            <a:off x="0" y="928670"/>
            <a:ext cx="9174569" cy="5929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496944" cy="740030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marL="0" indent="0" algn="l">
              <a:buNone/>
            </a:pPr>
            <a:r>
              <a:rPr lang="th-TH" sz="3600" dirty="0" smtClean="0"/>
              <a:t>๒.๔ การส่งเสริมช่องทางการตลาดผลิตภัณฑ์ชุมชน</a:t>
            </a:r>
            <a:r>
              <a:rPr lang="th-TH" sz="3600" dirty="0" smtClean="0">
                <a:effectLst/>
              </a:rPr>
              <a:t> </a:t>
            </a:r>
            <a:r>
              <a:rPr lang="en-US" dirty="0">
                <a:effectLst/>
              </a:rPr>
              <a:t/>
            </a:r>
            <a:br>
              <a:rPr lang="en-US" dirty="0">
                <a:effectLst/>
              </a:rPr>
            </a:br>
            <a:endParaRPr lang="th-TH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quarter" idx="13"/>
          </p:nvPr>
        </p:nvSpPr>
        <p:spPr>
          <a:xfrm>
            <a:off x="357158" y="1000108"/>
            <a:ext cx="4572032" cy="642942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45720" indent="0">
              <a:buNone/>
            </a:pPr>
            <a:r>
              <a:rPr lang="th-TH" sz="2800" b="1" dirty="0" smtClean="0">
                <a:latin typeface="TH SarabunIT๙" pitchFamily="34" charset="-34"/>
                <a:cs typeface="TH SarabunIT๙" pitchFamily="34" charset="-34"/>
              </a:rPr>
              <a:t>ร้าน</a:t>
            </a:r>
            <a:r>
              <a:rPr lang="th-TH" sz="2800" b="1" dirty="0">
                <a:latin typeface="TH SarabunIT๙" pitchFamily="34" charset="-34"/>
                <a:cs typeface="TH SarabunIT๙" pitchFamily="34" charset="-34"/>
              </a:rPr>
              <a:t>ประชารัฐ </a:t>
            </a:r>
            <a:r>
              <a:rPr lang="th-TH" sz="2800" b="1" dirty="0" smtClean="0">
                <a:latin typeface="TH SarabunIT๙" pitchFamily="34" charset="-34"/>
                <a:cs typeface="TH SarabunIT๙" pitchFamily="34" charset="-34"/>
              </a:rPr>
              <a:t>สุขใจ </a:t>
            </a:r>
            <a:r>
              <a:rPr lang="en-US" sz="2800" b="1" dirty="0" smtClean="0">
                <a:latin typeface="TH SarabunIT๙" pitchFamily="34" charset="-34"/>
                <a:cs typeface="TH SarabunIT๙" pitchFamily="34" charset="-34"/>
              </a:rPr>
              <a:t>SHOP </a:t>
            </a:r>
            <a:r>
              <a:rPr lang="th-TH" sz="2800" b="1" dirty="0" smtClean="0">
                <a:latin typeface="TH SarabunIT๙" pitchFamily="34" charset="-34"/>
                <a:cs typeface="TH SarabunIT๙" pitchFamily="34" charset="-34"/>
              </a:rPr>
              <a:t>จำนวน </a:t>
            </a:r>
            <a:r>
              <a:rPr lang="th-TH" sz="2800" b="1" dirty="0">
                <a:latin typeface="TH SarabunIT๙" pitchFamily="34" charset="-34"/>
                <a:cs typeface="TH SarabunIT๙" pitchFamily="34" charset="-34"/>
              </a:rPr>
              <a:t>2 แห่ง </a:t>
            </a:r>
          </a:p>
        </p:txBody>
      </p:sp>
      <p:sp>
        <p:nvSpPr>
          <p:cNvPr id="7" name="คำบรรยายภาพแบบสี่เหลี่ยมมุมมน 6"/>
          <p:cNvSpPr/>
          <p:nvPr/>
        </p:nvSpPr>
        <p:spPr>
          <a:xfrm>
            <a:off x="4214810" y="2928934"/>
            <a:ext cx="4714908" cy="1000132"/>
          </a:xfrm>
          <a:prstGeom prst="wedgeRoundRectCallout">
            <a:avLst>
              <a:gd name="adj1" fmla="val -4084"/>
              <a:gd name="adj2" fmla="val 21418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 smtClean="0">
                <a:latin typeface="TH SarabunIT๙" pitchFamily="34" charset="-34"/>
                <a:cs typeface="TH SarabunIT๙" pitchFamily="34" charset="-34"/>
              </a:rPr>
              <a:t>ร้านประชารัฐ สุขใจ </a:t>
            </a:r>
            <a:r>
              <a:rPr lang="en-US" b="1" dirty="0" smtClean="0">
                <a:latin typeface="TH SarabunIT๙" pitchFamily="34" charset="-34"/>
                <a:cs typeface="TH SarabunIT๙" pitchFamily="34" charset="-34"/>
              </a:rPr>
              <a:t>SHOP </a:t>
            </a:r>
            <a:r>
              <a:rPr lang="th-TH" b="1" dirty="0" smtClean="0">
                <a:latin typeface="TH SarabunIT๙" pitchFamily="34" charset="-34"/>
                <a:cs typeface="TH SarabunIT๙" pitchFamily="34" charset="-34"/>
              </a:rPr>
              <a:t/>
            </a:r>
            <a:br>
              <a:rPr lang="th-TH" b="1" dirty="0" smtClean="0">
                <a:latin typeface="TH SarabunIT๙" pitchFamily="34" charset="-34"/>
                <a:cs typeface="TH SarabunIT๙" pitchFamily="34" charset="-34"/>
              </a:rPr>
            </a:br>
            <a:r>
              <a:rPr lang="th-TH" b="1" dirty="0" smtClean="0">
                <a:latin typeface="TH SarabunIT๙" pitchFamily="34" charset="-34"/>
                <a:cs typeface="TH SarabunIT๙" pitchFamily="34" charset="-34"/>
              </a:rPr>
              <a:t>ปั๊ม ปตท.คำเขื่อนแก้วปิโตรเลียม 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xmlns="" val="26625400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496944" cy="74003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marL="0" indent="0" algn="l">
              <a:buNone/>
            </a:pPr>
            <a:r>
              <a:rPr lang="th-TH" sz="3600" dirty="0" smtClean="0">
                <a:latin typeface="TH SarabunIT๙" pitchFamily="34" charset="-34"/>
                <a:cs typeface="TH SarabunIT๙" pitchFamily="34" charset="-34"/>
              </a:rPr>
              <a:t>ร้านประชารัฐ สุขใจ </a:t>
            </a:r>
            <a:r>
              <a:rPr lang="en-US" sz="3600" dirty="0" smtClean="0">
                <a:latin typeface="TH SarabunIT๙" pitchFamily="34" charset="-34"/>
                <a:cs typeface="TH SarabunIT๙" pitchFamily="34" charset="-34"/>
              </a:rPr>
              <a:t>SHOP </a:t>
            </a:r>
            <a:r>
              <a:rPr lang="th-TH" sz="3600" dirty="0" smtClean="0">
                <a:latin typeface="TH SarabunIT๙" pitchFamily="34" charset="-34"/>
                <a:cs typeface="TH SarabunIT๙" pitchFamily="34" charset="-34"/>
              </a:rPr>
              <a:t>ปั๊ม ปตท.คำเขื่อนแก้วปิโตรเลียม </a:t>
            </a:r>
            <a:r>
              <a:rPr lang="th-TH" dirty="0" smtClean="0"/>
              <a:t/>
            </a:r>
            <a:br>
              <a:rPr lang="th-TH" dirty="0" smtClean="0"/>
            </a:br>
            <a:r>
              <a:rPr lang="en-US" dirty="0">
                <a:effectLst/>
              </a:rPr>
              <a:t/>
            </a:r>
            <a:br>
              <a:rPr lang="en-US" dirty="0">
                <a:effectLst/>
              </a:rPr>
            </a:br>
            <a:endParaRPr lang="th-TH" dirty="0"/>
          </a:p>
        </p:txBody>
      </p:sp>
      <p:pic>
        <p:nvPicPr>
          <p:cNvPr id="8" name="รูปภาพ 7" descr="45050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4" y="3643314"/>
            <a:ext cx="5118000" cy="2880000"/>
          </a:xfrm>
          <a:prstGeom prst="rect">
            <a:avLst/>
          </a:prstGeom>
        </p:spPr>
      </p:pic>
      <p:pic>
        <p:nvPicPr>
          <p:cNvPr id="9" name="รูปภาพ 8" descr="45050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4744" y="1120504"/>
            <a:ext cx="5118000" cy="28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625400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323528" y="117202"/>
            <a:ext cx="8606190" cy="740030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marL="0" indent="0" algn="ctr">
              <a:buNone/>
            </a:pPr>
            <a:r>
              <a:rPr lang="th-TH" sz="3600" dirty="0" smtClean="0"/>
              <a:t>ยอดการจำหน่ายสินค้าแต่ละร้านค้า </a:t>
            </a:r>
            <a:r>
              <a:rPr lang="en-US" dirty="0">
                <a:effectLst/>
              </a:rPr>
              <a:t/>
            </a:r>
            <a:br>
              <a:rPr lang="en-US" dirty="0">
                <a:effectLst/>
              </a:rPr>
            </a:br>
            <a:endParaRPr lang="th-TH" dirty="0"/>
          </a:p>
        </p:txBody>
      </p:sp>
      <p:graphicFrame>
        <p:nvGraphicFramePr>
          <p:cNvPr id="40962" name="Object 2"/>
          <p:cNvGraphicFramePr>
            <a:graphicFrameLocks/>
          </p:cNvGraphicFramePr>
          <p:nvPr/>
        </p:nvGraphicFramePr>
        <p:xfrm>
          <a:off x="285720" y="928670"/>
          <a:ext cx="8715435" cy="4071966"/>
        </p:xfrm>
        <a:graphic>
          <a:graphicData uri="http://schemas.openxmlformats.org/presentationml/2006/ole">
            <p:oleObj spid="_x0000_s40962" name="แผนภูมิ" r:id="rId3" imgW="6238875" imgH="3200400" progId="Excel.Sheet.8">
              <p:embed/>
            </p:oleObj>
          </a:graphicData>
        </a:graphic>
      </p:graphicFrame>
      <p:pic>
        <p:nvPicPr>
          <p:cNvPr id="40963" name="รูปภาพ 2"/>
          <p:cNvPicPr>
            <a:picLocks noChangeAspect="1" noChangeArrowheads="1"/>
          </p:cNvPicPr>
          <p:nvPr/>
        </p:nvPicPr>
        <p:blipFill>
          <a:blip r:embed="rId4"/>
          <a:srcRect l="2702" t="32150" r="10474" b="47717"/>
          <a:stretch>
            <a:fillRect/>
          </a:stretch>
        </p:blipFill>
        <p:spPr bwMode="auto">
          <a:xfrm>
            <a:off x="357158" y="5000636"/>
            <a:ext cx="8572560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6625400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323528" y="1844824"/>
            <a:ext cx="8496944" cy="1369862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marL="0" indent="0" algn="ctr">
              <a:buNone/>
            </a:pPr>
            <a:r>
              <a:rPr lang="th-TH" b="1" dirty="0" smtClean="0">
                <a:effectLst/>
                <a:latin typeface="TH SarabunIT๙" pitchFamily="34" charset="-34"/>
                <a:cs typeface="TH SarabunIT๙" pitchFamily="34" charset="-34"/>
              </a:rPr>
              <a:t/>
            </a:r>
            <a:br>
              <a:rPr lang="th-TH" b="1" dirty="0" smtClean="0">
                <a:effectLst/>
                <a:latin typeface="TH SarabunIT๙" pitchFamily="34" charset="-34"/>
                <a:cs typeface="TH SarabunIT๙" pitchFamily="34" charset="-34"/>
              </a:rPr>
            </a:br>
            <a:r>
              <a:rPr lang="th-TH" b="1" dirty="0" smtClean="0">
                <a:effectLst/>
                <a:latin typeface="TH SarabunIT๙" pitchFamily="34" charset="-34"/>
                <a:cs typeface="TH SarabunIT๙" pitchFamily="34" charset="-34"/>
              </a:rPr>
              <a:t>รายงานผลการ</a:t>
            </a:r>
            <a:r>
              <a:rPr lang="th-TH" b="1" dirty="0">
                <a:effectLst/>
                <a:latin typeface="TH SarabunIT๙" pitchFamily="34" charset="-34"/>
                <a:cs typeface="TH SarabunIT๙" pitchFamily="34" charset="-34"/>
              </a:rPr>
              <a:t>ดำเนินงานตามประเด็นการตรวจราชการกรมการพัฒนาชุมชน</a:t>
            </a:r>
            <a:r>
              <a:rPr lang="en-US" dirty="0">
                <a:effectLst/>
              </a:rPr>
              <a:t/>
            </a:r>
            <a:br>
              <a:rPr lang="en-US" dirty="0">
                <a:effectLst/>
              </a:rPr>
            </a:br>
            <a:endParaRPr lang="th-TH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323528" y="3482672"/>
            <a:ext cx="8496944" cy="311468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th-TH" sz="4400" b="1" dirty="0" smtClean="0">
                <a:latin typeface="TH SarabunIT๙" pitchFamily="34" charset="-34"/>
                <a:cs typeface="TH SarabunIT๙" pitchFamily="34" charset="-34"/>
              </a:rPr>
              <a:t>สำนักงาน</a:t>
            </a:r>
            <a:r>
              <a:rPr lang="th-TH" sz="4400" b="1" dirty="0">
                <a:latin typeface="TH SarabunIT๙" pitchFamily="34" charset="-34"/>
                <a:cs typeface="TH SarabunIT๙" pitchFamily="34" charset="-34"/>
              </a:rPr>
              <a:t>พัฒนาชุมชนจังหวัด</a:t>
            </a:r>
            <a:r>
              <a:rPr lang="th-TH" sz="4400" b="1" dirty="0" smtClean="0">
                <a:latin typeface="TH SarabunIT๙" pitchFamily="34" charset="-34"/>
                <a:cs typeface="TH SarabunIT๙" pitchFamily="34" charset="-34"/>
              </a:rPr>
              <a:t>ยโสธร</a:t>
            </a:r>
          </a:p>
          <a:p>
            <a:pPr marL="45720" indent="0" algn="ctr">
              <a:buNone/>
            </a:pPr>
            <a:r>
              <a:rPr lang="th-TH" sz="4400" b="1" dirty="0" smtClean="0">
                <a:ln>
                  <a:solidFill>
                    <a:srgbClr val="00B0F0"/>
                  </a:solidFill>
                </a:ln>
                <a:solidFill>
                  <a:srgbClr val="002060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TH SarabunIT๙" pitchFamily="34" charset="-34"/>
                <a:cs typeface="TH SarabunIT๙" pitchFamily="34" charset="-34"/>
              </a:rPr>
              <a:t>ประจำเดือน ตุลาคม  ปีงบประมาณ พ.ศ.2561</a:t>
            </a:r>
            <a:br>
              <a:rPr lang="th-TH" sz="4400" b="1" dirty="0" smtClean="0">
                <a:ln>
                  <a:solidFill>
                    <a:srgbClr val="00B0F0"/>
                  </a:solidFill>
                </a:ln>
                <a:solidFill>
                  <a:srgbClr val="002060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TH SarabunIT๙" pitchFamily="34" charset="-34"/>
                <a:cs typeface="TH SarabunIT๙" pitchFamily="34" charset="-34"/>
              </a:rPr>
            </a:br>
            <a:r>
              <a:rPr lang="th-TH" sz="3600" b="1" dirty="0" smtClean="0">
                <a:latin typeface="TH SarabunIT๙" pitchFamily="34" charset="-34"/>
                <a:cs typeface="TH SarabunIT๙" pitchFamily="34" charset="-34"/>
              </a:rPr>
              <a:t>31 ตุลาคม 2560</a:t>
            </a:r>
            <a:br>
              <a:rPr lang="th-TH" sz="3600" b="1" dirty="0" smtClean="0">
                <a:latin typeface="TH SarabunIT๙" pitchFamily="34" charset="-34"/>
                <a:cs typeface="TH SarabunIT๙" pitchFamily="34" charset="-34"/>
              </a:rPr>
            </a:br>
            <a:r>
              <a:rPr lang="th-TH" sz="3600" b="1" dirty="0" smtClean="0">
                <a:latin typeface="TH SarabunIT๙" pitchFamily="34" charset="-34"/>
                <a:cs typeface="TH SarabunIT๙" pitchFamily="34" charset="-34"/>
              </a:rPr>
              <a:t>ณ </a:t>
            </a:r>
            <a:r>
              <a:rPr lang="th-TH" sz="4000" b="1" dirty="0" smtClean="0">
                <a:latin typeface="TH SarabunIT๙" pitchFamily="34" charset="-34"/>
                <a:cs typeface="TH SarabunIT๙" pitchFamily="34" charset="-34"/>
              </a:rPr>
              <a:t>ห้องประชุมปลาส้ม ศาลากลางจังหวัดยโสธร</a:t>
            </a:r>
            <a:r>
              <a:rPr lang="th-TH" sz="4400" b="1" dirty="0" smtClean="0">
                <a:latin typeface="TH SarabunIT๙" pitchFamily="34" charset="-34"/>
                <a:cs typeface="TH SarabunIT๙" pitchFamily="34" charset="-34"/>
              </a:rPr>
              <a:t> </a:t>
            </a:r>
            <a:endParaRPr lang="en-US" sz="4400" dirty="0">
              <a:latin typeface="TH SarabunIT๙" pitchFamily="34" charset="-34"/>
              <a:cs typeface="TH SarabunIT๙" pitchFamily="34" charset="-34"/>
            </a:endParaRPr>
          </a:p>
        </p:txBody>
      </p:sp>
      <p:pic>
        <p:nvPicPr>
          <p:cNvPr id="5" name="รูปภาพ 4" descr="CDD-NEW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14744" y="71414"/>
            <a:ext cx="1714512" cy="1714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058171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/>
          <p:cNvSpPr>
            <a:spLocks noGrp="1"/>
          </p:cNvSpPr>
          <p:nvPr>
            <p:ph sz="quarter" idx="13"/>
          </p:nvPr>
        </p:nvSpPr>
        <p:spPr>
          <a:xfrm>
            <a:off x="251520" y="473822"/>
            <a:ext cx="8568952" cy="316949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45720" indent="0" algn="ctr">
              <a:buNone/>
            </a:pPr>
            <a:r>
              <a:rPr lang="th-TH" sz="4000" b="1" dirty="0" smtClean="0">
                <a:latin typeface="TH SarabunIT๙" pitchFamily="34" charset="-34"/>
                <a:cs typeface="TH SarabunIT๙" pitchFamily="34" charset="-34"/>
              </a:rPr>
              <a:t>จังหวัด</a:t>
            </a:r>
            <a:r>
              <a:rPr lang="th-TH" sz="4000" b="1" dirty="0">
                <a:latin typeface="TH SarabunIT๙" pitchFamily="34" charset="-34"/>
                <a:cs typeface="TH SarabunIT๙" pitchFamily="34" charset="-34"/>
              </a:rPr>
              <a:t>ยโสธร มีรายได้จากการจำหน่าย</a:t>
            </a:r>
            <a:r>
              <a:rPr lang="th-TH" sz="4000" b="1" dirty="0" smtClean="0">
                <a:latin typeface="TH SarabunIT๙" pitchFamily="34" charset="-34"/>
                <a:cs typeface="TH SarabunIT๙" pitchFamily="34" charset="-34"/>
              </a:rPr>
              <a:t>ผลิตภัณฑ์</a:t>
            </a:r>
            <a:r>
              <a:rPr lang="en-US" sz="4000" b="1" dirty="0" smtClean="0">
                <a:latin typeface="TH SarabunIT๙" pitchFamily="34" charset="-34"/>
                <a:cs typeface="TH SarabunIT๙" pitchFamily="34" charset="-34"/>
              </a:rPr>
              <a:t> OTOP  </a:t>
            </a:r>
            <a:r>
              <a:rPr lang="th-TH" sz="4000" b="1" dirty="0" smtClean="0">
                <a:latin typeface="TH SarabunIT๙" pitchFamily="34" charset="-34"/>
                <a:cs typeface="TH SarabunIT๙" pitchFamily="34" charset="-34"/>
              </a:rPr>
              <a:t/>
            </a:r>
            <a:br>
              <a:rPr lang="th-TH" sz="4000" b="1" dirty="0" smtClean="0">
                <a:latin typeface="TH SarabunIT๙" pitchFamily="34" charset="-34"/>
                <a:cs typeface="TH SarabunIT๙" pitchFamily="34" charset="-34"/>
              </a:rPr>
            </a:br>
            <a:r>
              <a:rPr lang="th-TH" sz="4000" b="1" dirty="0" smtClean="0">
                <a:latin typeface="TH SarabunIT๙" pitchFamily="34" charset="-34"/>
                <a:cs typeface="TH SarabunIT๙" pitchFamily="34" charset="-34"/>
              </a:rPr>
              <a:t>ยอด</a:t>
            </a:r>
            <a:r>
              <a:rPr lang="th-TH" sz="4000" b="1" dirty="0">
                <a:latin typeface="TH SarabunIT๙" pitchFamily="34" charset="-34"/>
                <a:cs typeface="TH SarabunIT๙" pitchFamily="34" charset="-34"/>
              </a:rPr>
              <a:t>การจำหน่าย ณ วันที่ 30 </a:t>
            </a:r>
            <a:r>
              <a:rPr lang="th-TH" sz="4000" b="1" dirty="0" smtClean="0">
                <a:latin typeface="TH SarabunIT๙" pitchFamily="34" charset="-34"/>
                <a:cs typeface="TH SarabunIT๙" pitchFamily="34" charset="-34"/>
              </a:rPr>
              <a:t>กันยายน  </a:t>
            </a:r>
            <a:r>
              <a:rPr lang="th-TH" sz="4000" b="1" dirty="0">
                <a:latin typeface="TH SarabunIT๙" pitchFamily="34" charset="-34"/>
                <a:cs typeface="TH SarabunIT๙" pitchFamily="34" charset="-34"/>
              </a:rPr>
              <a:t>2560 </a:t>
            </a:r>
            <a:r>
              <a:rPr lang="th-TH" sz="4000" b="1" dirty="0" smtClean="0">
                <a:latin typeface="TH SarabunIT๙" pitchFamily="34" charset="-34"/>
                <a:cs typeface="TH SarabunIT๙" pitchFamily="34" charset="-34"/>
              </a:rPr>
              <a:t/>
            </a:r>
            <a:br>
              <a:rPr lang="th-TH" sz="4000" b="1" dirty="0" smtClean="0">
                <a:latin typeface="TH SarabunIT๙" pitchFamily="34" charset="-34"/>
                <a:cs typeface="TH SarabunIT๙" pitchFamily="34" charset="-34"/>
              </a:rPr>
            </a:br>
            <a:r>
              <a:rPr lang="th-TH" sz="4000" b="1" dirty="0" smtClean="0">
                <a:latin typeface="TH SarabunIT๙" pitchFamily="34" charset="-34"/>
                <a:cs typeface="TH SarabunIT๙" pitchFamily="34" charset="-34"/>
              </a:rPr>
              <a:t>เป็น</a:t>
            </a:r>
            <a:r>
              <a:rPr lang="th-TH" sz="4000" b="1" dirty="0">
                <a:latin typeface="TH SarabunIT๙" pitchFamily="34" charset="-34"/>
                <a:cs typeface="TH SarabunIT๙" pitchFamily="34" charset="-34"/>
              </a:rPr>
              <a:t>เงิน </a:t>
            </a:r>
            <a:r>
              <a:rPr lang="en-US" sz="4000" b="1" dirty="0" smtClean="0">
                <a:latin typeface="TH SarabunIT๙" pitchFamily="34" charset="-34"/>
                <a:cs typeface="TH SarabunIT๙" pitchFamily="34" charset="-34"/>
              </a:rPr>
              <a:t>1,531,298,764 </a:t>
            </a:r>
            <a:r>
              <a:rPr lang="th-TH" sz="4000" b="1" dirty="0" smtClean="0">
                <a:latin typeface="TH SarabunIT๙" pitchFamily="34" charset="-34"/>
                <a:cs typeface="TH SarabunIT๙" pitchFamily="34" charset="-34"/>
              </a:rPr>
              <a:t> </a:t>
            </a:r>
            <a:r>
              <a:rPr lang="th-TH" sz="4000" b="1" dirty="0">
                <a:latin typeface="TH SarabunIT๙" pitchFamily="34" charset="-34"/>
                <a:cs typeface="TH SarabunIT๙" pitchFamily="34" charset="-34"/>
              </a:rPr>
              <a:t>บาท  </a:t>
            </a:r>
            <a:r>
              <a:rPr lang="th-TH" sz="4000" b="1" dirty="0" smtClean="0">
                <a:latin typeface="TH SarabunIT๙" pitchFamily="34" charset="-34"/>
                <a:cs typeface="TH SarabunIT๙" pitchFamily="34" charset="-34"/>
              </a:rPr>
              <a:t/>
            </a:r>
            <a:br>
              <a:rPr lang="th-TH" sz="4000" b="1" dirty="0" smtClean="0">
                <a:latin typeface="TH SarabunIT๙" pitchFamily="34" charset="-34"/>
                <a:cs typeface="TH SarabunIT๙" pitchFamily="34" charset="-34"/>
              </a:rPr>
            </a:br>
            <a:r>
              <a:rPr lang="th-TH" sz="4000" b="1" dirty="0" smtClean="0">
                <a:latin typeface="TH SarabunIT๙" pitchFamily="34" charset="-34"/>
                <a:cs typeface="TH SarabunIT๙" pitchFamily="34" charset="-34"/>
              </a:rPr>
              <a:t>คิดเป็นร้อยละ 104.57 </a:t>
            </a:r>
            <a:br>
              <a:rPr lang="th-TH" sz="4000" b="1" dirty="0" smtClean="0">
                <a:latin typeface="TH SarabunIT๙" pitchFamily="34" charset="-34"/>
                <a:cs typeface="TH SarabunIT๙" pitchFamily="34" charset="-34"/>
              </a:rPr>
            </a:br>
            <a:r>
              <a:rPr lang="th-TH" sz="4000" b="1" dirty="0" smtClean="0">
                <a:latin typeface="TH SarabunIT๙" pitchFamily="34" charset="-34"/>
                <a:cs typeface="TH SarabunIT๙" pitchFamily="34" charset="-34"/>
              </a:rPr>
              <a:t>ของ</a:t>
            </a:r>
            <a:r>
              <a:rPr lang="th-TH" sz="4000" b="1" dirty="0">
                <a:latin typeface="TH SarabunIT๙" pitchFamily="34" charset="-34"/>
                <a:cs typeface="TH SarabunIT๙" pitchFamily="34" charset="-34"/>
              </a:rPr>
              <a:t>ฐานข้อมูลยอดจำหน่าย </a:t>
            </a:r>
            <a:r>
              <a:rPr lang="en-US" sz="4000" b="1" dirty="0">
                <a:latin typeface="TH SarabunIT๙" pitchFamily="34" charset="-34"/>
                <a:cs typeface="TH SarabunIT๙" pitchFamily="34" charset="-34"/>
              </a:rPr>
              <a:t>OTOP </a:t>
            </a:r>
          </a:p>
        </p:txBody>
      </p:sp>
      <p:pic>
        <p:nvPicPr>
          <p:cNvPr id="4" name="รูปภาพ 3" descr="S__3262067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3929066"/>
            <a:ext cx="2641192" cy="1980000"/>
          </a:xfrm>
          <a:prstGeom prst="rect">
            <a:avLst/>
          </a:prstGeom>
        </p:spPr>
      </p:pic>
      <p:pic>
        <p:nvPicPr>
          <p:cNvPr id="5" name="รูปภาพ 4" descr="S__3262068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14678" y="3929066"/>
            <a:ext cx="2641192" cy="1980000"/>
          </a:xfrm>
          <a:prstGeom prst="rect">
            <a:avLst/>
          </a:prstGeom>
        </p:spPr>
      </p:pic>
      <p:pic>
        <p:nvPicPr>
          <p:cNvPr id="6" name="รูปภาพ 5" descr="S__3262068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43636" y="3929066"/>
            <a:ext cx="2641192" cy="19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33069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568951" cy="1152128"/>
          </a:xfrm>
          <a:solidFill>
            <a:srgbClr val="FF99CC"/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marL="0" indent="0" algn="l">
              <a:buNone/>
            </a:pPr>
            <a:r>
              <a:rPr lang="th-TH" sz="360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H SarabunIT๙" pitchFamily="34" charset="-34"/>
                <a:cs typeface="TH SarabunIT๙" pitchFamily="34" charset="-34"/>
              </a:rPr>
              <a:t>3.1 การขับเคลื่อนการดำเนินงานกองทุนพัฒนาบทบาทสตรี</a:t>
            </a:r>
            <a:r>
              <a:rPr lang="en-US" sz="360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H SarabunIT๙" pitchFamily="34" charset="-34"/>
                <a:cs typeface="TH SarabunIT๙" pitchFamily="34" charset="-34"/>
              </a:rPr>
              <a:t/>
            </a:r>
            <a:br>
              <a:rPr lang="en-US" sz="360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H SarabunIT๙" pitchFamily="34" charset="-34"/>
                <a:cs typeface="TH SarabunIT๙" pitchFamily="34" charset="-34"/>
              </a:rPr>
            </a:br>
            <a:r>
              <a:rPr lang="th-TH" sz="320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H SarabunIT๙" pitchFamily="34" charset="-34"/>
                <a:cs typeface="TH SarabunIT๙" pitchFamily="34" charset="-34"/>
              </a:rPr>
              <a:t>การบริหารจัดการหนี้ และการติดตามการชำระหนี้กองทุนฯ</a:t>
            </a:r>
            <a:r>
              <a:rPr lang="en-US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/>
            </a:r>
            <a:br>
              <a:rPr lang="en-US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</a:br>
            <a:endParaRPr lang="th-TH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857224" y="1500174"/>
            <a:ext cx="778674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b="1" dirty="0" smtClean="0">
                <a:solidFill>
                  <a:prstClr val="black"/>
                </a:solidFill>
                <a:latin typeface="TH SarabunIT๙" pitchFamily="34" charset="-34"/>
                <a:cs typeface="TH SarabunIT๙" pitchFamily="34" charset="-34"/>
              </a:rPr>
              <a:t>- มีแผนการติดตามหนี้</a:t>
            </a:r>
            <a:r>
              <a:rPr lang="th-TH" b="1" dirty="0" smtClean="0">
                <a:latin typeface="TH SarabunIT๙" pitchFamily="34" charset="-34"/>
                <a:cs typeface="TH SarabunIT๙" pitchFamily="34" charset="-34"/>
              </a:rPr>
              <a:t>ค้างชำระเดือนละ 1 ครั้ง</a:t>
            </a:r>
          </a:p>
          <a:p>
            <a:r>
              <a:rPr lang="th-TH" b="1" dirty="0" smtClean="0">
                <a:latin typeface="TH SarabunIT๙" pitchFamily="34" charset="-34"/>
                <a:cs typeface="TH SarabunIT๙" pitchFamily="34" charset="-34"/>
              </a:rPr>
              <a:t>- แบ่งทีมออกติดตามเป็น 3 ทีม	</a:t>
            </a:r>
          </a:p>
          <a:p>
            <a:r>
              <a:rPr lang="th-TH" b="1" dirty="0" smtClean="0">
                <a:latin typeface="TH SarabunIT๙" pitchFamily="34" charset="-34"/>
                <a:cs typeface="TH SarabunIT๙" pitchFamily="34" charset="-34"/>
              </a:rPr>
              <a:t>- มียอดค้างชำระหนี้เก่า ที่ครบกำหนดชำระตั้งแต่ปี 2557 - 2559  </a:t>
            </a:r>
          </a:p>
          <a:p>
            <a:r>
              <a:rPr lang="th-TH" b="1" dirty="0" smtClean="0">
                <a:latin typeface="TH SarabunIT๙" pitchFamily="34" charset="-34"/>
                <a:cs typeface="TH SarabunIT๙" pitchFamily="34" charset="-34"/>
              </a:rPr>
              <a:t> ทั้งหมด </a:t>
            </a:r>
            <a:r>
              <a:rPr lang="en-US" b="1" dirty="0" smtClean="0">
                <a:latin typeface="TH SarabunIT๙" pitchFamily="34" charset="-34"/>
                <a:cs typeface="TH SarabunIT๙" pitchFamily="34" charset="-34"/>
              </a:rPr>
              <a:t>164</a:t>
            </a:r>
            <a:r>
              <a:rPr lang="th-TH" b="1" dirty="0" smtClean="0">
                <a:latin typeface="TH SarabunIT๙" pitchFamily="34" charset="-34"/>
                <a:cs typeface="TH SarabunIT๙" pitchFamily="34" charset="-34"/>
              </a:rPr>
              <a:t> โครงการ เป็นเงิน </a:t>
            </a:r>
            <a:r>
              <a:rPr lang="en-US" b="1" dirty="0" smtClean="0">
                <a:latin typeface="TH SarabunIT๙" pitchFamily="34" charset="-34"/>
                <a:cs typeface="TH SarabunIT๙" pitchFamily="34" charset="-34"/>
              </a:rPr>
              <a:t>5,671,739 </a:t>
            </a:r>
            <a:r>
              <a:rPr lang="th-TH" b="1" dirty="0" smtClean="0">
                <a:latin typeface="TH SarabunIT๙" pitchFamily="34" charset="-34"/>
                <a:cs typeface="TH SarabunIT๙" pitchFamily="34" charset="-34"/>
              </a:rPr>
              <a:t> บาท  คิดเป็นร้อยละ </a:t>
            </a:r>
            <a:r>
              <a:rPr lang="en-US" b="1" dirty="0" smtClean="0">
                <a:latin typeface="TH SarabunIT๙" pitchFamily="34" charset="-34"/>
                <a:cs typeface="TH SarabunIT๙" pitchFamily="34" charset="-34"/>
              </a:rPr>
              <a:t>70.33 </a:t>
            </a:r>
            <a:r>
              <a:rPr lang="th-TH" b="1" dirty="0" smtClean="0">
                <a:latin typeface="TH SarabunIT๙" pitchFamily="34" charset="-34"/>
                <a:cs typeface="TH SarabunIT๙" pitchFamily="34" charset="-34"/>
              </a:rPr>
              <a:t> </a:t>
            </a:r>
          </a:p>
          <a:p>
            <a:r>
              <a:rPr lang="th-TH" b="1" dirty="0" smtClean="0">
                <a:latin typeface="TH SarabunIT๙" pitchFamily="34" charset="-34"/>
                <a:cs typeface="TH SarabunIT๙" pitchFamily="34" charset="-34"/>
              </a:rPr>
              <a:t> จากยอดที่ครบกำหนดชำระ 8,064,804 บาท</a:t>
            </a:r>
            <a:endParaRPr lang="th-TH" b="1" dirty="0">
              <a:latin typeface="TH SarabunIT๙" pitchFamily="34" charset="-34"/>
              <a:cs typeface="TH SarabunIT๙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450667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/>
          <p:cNvSpPr>
            <a:spLocks noGrp="1"/>
          </p:cNvSpPr>
          <p:nvPr>
            <p:ph sz="quarter" idx="13"/>
          </p:nvPr>
        </p:nvSpPr>
        <p:spPr>
          <a:xfrm>
            <a:off x="395536" y="1142984"/>
            <a:ext cx="8352928" cy="5526376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45720" indent="0">
              <a:buNone/>
            </a:pPr>
            <a:r>
              <a:rPr lang="th-TH" sz="3600" b="1" dirty="0" smtClean="0">
                <a:latin typeface="TH SarabunIT๙" pitchFamily="34" charset="-34"/>
                <a:cs typeface="TH SarabunIT๙" pitchFamily="34" charset="-34"/>
              </a:rPr>
              <a:t>งบประมาณที่ได้รับการจัดสรร  </a:t>
            </a:r>
            <a:r>
              <a:rPr lang="th-TH" sz="3600" b="1" dirty="0" err="1" smtClean="0">
                <a:latin typeface="TH SarabunIT๙" pitchFamily="34" charset="-34"/>
                <a:cs typeface="TH SarabunIT๙" pitchFamily="34" charset="-34"/>
              </a:rPr>
              <a:t>ไตร</a:t>
            </a:r>
            <a:r>
              <a:rPr lang="th-TH" sz="3600" b="1" dirty="0" err="1">
                <a:latin typeface="TH SarabunIT๙" pitchFamily="34" charset="-34"/>
                <a:cs typeface="TH SarabunIT๙" pitchFamily="34" charset="-34"/>
              </a:rPr>
              <a:t>มาส</a:t>
            </a:r>
            <a:r>
              <a:rPr lang="th-TH" sz="3600" b="1" dirty="0">
                <a:latin typeface="TH SarabunIT๙" pitchFamily="34" charset="-34"/>
                <a:cs typeface="TH SarabunIT๙" pitchFamily="34" charset="-34"/>
              </a:rPr>
              <a:t> </a:t>
            </a:r>
            <a:r>
              <a:rPr lang="th-TH" sz="3600" b="1" dirty="0" smtClean="0">
                <a:latin typeface="TH SarabunIT๙" pitchFamily="34" charset="-34"/>
                <a:cs typeface="TH SarabunIT๙" pitchFamily="34" charset="-34"/>
              </a:rPr>
              <a:t> 1 </a:t>
            </a:r>
            <a:r>
              <a:rPr lang="th-TH" sz="3600" b="1" dirty="0">
                <a:latin typeface="TH SarabunIT๙" pitchFamily="34" charset="-34"/>
                <a:cs typeface="TH SarabunIT๙" pitchFamily="34" charset="-34"/>
              </a:rPr>
              <a:t>- </a:t>
            </a:r>
            <a:r>
              <a:rPr lang="th-TH" sz="3600" b="1" dirty="0" smtClean="0">
                <a:latin typeface="TH SarabunIT๙" pitchFamily="34" charset="-34"/>
                <a:cs typeface="TH SarabunIT๙" pitchFamily="34" charset="-34"/>
              </a:rPr>
              <a:t>2  </a:t>
            </a:r>
            <a:br>
              <a:rPr lang="th-TH" sz="3600" b="1" dirty="0" smtClean="0">
                <a:latin typeface="TH SarabunIT๙" pitchFamily="34" charset="-34"/>
                <a:cs typeface="TH SarabunIT๙" pitchFamily="34" charset="-34"/>
              </a:rPr>
            </a:br>
            <a:r>
              <a:rPr lang="th-TH" sz="3600" b="1" dirty="0" smtClean="0">
                <a:latin typeface="TH SarabunIT๙" pitchFamily="34" charset="-34"/>
                <a:cs typeface="TH SarabunIT๙" pitchFamily="34" charset="-34"/>
              </a:rPr>
              <a:t>ประจำปีงบประมาณ 2561</a:t>
            </a:r>
            <a:r>
              <a:rPr lang="th-TH" sz="3600" dirty="0" smtClean="0"/>
              <a:t/>
            </a:r>
            <a:br>
              <a:rPr lang="th-TH" sz="3600" dirty="0" smtClean="0"/>
            </a:br>
            <a:r>
              <a:rPr lang="th-TH" sz="3600" dirty="0" smtClean="0">
                <a:latin typeface="TH SarabunIT๙" pitchFamily="34" charset="-34"/>
                <a:cs typeface="TH SarabunIT๙" pitchFamily="34" charset="-34"/>
              </a:rPr>
              <a:t> </a:t>
            </a:r>
            <a:r>
              <a:rPr lang="th-TH" sz="3600" b="1" dirty="0" smtClean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  <a:sym typeface="Wingdings"/>
              </a:rPr>
              <a:t></a:t>
            </a:r>
            <a:r>
              <a:rPr lang="th-TH" sz="3600" b="1" dirty="0" smtClean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rPr>
              <a:t>งบยุทธศาสตร์กรม		 20,732,302   บาท</a:t>
            </a:r>
            <a:br>
              <a:rPr lang="th-TH" sz="3600" b="1" dirty="0" smtClean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rPr>
            </a:br>
            <a:r>
              <a:rPr lang="th-TH" sz="3600" b="1" dirty="0" smtClean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rPr>
              <a:t>	- ดำเนินการในระดับจังหวัด	</a:t>
            </a:r>
            <a:r>
              <a:rPr lang="en-US" sz="3600" b="1" dirty="0" smtClean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rPr>
              <a:t>   1,587,500   </a:t>
            </a:r>
            <a:r>
              <a:rPr lang="th-TH" sz="3600" b="1" dirty="0" smtClean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rPr>
              <a:t>บาท</a:t>
            </a:r>
            <a:br>
              <a:rPr lang="th-TH" sz="3600" b="1" dirty="0" smtClean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rPr>
            </a:br>
            <a:r>
              <a:rPr lang="th-TH" sz="3600" b="1" dirty="0" smtClean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rPr>
              <a:t>	- ดำเนินการในระดับอำเภอ	</a:t>
            </a:r>
            <a:r>
              <a:rPr lang="en-US" sz="3600" b="1" dirty="0" smtClean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rPr>
              <a:t> 19,144,802  </a:t>
            </a:r>
            <a:r>
              <a:rPr lang="th-TH" sz="3600" b="1" dirty="0" smtClean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rPr>
              <a:t> บาท</a:t>
            </a:r>
          </a:p>
          <a:p>
            <a:pPr marL="45720" indent="0">
              <a:buNone/>
            </a:pPr>
            <a:r>
              <a:rPr lang="th-TH" sz="3600" b="1" dirty="0" smtClean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  <a:sym typeface="Wingdings"/>
              </a:rPr>
              <a:t></a:t>
            </a:r>
            <a:r>
              <a:rPr lang="th-TH" sz="3600" b="1" dirty="0" smtClean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rPr>
              <a:t>งบบริหาร                                  2,053,900  บาท </a:t>
            </a:r>
            <a:br>
              <a:rPr lang="th-TH" sz="3600" b="1" dirty="0" smtClean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rPr>
            </a:br>
            <a:r>
              <a:rPr lang="th-TH" sz="3600" b="1" dirty="0" smtClean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  <a:sym typeface="Wingdings"/>
              </a:rPr>
              <a:t></a:t>
            </a:r>
            <a:r>
              <a:rPr lang="th-TH" sz="3600" b="1" dirty="0" smtClean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rPr>
              <a:t>งบจังหวัด ปีงบประมาณ 2561	     9,147,000   บาท</a:t>
            </a:r>
          </a:p>
          <a:p>
            <a:pPr marL="45720" indent="0">
              <a:buNone/>
            </a:pPr>
            <a:r>
              <a:rPr lang="th-TH" sz="3600" dirty="0">
                <a:solidFill>
                  <a:schemeClr val="tx1"/>
                </a:solidFill>
              </a:rPr>
              <a:t> </a:t>
            </a:r>
            <a:r>
              <a:rPr lang="th-TH" sz="3600" b="1" dirty="0" smtClean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rPr>
              <a:t>รวมงบประมาณที่ได้จัดสรรทั้งหมด     31,933,202  บาท</a:t>
            </a:r>
            <a:endParaRPr lang="th-TH" sz="3600" dirty="0">
              <a:solidFill>
                <a:schemeClr val="tx1"/>
              </a:solidFill>
            </a:endParaRP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395536" y="188640"/>
            <a:ext cx="8352928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45720" indent="0">
              <a:buNone/>
            </a:pPr>
            <a:r>
              <a:rPr lang="th-TH" sz="3600" b="1" dirty="0">
                <a:latin typeface="TH SarabunIT๙" pitchFamily="34" charset="-34"/>
                <a:cs typeface="TH SarabunIT๙" pitchFamily="34" charset="-34"/>
              </a:rPr>
              <a:t>3.2 การบริหารและการใช้จ่าย</a:t>
            </a:r>
            <a:r>
              <a:rPr lang="th-TH" sz="3600" b="1" dirty="0" smtClean="0">
                <a:latin typeface="TH SarabunIT๙" pitchFamily="34" charset="-34"/>
                <a:cs typeface="TH SarabunIT๙" pitchFamily="34" charset="-34"/>
              </a:rPr>
              <a:t>งบประมาณ</a:t>
            </a:r>
          </a:p>
        </p:txBody>
      </p:sp>
    </p:spTree>
    <p:extLst>
      <p:ext uri="{BB962C8B-B14F-4D97-AF65-F5344CB8AC3E}">
        <p14:creationId xmlns:p14="http://schemas.microsoft.com/office/powerpoint/2010/main" xmlns="" val="7505676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สี่เหลี่ยมผืนผ้า 4"/>
          <p:cNvSpPr/>
          <p:nvPr/>
        </p:nvSpPr>
        <p:spPr>
          <a:xfrm>
            <a:off x="395536" y="188640"/>
            <a:ext cx="8352928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45720" algn="ctr"/>
            <a:r>
              <a:rPr lang="th-TH" sz="3600" b="1" dirty="0" smtClean="0">
                <a:latin typeface="TH SarabunIT๙" pitchFamily="34" charset="-34"/>
                <a:cs typeface="TH SarabunIT๙" pitchFamily="34" charset="-34"/>
              </a:rPr>
              <a:t>แผนการใช้จ่ายงบประมาณตามยุทธศาสตร์กรมการพัฒนาชุมชน ปีงบประมาณ พ.ศ. </a:t>
            </a:r>
            <a:r>
              <a:rPr lang="en-US" sz="3600" b="1" dirty="0" smtClean="0">
                <a:latin typeface="TH SarabunIT๙" pitchFamily="34" charset="-34"/>
                <a:cs typeface="TH SarabunIT๙" pitchFamily="34" charset="-34"/>
              </a:rPr>
              <a:t>2561</a:t>
            </a:r>
            <a:endParaRPr lang="en-US" sz="3600" dirty="0" smtClean="0">
              <a:latin typeface="TH SarabunIT๙" pitchFamily="34" charset="-34"/>
              <a:cs typeface="TH SarabunIT๙" pitchFamily="34" charset="-34"/>
            </a:endParaRPr>
          </a:p>
        </p:txBody>
      </p:sp>
      <p:graphicFrame>
        <p:nvGraphicFramePr>
          <p:cNvPr id="6" name="ตาราง 5"/>
          <p:cNvGraphicFramePr>
            <a:graphicFrameLocks noGrp="1"/>
          </p:cNvGraphicFramePr>
          <p:nvPr/>
        </p:nvGraphicFramePr>
        <p:xfrm>
          <a:off x="428596" y="1571612"/>
          <a:ext cx="8286805" cy="31318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7322"/>
                <a:gridCol w="928694"/>
                <a:gridCol w="928694"/>
                <a:gridCol w="1428760"/>
                <a:gridCol w="857256"/>
                <a:gridCol w="1500198"/>
                <a:gridCol w="1285881"/>
              </a:tblGrid>
              <a:tr h="85725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dirty="0" smtClean="0">
                          <a:latin typeface="TH SarabunIT๙" pitchFamily="34" charset="-34"/>
                          <a:cs typeface="TH SarabunIT๙" pitchFamily="34" charset="-34"/>
                        </a:rPr>
                        <a:t>ระยะเวลา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dirty="0" smtClean="0">
                          <a:latin typeface="TH SarabunIT๙" pitchFamily="34" charset="-34"/>
                          <a:cs typeface="TH SarabunIT๙" pitchFamily="34" charset="-34"/>
                        </a:rPr>
                        <a:t>ดำเนินการ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dirty="0" smtClean="0">
                          <a:latin typeface="TH SarabunIT๙" pitchFamily="34" charset="-34"/>
                          <a:cs typeface="TH SarabunIT๙" pitchFamily="34" charset="-34"/>
                        </a:rPr>
                        <a:t>กิจกรรม/โครงการ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dirty="0" smtClean="0">
                          <a:latin typeface="TH SarabunIT๙" pitchFamily="34" charset="-34"/>
                          <a:cs typeface="TH SarabunIT๙" pitchFamily="34" charset="-34"/>
                        </a:rPr>
                        <a:t>จังหวัด</a:t>
                      </a:r>
                      <a:r>
                        <a:rPr lang="th-TH" sz="2400" dirty="0" smtClean="0">
                          <a:latin typeface="TH SarabunIT๙" pitchFamily="34" charset="-34"/>
                          <a:cs typeface="TH SarabunIT๙" pitchFamily="34" charset="-34"/>
                        </a:rPr>
                        <a:t>ดำเนิน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dirty="0" smtClean="0">
                          <a:latin typeface="TH SarabunIT๙" pitchFamily="34" charset="-34"/>
                          <a:cs typeface="TH SarabunIT๙" pitchFamily="34" charset="-34"/>
                        </a:rPr>
                        <a:t>การ</a:t>
                      </a:r>
                      <a:endParaRPr lang="th-TH" sz="2400" dirty="0" smtClean="0">
                        <a:latin typeface="TH SarabunIT๙" pitchFamily="34" charset="-34"/>
                        <a:cs typeface="TH SarabunIT๙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dirty="0" smtClean="0">
                          <a:latin typeface="TH SarabunIT๙" pitchFamily="34" charset="-34"/>
                          <a:cs typeface="TH SarabunIT๙" pitchFamily="34" charset="-34"/>
                        </a:rPr>
                        <a:t>งบ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dirty="0" smtClean="0">
                          <a:latin typeface="TH SarabunIT๙" pitchFamily="34" charset="-34"/>
                          <a:cs typeface="TH SarabunIT๙" pitchFamily="34" charset="-34"/>
                        </a:rPr>
                        <a:t>ประมาณ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 smtClean="0">
                          <a:latin typeface="TH SarabunIT๙" pitchFamily="34" charset="-34"/>
                          <a:cs typeface="TH SarabunIT๙" pitchFamily="34" charset="-34"/>
                        </a:rPr>
                        <a:t>อำเภอ</a:t>
                      </a:r>
                    </a:p>
                    <a:p>
                      <a:pPr algn="ctr"/>
                      <a:r>
                        <a:rPr lang="th-TH" sz="2400" dirty="0" smtClean="0">
                          <a:latin typeface="TH SarabunIT๙" pitchFamily="34" charset="-34"/>
                          <a:cs typeface="TH SarabunIT๙" pitchFamily="34" charset="-34"/>
                        </a:rPr>
                        <a:t>ดำเนิน</a:t>
                      </a:r>
                    </a:p>
                    <a:p>
                      <a:pPr algn="ctr"/>
                      <a:r>
                        <a:rPr lang="th-TH" sz="2400" dirty="0" smtClean="0">
                          <a:latin typeface="TH SarabunIT๙" pitchFamily="34" charset="-34"/>
                          <a:cs typeface="TH SarabunIT๙" pitchFamily="34" charset="-34"/>
                        </a:rPr>
                        <a:t>การ</a:t>
                      </a:r>
                      <a:endParaRPr lang="th-TH" sz="2400" dirty="0">
                        <a:latin typeface="TH SarabunIT๙" pitchFamily="34" charset="-34"/>
                        <a:cs typeface="TH SarabunIT๙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 smtClean="0">
                          <a:latin typeface="TH SarabunIT๙" pitchFamily="34" charset="-34"/>
                          <a:cs typeface="TH SarabunIT๙" pitchFamily="34" charset="-34"/>
                        </a:rPr>
                        <a:t>งบ</a:t>
                      </a:r>
                    </a:p>
                    <a:p>
                      <a:pPr algn="ctr"/>
                      <a:r>
                        <a:rPr lang="th-TH" sz="2400" dirty="0" smtClean="0">
                          <a:latin typeface="TH SarabunIT๙" pitchFamily="34" charset="-34"/>
                          <a:cs typeface="TH SarabunIT๙" pitchFamily="34" charset="-34"/>
                        </a:rPr>
                        <a:t>ประมาณ</a:t>
                      </a:r>
                      <a:endParaRPr lang="th-TH" sz="2400" dirty="0">
                        <a:latin typeface="TH SarabunIT๙" pitchFamily="34" charset="-34"/>
                        <a:cs typeface="TH SarabunIT๙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 smtClean="0">
                          <a:latin typeface="TH SarabunIT๙" pitchFamily="34" charset="-34"/>
                          <a:cs typeface="TH SarabunIT๙" pitchFamily="34" charset="-34"/>
                        </a:rPr>
                        <a:t>รวม</a:t>
                      </a:r>
                    </a:p>
                    <a:p>
                      <a:pPr algn="ctr"/>
                      <a:r>
                        <a:rPr lang="th-TH" sz="2400" dirty="0" smtClean="0">
                          <a:latin typeface="TH SarabunIT๙" pitchFamily="34" charset="-34"/>
                          <a:cs typeface="TH SarabunIT๙" pitchFamily="34" charset="-34"/>
                        </a:rPr>
                        <a:t>งบประมาณ</a:t>
                      </a:r>
                      <a:endParaRPr lang="th-TH" sz="2400" dirty="0">
                        <a:latin typeface="TH SarabunIT๙" pitchFamily="34" charset="-34"/>
                        <a:cs typeface="TH SarabunIT๙" pitchFamily="34" charset="-34"/>
                      </a:endParaRPr>
                    </a:p>
                  </a:txBody>
                  <a:tcPr/>
                </a:tc>
              </a:tr>
              <a:tr h="57150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H SarabunIT๙" pitchFamily="34" charset="-34"/>
                          <a:ea typeface="Times New Roman" pitchFamily="18" charset="0"/>
                          <a:cs typeface="TH SarabunIT๙" pitchFamily="34" charset="-34"/>
                        </a:rPr>
                        <a:t>ไตรมาส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H SarabunIT๙" pitchFamily="34" charset="-34"/>
                          <a:ea typeface="Times New Roman" pitchFamily="18" charset="0"/>
                          <a:cs typeface="TH SarabunIT๙" pitchFamily="34" charset="-34"/>
                        </a:rPr>
                        <a:t>  1 </a:t>
                      </a:r>
                      <a:endParaRPr lang="th-TH" sz="2400" dirty="0" smtClean="0">
                        <a:latin typeface="TH SarabunIT๙" pitchFamily="34" charset="-34"/>
                        <a:cs typeface="TH SarabunIT๙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H SarabunIT๙" pitchFamily="34" charset="-34"/>
                          <a:ea typeface="Times New Roman" pitchFamily="18" charset="0"/>
                          <a:cs typeface="TH SarabunIT๙" pitchFamily="34" charset="-34"/>
                        </a:rPr>
                        <a:t>22</a:t>
                      </a:r>
                      <a:endParaRPr lang="th-TH" sz="2400" dirty="0" smtClean="0">
                        <a:latin typeface="TH SarabunIT๙" pitchFamily="34" charset="-34"/>
                        <a:cs typeface="TH SarabunIT๙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 smtClean="0">
                          <a:latin typeface="TH SarabunIT๙" pitchFamily="34" charset="-34"/>
                          <a:cs typeface="TH SarabunIT๙" pitchFamily="34" charset="-34"/>
                        </a:rPr>
                        <a:t>12</a:t>
                      </a:r>
                      <a:endParaRPr lang="th-TH" sz="2400" dirty="0">
                        <a:latin typeface="TH SarabunIT๙" pitchFamily="34" charset="-34"/>
                        <a:cs typeface="TH SarabunIT๙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>
                          <a:latin typeface="TH SarabunIT๙" pitchFamily="34" charset="-34"/>
                          <a:cs typeface="TH SarabunIT๙" pitchFamily="34" charset="-34"/>
                        </a:rPr>
                        <a:t>1,231</a:t>
                      </a:r>
                      <a:r>
                        <a:rPr lang="th-TH" sz="2400" dirty="0" smtClean="0">
                          <a:latin typeface="TH SarabunIT๙" pitchFamily="34" charset="-34"/>
                          <a:cs typeface="TH SarabunIT๙" pitchFamily="34" charset="-34"/>
                        </a:rPr>
                        <a:t>,</a:t>
                      </a:r>
                      <a:r>
                        <a:rPr lang="en-US" sz="2400" dirty="0" smtClean="0">
                          <a:latin typeface="TH SarabunIT๙" pitchFamily="34" charset="-34"/>
                          <a:cs typeface="TH SarabunIT๙" pitchFamily="34" charset="-34"/>
                        </a:rPr>
                        <a:t>500</a:t>
                      </a:r>
                      <a:endParaRPr lang="th-TH" sz="2400" dirty="0">
                        <a:latin typeface="TH SarabunIT๙" pitchFamily="34" charset="-34"/>
                        <a:cs typeface="TH SarabunIT๙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 smtClean="0">
                          <a:latin typeface="TH SarabunIT๙" pitchFamily="34" charset="-34"/>
                          <a:cs typeface="TH SarabunIT๙" pitchFamily="34" charset="-34"/>
                        </a:rPr>
                        <a:t>10</a:t>
                      </a:r>
                      <a:endParaRPr lang="th-TH" sz="2400" dirty="0">
                        <a:latin typeface="TH SarabunIT๙" pitchFamily="34" charset="-34"/>
                        <a:cs typeface="TH SarabunIT๙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>
                          <a:latin typeface="TH SarabunIT๙" pitchFamily="34" charset="-34"/>
                          <a:cs typeface="TH SarabunIT๙" pitchFamily="34" charset="-34"/>
                        </a:rPr>
                        <a:t>3282100</a:t>
                      </a:r>
                      <a:endParaRPr lang="th-TH" sz="2400" dirty="0">
                        <a:latin typeface="TH SarabunIT๙" pitchFamily="34" charset="-34"/>
                        <a:cs typeface="TH SarabunIT๙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th-TH" sz="2400" b="1" i="0" u="none" strike="noStrike" dirty="0">
                          <a:solidFill>
                            <a:schemeClr val="tx1"/>
                          </a:solidFill>
                          <a:latin typeface="TH SarabunIT๙" pitchFamily="34" charset="-34"/>
                          <a:cs typeface="TH SarabunIT๙" pitchFamily="34" charset="-34"/>
                        </a:rPr>
                        <a:t>4,513,600</a:t>
                      </a:r>
                    </a:p>
                  </a:txBody>
                  <a:tcPr marL="9525" marR="9525" marT="9525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H SarabunIT๙" pitchFamily="34" charset="-34"/>
                          <a:ea typeface="Times New Roman" pitchFamily="18" charset="0"/>
                          <a:cs typeface="TH SarabunIT๙" pitchFamily="34" charset="-34"/>
                        </a:rPr>
                        <a:t>ไตรมาส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H SarabunIT๙" pitchFamily="34" charset="-34"/>
                          <a:ea typeface="Times New Roman" pitchFamily="18" charset="0"/>
                          <a:cs typeface="TH SarabunIT๙" pitchFamily="34" charset="-34"/>
                        </a:rPr>
                        <a:t>  2 </a:t>
                      </a:r>
                      <a:endParaRPr lang="th-TH" sz="2400" dirty="0" smtClean="0">
                        <a:latin typeface="TH SarabunIT๙" pitchFamily="34" charset="-34"/>
                        <a:cs typeface="TH SarabunIT๙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H SarabunIT๙" pitchFamily="34" charset="-34"/>
                          <a:ea typeface="Times New Roman" pitchFamily="18" charset="0"/>
                          <a:cs typeface="TH SarabunIT๙" pitchFamily="34" charset="-34"/>
                        </a:rPr>
                        <a:t>11</a:t>
                      </a:r>
                      <a:endParaRPr lang="th-TH" sz="2400" dirty="0" smtClean="0">
                        <a:latin typeface="TH SarabunIT๙" pitchFamily="34" charset="-34"/>
                        <a:cs typeface="TH SarabunIT๙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 smtClean="0">
                          <a:latin typeface="TH SarabunIT๙" pitchFamily="34" charset="-34"/>
                          <a:cs typeface="TH SarabunIT๙" pitchFamily="34" charset="-34"/>
                        </a:rPr>
                        <a:t>5</a:t>
                      </a:r>
                      <a:endParaRPr lang="th-TH" sz="2400" dirty="0">
                        <a:latin typeface="TH SarabunIT๙" pitchFamily="34" charset="-34"/>
                        <a:cs typeface="TH SarabunIT๙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sz="2400" dirty="0" smtClean="0">
                          <a:latin typeface="TH SarabunIT๙" pitchFamily="34" charset="-34"/>
                          <a:cs typeface="TH SarabunIT๙" pitchFamily="34" charset="-34"/>
                        </a:rPr>
                        <a:t>87,700</a:t>
                      </a:r>
                      <a:endParaRPr lang="th-TH" sz="2400" dirty="0">
                        <a:latin typeface="TH SarabunIT๙" pitchFamily="34" charset="-34"/>
                        <a:cs typeface="TH SarabunIT๙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 smtClean="0">
                          <a:latin typeface="TH SarabunIT๙" pitchFamily="34" charset="-34"/>
                          <a:cs typeface="TH SarabunIT๙" pitchFamily="34" charset="-34"/>
                        </a:rPr>
                        <a:t>7</a:t>
                      </a:r>
                      <a:endParaRPr lang="th-TH" sz="2400" dirty="0">
                        <a:latin typeface="TH SarabunIT๙" pitchFamily="34" charset="-34"/>
                        <a:cs typeface="TH SarabunIT๙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>
                          <a:latin typeface="TH SarabunIT๙" pitchFamily="34" charset="-34"/>
                          <a:cs typeface="TH SarabunIT๙" pitchFamily="34" charset="-34"/>
                        </a:rPr>
                        <a:t>3277102</a:t>
                      </a:r>
                      <a:endParaRPr lang="th-TH" sz="2400" dirty="0">
                        <a:latin typeface="TH SarabunIT๙" pitchFamily="34" charset="-34"/>
                        <a:cs typeface="TH SarabunIT๙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th-TH" sz="2400" b="1" i="0" u="none" strike="noStrike" dirty="0">
                          <a:solidFill>
                            <a:schemeClr val="tx1"/>
                          </a:solidFill>
                          <a:latin typeface="TH SarabunIT๙" pitchFamily="34" charset="-34"/>
                          <a:cs typeface="TH SarabunIT๙" pitchFamily="34" charset="-34"/>
                        </a:rPr>
                        <a:t>3,364,802</a:t>
                      </a:r>
                    </a:p>
                  </a:txBody>
                  <a:tcPr marL="9525" marR="9525" marT="9525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H SarabunIT๙" pitchFamily="34" charset="-34"/>
                          <a:ea typeface="Times New Roman" pitchFamily="18" charset="0"/>
                          <a:cs typeface="TH SarabunIT๙" pitchFamily="34" charset="-34"/>
                        </a:rPr>
                        <a:t>ไตรมาส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H SarabunIT๙" pitchFamily="34" charset="-34"/>
                          <a:ea typeface="Times New Roman" pitchFamily="18" charset="0"/>
                          <a:cs typeface="TH SarabunIT๙" pitchFamily="34" charset="-34"/>
                        </a:rPr>
                        <a:t>  1-2</a:t>
                      </a:r>
                      <a:endParaRPr lang="th-TH" sz="2400" dirty="0" smtClean="0">
                        <a:latin typeface="TH SarabunIT๙" pitchFamily="34" charset="-34"/>
                        <a:cs typeface="TH SarabunIT๙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H SarabunIT๙" pitchFamily="34" charset="-34"/>
                          <a:ea typeface="Times New Roman" pitchFamily="18" charset="0"/>
                          <a:cs typeface="TH SarabunIT๙" pitchFamily="34" charset="-34"/>
                        </a:rPr>
                        <a:t>3</a:t>
                      </a:r>
                      <a:endParaRPr lang="th-TH" sz="2400" dirty="0" smtClean="0">
                        <a:latin typeface="TH SarabunIT๙" pitchFamily="34" charset="-34"/>
                        <a:cs typeface="TH SarabunIT๙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 smtClean="0">
                          <a:latin typeface="TH SarabunIT๙" pitchFamily="34" charset="-34"/>
                          <a:cs typeface="TH SarabunIT๙" pitchFamily="34" charset="-34"/>
                        </a:rPr>
                        <a:t>2</a:t>
                      </a:r>
                      <a:endParaRPr lang="th-TH" sz="2400" dirty="0">
                        <a:latin typeface="TH SarabunIT๙" pitchFamily="34" charset="-34"/>
                        <a:cs typeface="TH SarabunIT๙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sz="2400" dirty="0" smtClean="0">
                          <a:latin typeface="TH SarabunIT๙" pitchFamily="34" charset="-34"/>
                          <a:cs typeface="TH SarabunIT๙" pitchFamily="34" charset="-34"/>
                        </a:rPr>
                        <a:t>268,300</a:t>
                      </a:r>
                      <a:endParaRPr lang="th-TH" sz="2400" dirty="0">
                        <a:latin typeface="TH SarabunIT๙" pitchFamily="34" charset="-34"/>
                        <a:cs typeface="TH SarabunIT๙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 smtClean="0">
                          <a:latin typeface="TH SarabunIT๙" pitchFamily="34" charset="-34"/>
                          <a:cs typeface="TH SarabunIT๙" pitchFamily="34" charset="-34"/>
                        </a:rPr>
                        <a:t>1</a:t>
                      </a:r>
                      <a:endParaRPr lang="th-TH" sz="2400" dirty="0">
                        <a:latin typeface="TH SarabunIT๙" pitchFamily="34" charset="-34"/>
                        <a:cs typeface="TH SarabunIT๙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>
                          <a:latin typeface="TH SarabunIT๙" pitchFamily="34" charset="-34"/>
                          <a:cs typeface="TH SarabunIT๙" pitchFamily="34" charset="-34"/>
                        </a:rPr>
                        <a:t>12,585,600</a:t>
                      </a:r>
                      <a:endParaRPr lang="th-TH" sz="2400" dirty="0">
                        <a:latin typeface="TH SarabunIT๙" pitchFamily="34" charset="-34"/>
                        <a:cs typeface="TH SarabunIT๙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th-TH" sz="2400" b="1" i="0" u="none" strike="noStrike" dirty="0">
                          <a:solidFill>
                            <a:schemeClr val="tx1"/>
                          </a:solidFill>
                          <a:latin typeface="TH SarabunIT๙" pitchFamily="34" charset="-34"/>
                          <a:cs typeface="TH SarabunIT๙" pitchFamily="34" charset="-34"/>
                        </a:rPr>
                        <a:t>12,853,900</a:t>
                      </a:r>
                    </a:p>
                  </a:txBody>
                  <a:tcPr marL="9525" marR="9525" marT="9525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H SarabunIT๙" pitchFamily="34" charset="-34"/>
                          <a:ea typeface="Times New Roman" pitchFamily="18" charset="0"/>
                          <a:cs typeface="TH SarabunIT๙" pitchFamily="34" charset="-34"/>
                        </a:rPr>
                        <a:t> </a:t>
                      </a:r>
                      <a:r>
                        <a:rPr kumimoji="0" lang="th-TH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H SarabunIT๙" pitchFamily="34" charset="-34"/>
                          <a:ea typeface="Times New Roman" pitchFamily="18" charset="0"/>
                          <a:cs typeface="TH SarabunIT๙" pitchFamily="34" charset="-34"/>
                        </a:rPr>
                        <a:t>รวม</a:t>
                      </a:r>
                      <a:endParaRPr lang="th-TH" sz="2400" dirty="0" smtClean="0">
                        <a:latin typeface="TH SarabunIT๙" pitchFamily="34" charset="-34"/>
                        <a:cs typeface="TH SarabunIT๙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H SarabunIT๙" pitchFamily="34" charset="-34"/>
                          <a:ea typeface="Times New Roman" pitchFamily="18" charset="0"/>
                          <a:cs typeface="TH SarabunIT๙" pitchFamily="34" charset="-34"/>
                        </a:rPr>
                        <a:t>36</a:t>
                      </a:r>
                      <a:endParaRPr lang="th-TH" sz="2400" dirty="0" smtClean="0">
                        <a:latin typeface="TH SarabunIT๙" pitchFamily="34" charset="-34"/>
                        <a:cs typeface="TH SarabunIT๙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 smtClean="0">
                          <a:latin typeface="TH SarabunIT๙" pitchFamily="34" charset="-34"/>
                          <a:cs typeface="TH SarabunIT๙" pitchFamily="34" charset="-34"/>
                        </a:rPr>
                        <a:t>18</a:t>
                      </a:r>
                      <a:endParaRPr lang="th-TH" sz="2400" dirty="0">
                        <a:latin typeface="TH SarabunIT๙" pitchFamily="34" charset="-34"/>
                        <a:cs typeface="TH SarabunIT๙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2400" b="0" i="0" u="none" strike="noStrike" dirty="0">
                          <a:solidFill>
                            <a:srgbClr val="000000"/>
                          </a:solidFill>
                          <a:latin typeface="TH SarabunIT๙" pitchFamily="34" charset="-34"/>
                          <a:cs typeface="TH SarabunIT๙" pitchFamily="34" charset="-34"/>
                        </a:rPr>
                        <a:t>1,587,500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 smtClean="0">
                          <a:latin typeface="TH SarabunIT๙" pitchFamily="34" charset="-34"/>
                          <a:cs typeface="TH SarabunIT๙" pitchFamily="34" charset="-34"/>
                        </a:rPr>
                        <a:t>17</a:t>
                      </a:r>
                      <a:endParaRPr lang="th-TH" sz="2400" dirty="0">
                        <a:latin typeface="TH SarabunIT๙" pitchFamily="34" charset="-34"/>
                        <a:cs typeface="TH SarabunIT๙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th-TH" sz="2400" b="0" i="0" u="none" strike="noStrike" dirty="0">
                          <a:solidFill>
                            <a:srgbClr val="000000"/>
                          </a:solidFill>
                          <a:latin typeface="TH SarabunIT๙" pitchFamily="34" charset="-34"/>
                          <a:cs typeface="TH SarabunIT๙" pitchFamily="34" charset="-34"/>
                        </a:rPr>
                        <a:t>19,144,802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th-TH" sz="2400" b="1" i="0" u="none" strike="noStrike" dirty="0">
                          <a:solidFill>
                            <a:schemeClr val="tx1"/>
                          </a:solidFill>
                          <a:latin typeface="TH SarabunIT๙" pitchFamily="34" charset="-34"/>
                          <a:cs typeface="TH SarabunIT๙" pitchFamily="34" charset="-34"/>
                        </a:rPr>
                        <a:t>20,732,302</a:t>
                      </a:r>
                    </a:p>
                  </a:txBody>
                  <a:tcPr marL="9525" marR="9525" marT="9525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75056763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สี่เหลี่ยมผืนผ้า 4"/>
          <p:cNvSpPr/>
          <p:nvPr/>
        </p:nvSpPr>
        <p:spPr>
          <a:xfrm>
            <a:off x="428596" y="142852"/>
            <a:ext cx="8352928" cy="107721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45720" algn="ctr"/>
            <a:r>
              <a:rPr lang="th-TH" sz="3200" b="1" dirty="0" smtClean="0">
                <a:latin typeface="TH SarabunIT๙" pitchFamily="34" charset="-34"/>
                <a:cs typeface="TH SarabunIT๙" pitchFamily="34" charset="-34"/>
              </a:rPr>
              <a:t>แผนงาน</a:t>
            </a:r>
            <a:r>
              <a:rPr lang="th-TH" sz="3200" b="1" dirty="0" err="1" smtClean="0">
                <a:latin typeface="TH SarabunIT๙" pitchFamily="34" charset="-34"/>
                <a:cs typeface="TH SarabunIT๙" pitchFamily="34" charset="-34"/>
              </a:rPr>
              <a:t>บูรณา</a:t>
            </a:r>
            <a:r>
              <a:rPr lang="th-TH" sz="3200" b="1" dirty="0" smtClean="0">
                <a:latin typeface="TH SarabunIT๙" pitchFamily="34" charset="-34"/>
                <a:cs typeface="TH SarabunIT๙" pitchFamily="34" charset="-34"/>
              </a:rPr>
              <a:t>การส่งเสริมการพัฒนาจังหวัดและกลุ่มจังหวัด</a:t>
            </a:r>
          </a:p>
          <a:p>
            <a:pPr marL="45720" algn="ctr"/>
            <a:r>
              <a:rPr lang="th-TH" sz="3200" b="1" dirty="0" smtClean="0">
                <a:latin typeface="TH SarabunIT๙" pitchFamily="34" charset="-34"/>
                <a:cs typeface="TH SarabunIT๙" pitchFamily="34" charset="-34"/>
              </a:rPr>
              <a:t>แบบ</a:t>
            </a:r>
            <a:r>
              <a:rPr lang="th-TH" sz="3200" b="1" dirty="0" err="1" smtClean="0">
                <a:latin typeface="TH SarabunIT๙" pitchFamily="34" charset="-34"/>
                <a:cs typeface="TH SarabunIT๙" pitchFamily="34" charset="-34"/>
              </a:rPr>
              <a:t>บูรณา</a:t>
            </a:r>
            <a:r>
              <a:rPr lang="th-TH" sz="3200" b="1" dirty="0" smtClean="0">
                <a:latin typeface="TH SarabunIT๙" pitchFamily="34" charset="-34"/>
                <a:cs typeface="TH SarabunIT๙" pitchFamily="34" charset="-34"/>
              </a:rPr>
              <a:t>การ ปีงบประมาณ พ.ศ. </a:t>
            </a:r>
            <a:r>
              <a:rPr lang="en-US" sz="3200" b="1" dirty="0" smtClean="0">
                <a:latin typeface="TH SarabunIT๙" pitchFamily="34" charset="-34"/>
                <a:cs typeface="TH SarabunIT๙" pitchFamily="34" charset="-34"/>
              </a:rPr>
              <a:t>2561</a:t>
            </a:r>
            <a:endParaRPr lang="en-US" sz="3200" dirty="0" smtClean="0">
              <a:latin typeface="TH SarabunIT๙" pitchFamily="34" charset="-34"/>
              <a:cs typeface="TH SarabunIT๙" pitchFamily="34" charset="-34"/>
            </a:endParaRPr>
          </a:p>
        </p:txBody>
      </p:sp>
      <p:graphicFrame>
        <p:nvGraphicFramePr>
          <p:cNvPr id="6" name="ตาราง 5"/>
          <p:cNvGraphicFramePr>
            <a:graphicFrameLocks noGrp="1"/>
          </p:cNvGraphicFramePr>
          <p:nvPr/>
        </p:nvGraphicFramePr>
        <p:xfrm>
          <a:off x="500034" y="1285860"/>
          <a:ext cx="8286807" cy="4786345"/>
        </p:xfrm>
        <a:graphic>
          <a:graphicData uri="http://schemas.openxmlformats.org/drawingml/2006/table">
            <a:tbl>
              <a:tblPr/>
              <a:tblGrid>
                <a:gridCol w="502702"/>
                <a:gridCol w="4229375"/>
                <a:gridCol w="1693184"/>
                <a:gridCol w="1861546"/>
              </a:tblGrid>
              <a:tr h="398862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400" b="1" kern="1200" dirty="0" smtClean="0">
                          <a:solidFill>
                            <a:schemeClr val="tx1"/>
                          </a:solidFill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  <a:t>แผนงาน/กิจกรรมโครงการ</a:t>
                      </a:r>
                      <a:endParaRPr lang="en-US" sz="2400" dirty="0">
                        <a:latin typeface="TH SarabunIT๙" pitchFamily="34" charset="-34"/>
                        <a:ea typeface="Times New Roman"/>
                        <a:cs typeface="TH SarabunIT๙" pitchFamily="34" charset="-34"/>
                      </a:endParaRPr>
                    </a:p>
                  </a:txBody>
                  <a:tcPr marL="65451" marR="65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400" b="1" kern="1200" dirty="0" smtClean="0">
                          <a:solidFill>
                            <a:schemeClr val="tx1"/>
                          </a:solidFill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  <a:t>งบประมาณ</a:t>
                      </a:r>
                      <a:endParaRPr lang="en-US" sz="2400" dirty="0">
                        <a:latin typeface="TH SarabunIT๙" pitchFamily="34" charset="-34"/>
                        <a:ea typeface="Times New Roman"/>
                        <a:cs typeface="TH SarabunIT๙" pitchFamily="34" charset="-34"/>
                      </a:endParaRPr>
                    </a:p>
                  </a:txBody>
                  <a:tcPr marL="65451" marR="65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400" b="1" kern="1200" dirty="0" smtClean="0">
                          <a:solidFill>
                            <a:schemeClr val="tx1"/>
                          </a:solidFill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  <a:t>เป้าหมายรวม</a:t>
                      </a:r>
                      <a:endParaRPr lang="en-US" sz="2400" dirty="0">
                        <a:latin typeface="TH SarabunIT๙" pitchFamily="34" charset="-34"/>
                        <a:ea typeface="Times New Roman"/>
                        <a:cs typeface="TH SarabunIT๙" pitchFamily="34" charset="-34"/>
                      </a:endParaRPr>
                    </a:p>
                  </a:txBody>
                  <a:tcPr marL="65451" marR="65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119658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400" dirty="0">
                          <a:latin typeface="TH SarabunIT๙" pitchFamily="34" charset="-34"/>
                          <a:ea typeface="Times New Roman"/>
                          <a:cs typeface="TH SarabunIT๙" pitchFamily="34" charset="-34"/>
                        </a:rPr>
                        <a:t>1</a:t>
                      </a:r>
                      <a:endParaRPr lang="en-US" sz="2400" dirty="0">
                        <a:latin typeface="TH SarabunIT๙" pitchFamily="34" charset="-34"/>
                        <a:ea typeface="Times New Roman"/>
                        <a:cs typeface="TH SarabunIT๙" pitchFamily="34" charset="-34"/>
                      </a:endParaRPr>
                    </a:p>
                  </a:txBody>
                  <a:tcPr marL="65451" marR="65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2400" dirty="0">
                          <a:latin typeface="TH SarabunIT๙" pitchFamily="34" charset="-34"/>
                          <a:ea typeface="Times New Roman"/>
                          <a:cs typeface="TH SarabunIT๙" pitchFamily="34" charset="-34"/>
                        </a:rPr>
                        <a:t>โครงการยกระดับมาตรฐานสินค้าและบริการด้านการท่องเที่ยวและการค้าสู่สากล</a:t>
                      </a:r>
                      <a:endParaRPr lang="en-US" sz="2400" dirty="0">
                        <a:latin typeface="TH SarabunIT๙" pitchFamily="34" charset="-34"/>
                        <a:ea typeface="Times New Roman"/>
                        <a:cs typeface="TH SarabunIT๙" pitchFamily="34" charset="-34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2400" dirty="0">
                          <a:latin typeface="TH SarabunIT๙" pitchFamily="34" charset="-34"/>
                          <a:ea typeface="Times New Roman"/>
                          <a:cs typeface="TH SarabunIT๙" pitchFamily="34" charset="-34"/>
                        </a:rPr>
                        <a:t>กิจกรรม </a:t>
                      </a:r>
                      <a:r>
                        <a:rPr lang="en-US" sz="2400" dirty="0">
                          <a:latin typeface="TH SarabunIT๙" pitchFamily="34" charset="-34"/>
                          <a:ea typeface="Times New Roman"/>
                          <a:cs typeface="TH SarabunIT๙" pitchFamily="34" charset="-34"/>
                        </a:rPr>
                        <a:t>: </a:t>
                      </a:r>
                      <a:r>
                        <a:rPr lang="th-TH" sz="2400" dirty="0">
                          <a:latin typeface="TH SarabunIT๙" pitchFamily="34" charset="-34"/>
                          <a:ea typeface="CordiaNew-Bold"/>
                          <a:cs typeface="TH SarabunIT๙" pitchFamily="34" charset="-34"/>
                        </a:rPr>
                        <a:t>พัฒนาผู้ประกอบการ</a:t>
                      </a:r>
                      <a:r>
                        <a:rPr lang="en-US" sz="2400" dirty="0">
                          <a:latin typeface="TH SarabunIT๙" pitchFamily="34" charset="-34"/>
                          <a:ea typeface="CordiaNew-Bold"/>
                          <a:cs typeface="TH SarabunIT๙" pitchFamily="34" charset="-34"/>
                        </a:rPr>
                        <a:t>OTOP</a:t>
                      </a:r>
                      <a:endParaRPr lang="en-US" sz="2400" dirty="0">
                        <a:latin typeface="TH SarabunIT๙" pitchFamily="34" charset="-34"/>
                        <a:ea typeface="Times New Roman"/>
                        <a:cs typeface="TH SarabunIT๙" pitchFamily="34" charset="-34"/>
                      </a:endParaRPr>
                    </a:p>
                  </a:txBody>
                  <a:tcPr marL="65451" marR="65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th-TH" sz="2400" dirty="0">
                          <a:latin typeface="TH SarabunIT๙" pitchFamily="34" charset="-34"/>
                          <a:ea typeface="CordiaNew-Bold"/>
                          <a:cs typeface="TH SarabunIT๙" pitchFamily="34" charset="-34"/>
                        </a:rPr>
                        <a:t>2,447,000</a:t>
                      </a:r>
                      <a:endParaRPr lang="en-US" sz="2400" dirty="0">
                        <a:latin typeface="TH SarabunIT๙" pitchFamily="34" charset="-34"/>
                        <a:ea typeface="Times New Roman"/>
                        <a:cs typeface="TH SarabunIT๙" pitchFamily="34" charset="-34"/>
                      </a:endParaRPr>
                    </a:p>
                  </a:txBody>
                  <a:tcPr marL="65451" marR="65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400">
                          <a:latin typeface="TH SarabunIT๙" pitchFamily="34" charset="-34"/>
                          <a:ea typeface="Times New Roman"/>
                          <a:cs typeface="TH SarabunIT๙" pitchFamily="34" charset="-34"/>
                        </a:rPr>
                        <a:t>40 </a:t>
                      </a:r>
                      <a:r>
                        <a:rPr lang="th-TH" sz="2400">
                          <a:latin typeface="TH SarabunIT๙" pitchFamily="34" charset="-34"/>
                          <a:ea typeface="Times New Roman"/>
                          <a:cs typeface="TH SarabunIT๙" pitchFamily="34" charset="-34"/>
                        </a:rPr>
                        <a:t>กลุ่ม</a:t>
                      </a:r>
                      <a:endParaRPr lang="en-US" sz="2400">
                        <a:latin typeface="TH SarabunIT๙" pitchFamily="34" charset="-34"/>
                        <a:ea typeface="Times New Roman"/>
                        <a:cs typeface="TH SarabunIT๙" pitchFamily="34" charset="-34"/>
                      </a:endParaRPr>
                    </a:p>
                  </a:txBody>
                  <a:tcPr marL="65451" marR="65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9658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400">
                          <a:latin typeface="TH SarabunIT๙" pitchFamily="34" charset="-34"/>
                          <a:ea typeface="Times New Roman"/>
                          <a:cs typeface="TH SarabunIT๙" pitchFamily="34" charset="-34"/>
                        </a:rPr>
                        <a:t>2</a:t>
                      </a:r>
                      <a:endParaRPr lang="en-US" sz="2400">
                        <a:latin typeface="TH SarabunIT๙" pitchFamily="34" charset="-34"/>
                        <a:ea typeface="Times New Roman"/>
                        <a:cs typeface="TH SarabunIT๙" pitchFamily="34" charset="-34"/>
                      </a:endParaRPr>
                    </a:p>
                  </a:txBody>
                  <a:tcPr marL="65451" marR="65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2400" dirty="0">
                          <a:latin typeface="TH SarabunIT๙" pitchFamily="34" charset="-34"/>
                          <a:ea typeface="Times New Roman"/>
                          <a:cs typeface="TH SarabunIT๙" pitchFamily="34" charset="-34"/>
                        </a:rPr>
                        <a:t>โครงการยกระดับมาตรฐานสินค้าและบริการด้านการท่องเที่ยวและการค้าสู่สากล</a:t>
                      </a:r>
                      <a:endParaRPr lang="en-US" sz="2400" dirty="0">
                        <a:latin typeface="TH SarabunIT๙" pitchFamily="34" charset="-34"/>
                        <a:ea typeface="Times New Roman"/>
                        <a:cs typeface="TH SarabunIT๙" pitchFamily="34" charset="-34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2400" dirty="0">
                          <a:latin typeface="TH SarabunIT๙" pitchFamily="34" charset="-34"/>
                          <a:ea typeface="Times New Roman"/>
                          <a:cs typeface="TH SarabunIT๙" pitchFamily="34" charset="-34"/>
                        </a:rPr>
                        <a:t>กิจกรรม </a:t>
                      </a:r>
                      <a:r>
                        <a:rPr lang="en-US" sz="2400" dirty="0">
                          <a:latin typeface="TH SarabunIT๙" pitchFamily="34" charset="-34"/>
                          <a:ea typeface="Times New Roman"/>
                          <a:cs typeface="TH SarabunIT๙" pitchFamily="34" charset="-34"/>
                        </a:rPr>
                        <a:t>: </a:t>
                      </a:r>
                      <a:r>
                        <a:rPr lang="th-TH" sz="2400" dirty="0">
                          <a:latin typeface="TH SarabunIT๙" pitchFamily="34" charset="-34"/>
                          <a:ea typeface="Times New Roman"/>
                          <a:cs typeface="TH SarabunIT๙" pitchFamily="34" charset="-34"/>
                        </a:rPr>
                        <a:t>พัฒนาบรรจุภัณฑ์ </a:t>
                      </a:r>
                      <a:r>
                        <a:rPr lang="en-US" sz="2400" dirty="0">
                          <a:latin typeface="TH SarabunIT๙" pitchFamily="34" charset="-34"/>
                          <a:ea typeface="Times New Roman"/>
                          <a:cs typeface="TH SarabunIT๙" pitchFamily="34" charset="-34"/>
                        </a:rPr>
                        <a:t>OTOP</a:t>
                      </a:r>
                      <a:r>
                        <a:rPr lang="th-TH" sz="2400" dirty="0">
                          <a:latin typeface="TH SarabunIT๙" pitchFamily="34" charset="-34"/>
                          <a:ea typeface="Times New Roman"/>
                          <a:cs typeface="TH SarabunIT๙" pitchFamily="34" charset="-34"/>
                        </a:rPr>
                        <a:t>และ </a:t>
                      </a:r>
                      <a:r>
                        <a:rPr lang="en-US" sz="2400" dirty="0">
                          <a:latin typeface="TH SarabunIT๙" pitchFamily="34" charset="-34"/>
                          <a:ea typeface="Times New Roman"/>
                          <a:cs typeface="TH SarabunIT๙" pitchFamily="34" charset="-34"/>
                        </a:rPr>
                        <a:t>Banner</a:t>
                      </a:r>
                    </a:p>
                  </a:txBody>
                  <a:tcPr marL="65451" marR="65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H SarabunIT๙" pitchFamily="34" charset="-34"/>
                          <a:ea typeface="Times New Roman"/>
                          <a:cs typeface="TH SarabunIT๙" pitchFamily="34" charset="-34"/>
                        </a:rPr>
                        <a:t>1</a:t>
                      </a:r>
                      <a:r>
                        <a:rPr lang="th-TH" sz="2400" dirty="0">
                          <a:latin typeface="TH SarabunIT๙" pitchFamily="34" charset="-34"/>
                          <a:ea typeface="Times New Roman"/>
                          <a:cs typeface="TH SarabunIT๙" pitchFamily="34" charset="-34"/>
                        </a:rPr>
                        <a:t>,000,000</a:t>
                      </a:r>
                      <a:endParaRPr lang="en-US" sz="2400" dirty="0">
                        <a:latin typeface="TH SarabunIT๙" pitchFamily="34" charset="-34"/>
                        <a:ea typeface="Times New Roman"/>
                        <a:cs typeface="TH SarabunIT๙" pitchFamily="34" charset="-34"/>
                      </a:endParaRPr>
                    </a:p>
                  </a:txBody>
                  <a:tcPr marL="65451" marR="65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th-TH" sz="2400">
                          <a:latin typeface="TH SarabunIT๙" pitchFamily="34" charset="-34"/>
                          <a:ea typeface="Times New Roman"/>
                          <a:cs typeface="TH SarabunIT๙" pitchFamily="34" charset="-34"/>
                        </a:rPr>
                        <a:t>50 กลุ่ม</a:t>
                      </a:r>
                      <a:endParaRPr lang="en-US" sz="2400">
                        <a:latin typeface="TH SarabunIT๙" pitchFamily="34" charset="-34"/>
                        <a:ea typeface="Times New Roman"/>
                        <a:cs typeface="TH SarabunIT๙" pitchFamily="34" charset="-34"/>
                      </a:endParaRPr>
                    </a:p>
                  </a:txBody>
                  <a:tcPr marL="65451" marR="65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772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400">
                          <a:latin typeface="TH SarabunIT๙" pitchFamily="34" charset="-34"/>
                          <a:ea typeface="Times New Roman"/>
                          <a:cs typeface="TH SarabunIT๙" pitchFamily="34" charset="-34"/>
                        </a:rPr>
                        <a:t>3</a:t>
                      </a:r>
                      <a:endParaRPr lang="en-US" sz="2400">
                        <a:latin typeface="TH SarabunIT๙" pitchFamily="34" charset="-34"/>
                        <a:ea typeface="Times New Roman"/>
                        <a:cs typeface="TH SarabunIT๙" pitchFamily="34" charset="-34"/>
                      </a:endParaRPr>
                    </a:p>
                  </a:txBody>
                  <a:tcPr marL="65451" marR="65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2400">
                          <a:latin typeface="TH SarabunIT๙" pitchFamily="34" charset="-34"/>
                          <a:ea typeface="Times New Roman"/>
                          <a:cs typeface="TH SarabunIT๙" pitchFamily="34" charset="-34"/>
                        </a:rPr>
                        <a:t>โครงการพัฒนาคุณภาพชีวิตของประชาชน</a:t>
                      </a:r>
                      <a:endParaRPr lang="en-US" sz="2400">
                        <a:latin typeface="TH SarabunIT๙" pitchFamily="34" charset="-34"/>
                        <a:ea typeface="Times New Roman"/>
                        <a:cs typeface="TH SarabunIT๙" pitchFamily="34" charset="-34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2400">
                          <a:latin typeface="TH SarabunIT๙" pitchFamily="34" charset="-34"/>
                          <a:ea typeface="Times New Roman"/>
                          <a:cs typeface="TH SarabunIT๙" pitchFamily="34" charset="-34"/>
                        </a:rPr>
                        <a:t>กิจกรรม </a:t>
                      </a:r>
                      <a:r>
                        <a:rPr lang="en-US" sz="2400">
                          <a:latin typeface="TH SarabunIT๙" pitchFamily="34" charset="-34"/>
                          <a:ea typeface="Times New Roman"/>
                          <a:cs typeface="TH SarabunIT๙" pitchFamily="34" charset="-34"/>
                        </a:rPr>
                        <a:t>: </a:t>
                      </a:r>
                      <a:r>
                        <a:rPr lang="th-TH" sz="2400">
                          <a:latin typeface="TH SarabunIT๙" pitchFamily="34" charset="-34"/>
                          <a:ea typeface="Times New Roman"/>
                          <a:cs typeface="TH SarabunIT๙" pitchFamily="34" charset="-34"/>
                        </a:rPr>
                        <a:t>พัฒนาชีวิตเพียงพอบนวิถีความพอเพียง</a:t>
                      </a:r>
                      <a:endParaRPr lang="en-US" sz="2400">
                        <a:latin typeface="TH SarabunIT๙" pitchFamily="34" charset="-34"/>
                        <a:ea typeface="Times New Roman"/>
                        <a:cs typeface="TH SarabunIT๙" pitchFamily="34" charset="-34"/>
                      </a:endParaRPr>
                    </a:p>
                  </a:txBody>
                  <a:tcPr marL="65451" marR="65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400">
                          <a:latin typeface="TH SarabunIT๙" pitchFamily="34" charset="-34"/>
                          <a:ea typeface="Times New Roman"/>
                          <a:cs typeface="TH SarabunIT๙" pitchFamily="34" charset="-34"/>
                        </a:rPr>
                        <a:t>3</a:t>
                      </a:r>
                      <a:r>
                        <a:rPr lang="th-TH" sz="2400">
                          <a:latin typeface="TH SarabunIT๙" pitchFamily="34" charset="-34"/>
                          <a:ea typeface="Times New Roman"/>
                          <a:cs typeface="TH SarabunIT๙" pitchFamily="34" charset="-34"/>
                        </a:rPr>
                        <a:t>,000,000</a:t>
                      </a:r>
                      <a:endParaRPr lang="en-US" sz="2400">
                        <a:latin typeface="TH SarabunIT๙" pitchFamily="34" charset="-34"/>
                        <a:ea typeface="Times New Roman"/>
                        <a:cs typeface="TH SarabunIT๙" pitchFamily="34" charset="-34"/>
                      </a:endParaRPr>
                    </a:p>
                  </a:txBody>
                  <a:tcPr marL="65451" marR="65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th-TH" sz="2400" dirty="0">
                          <a:latin typeface="TH SarabunIT๙" pitchFamily="34" charset="-34"/>
                          <a:ea typeface="Times New Roman"/>
                          <a:cs typeface="TH SarabunIT๙" pitchFamily="34" charset="-34"/>
                        </a:rPr>
                        <a:t>300 ครัวเรือน</a:t>
                      </a:r>
                      <a:endParaRPr lang="en-US" sz="2400" dirty="0">
                        <a:latin typeface="TH SarabunIT๙" pitchFamily="34" charset="-34"/>
                        <a:ea typeface="Times New Roman"/>
                        <a:cs typeface="TH SarabunIT๙" pitchFamily="34" charset="-34"/>
                      </a:endParaRPr>
                    </a:p>
                  </a:txBody>
                  <a:tcPr marL="65451" marR="65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9658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400">
                          <a:latin typeface="TH SarabunIT๙" pitchFamily="34" charset="-34"/>
                          <a:ea typeface="Times New Roman"/>
                          <a:cs typeface="TH SarabunIT๙" pitchFamily="34" charset="-34"/>
                        </a:rPr>
                        <a:t>4</a:t>
                      </a:r>
                      <a:endParaRPr lang="en-US" sz="2400">
                        <a:latin typeface="TH SarabunIT๙" pitchFamily="34" charset="-34"/>
                        <a:ea typeface="Times New Roman"/>
                        <a:cs typeface="TH SarabunIT๙" pitchFamily="34" charset="-34"/>
                      </a:endParaRPr>
                    </a:p>
                  </a:txBody>
                  <a:tcPr marL="65451" marR="65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2400" dirty="0">
                          <a:latin typeface="TH SarabunIT๙" pitchFamily="34" charset="-34"/>
                          <a:ea typeface="Times New Roman"/>
                          <a:cs typeface="TH SarabunIT๙" pitchFamily="34" charset="-34"/>
                        </a:rPr>
                        <a:t>โครงการพัฒนาคุณภาพชีวิตของประชาชน</a:t>
                      </a:r>
                      <a:endParaRPr lang="en-US" sz="2400" dirty="0">
                        <a:latin typeface="TH SarabunIT๙" pitchFamily="34" charset="-34"/>
                        <a:ea typeface="Times New Roman"/>
                        <a:cs typeface="TH SarabunIT๙" pitchFamily="34" charset="-34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2400" dirty="0">
                          <a:latin typeface="TH SarabunIT๙" pitchFamily="34" charset="-34"/>
                          <a:ea typeface="Times New Roman"/>
                          <a:cs typeface="TH SarabunIT๙" pitchFamily="34" charset="-34"/>
                        </a:rPr>
                        <a:t>กิจกรรม </a:t>
                      </a:r>
                      <a:r>
                        <a:rPr lang="en-US" sz="2400" dirty="0">
                          <a:latin typeface="TH SarabunIT๙" pitchFamily="34" charset="-34"/>
                          <a:ea typeface="Times New Roman"/>
                          <a:cs typeface="TH SarabunIT๙" pitchFamily="34" charset="-34"/>
                        </a:rPr>
                        <a:t>: </a:t>
                      </a:r>
                      <a:r>
                        <a:rPr lang="th-TH" sz="2400" dirty="0">
                          <a:latin typeface="TH SarabunIT๙" pitchFamily="34" charset="-34"/>
                          <a:ea typeface="Times New Roman"/>
                          <a:cs typeface="TH SarabunIT๙" pitchFamily="34" charset="-34"/>
                        </a:rPr>
                        <a:t>พัฒนาคุณภาพชีวิตประชาชนตามรูปแบบยโสธรโมเดล</a:t>
                      </a:r>
                      <a:endParaRPr lang="en-US" sz="2400" dirty="0">
                        <a:latin typeface="TH SarabunIT๙" pitchFamily="34" charset="-34"/>
                        <a:ea typeface="Times New Roman"/>
                        <a:cs typeface="TH SarabunIT๙" pitchFamily="34" charset="-34"/>
                      </a:endParaRPr>
                    </a:p>
                  </a:txBody>
                  <a:tcPr marL="65451" marR="65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H SarabunIT๙" pitchFamily="34" charset="-34"/>
                          <a:ea typeface="Times New Roman"/>
                          <a:cs typeface="TH SarabunIT๙" pitchFamily="34" charset="-34"/>
                        </a:rPr>
                        <a:t>2,700,000</a:t>
                      </a:r>
                    </a:p>
                  </a:txBody>
                  <a:tcPr marL="65451" marR="65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th-TH" sz="2400" dirty="0">
                          <a:latin typeface="TH SarabunIT๙" pitchFamily="34" charset="-34"/>
                          <a:ea typeface="Times New Roman"/>
                          <a:cs typeface="TH SarabunIT๙" pitchFamily="34" charset="-34"/>
                        </a:rPr>
                        <a:t>45 หมู่บ้าน</a:t>
                      </a:r>
                      <a:endParaRPr lang="en-US" sz="2400" dirty="0">
                        <a:latin typeface="TH SarabunIT๙" pitchFamily="34" charset="-34"/>
                        <a:ea typeface="Times New Roman"/>
                        <a:cs typeface="TH SarabunIT๙" pitchFamily="34" charset="-34"/>
                      </a:endParaRPr>
                    </a:p>
                  </a:txBody>
                  <a:tcPr marL="65451" marR="65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ตาราง 6"/>
          <p:cNvGraphicFramePr>
            <a:graphicFrameLocks noGrp="1"/>
          </p:cNvGraphicFramePr>
          <p:nvPr/>
        </p:nvGraphicFramePr>
        <p:xfrm>
          <a:off x="500034" y="6143644"/>
          <a:ext cx="8302336" cy="426720"/>
        </p:xfrm>
        <a:graphic>
          <a:graphicData uri="http://schemas.openxmlformats.org/drawingml/2006/table">
            <a:tbl>
              <a:tblPr/>
              <a:tblGrid>
                <a:gridCol w="8302336"/>
              </a:tblGrid>
              <a:tr h="124691">
                <a:tc>
                  <a:txBody>
                    <a:bodyPr/>
                    <a:lstStyle/>
                    <a:p>
                      <a:pPr algn="ctr" fontAlgn="b"/>
                      <a:r>
                        <a:rPr lang="th-TH" sz="2800" b="1" i="0" u="none" strike="noStrike" dirty="0" smtClean="0">
                          <a:solidFill>
                            <a:srgbClr val="000000"/>
                          </a:solidFill>
                          <a:latin typeface="TH SarabunIT๙" pitchFamily="34" charset="-34"/>
                          <a:cs typeface="TH SarabunIT๙" pitchFamily="34" charset="-34"/>
                        </a:rPr>
                        <a:t>รวมงบประมาณที่ได้จัดสรร    9,147,000 บาท</a:t>
                      </a:r>
                      <a:endParaRPr lang="th-TH" sz="2800" b="1" i="0" u="none" strike="noStrike" dirty="0">
                        <a:solidFill>
                          <a:srgbClr val="000000"/>
                        </a:solidFill>
                        <a:latin typeface="TH SarabunIT๙" pitchFamily="34" charset="-34"/>
                        <a:cs typeface="TH SarabunIT๙" pitchFamily="34" charset="-34"/>
                      </a:endParaRPr>
                    </a:p>
                  </a:txBody>
                  <a:tcPr marL="0" marR="0" marT="0" marB="0" anchor="b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75056763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500166" y="2071678"/>
            <a:ext cx="6512511" cy="1944216"/>
          </a:xfrm>
        </p:spPr>
        <p:txBody>
          <a:bodyPr/>
          <a:lstStyle/>
          <a:p>
            <a:pPr marL="0" indent="0" algn="ctr">
              <a:buNone/>
            </a:pPr>
            <a:r>
              <a:rPr lang="th-TH" sz="6000" dirty="0" smtClean="0">
                <a:solidFill>
                  <a:srgbClr val="FF33CC"/>
                </a:solidFill>
              </a:rPr>
              <a:t>จบการนำเสนอ..</a:t>
            </a:r>
            <a:br>
              <a:rPr lang="th-TH" sz="6000" dirty="0" smtClean="0">
                <a:solidFill>
                  <a:srgbClr val="FF33CC"/>
                </a:solidFill>
              </a:rPr>
            </a:br>
            <a:r>
              <a:rPr lang="th-TH" sz="6000" dirty="0" smtClean="0">
                <a:solidFill>
                  <a:srgbClr val="FF33CC"/>
                </a:solidFill>
              </a:rPr>
              <a:t>ขอขอบคุณและสวัสดีค่ะ</a:t>
            </a:r>
            <a:endParaRPr lang="th-TH" sz="6000" dirty="0">
              <a:solidFill>
                <a:srgbClr val="FF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654565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Documents and Settings\Administrator\My Documents\My Pictures\3688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349" y="-14288"/>
            <a:ext cx="9158288" cy="6872288"/>
          </a:xfrm>
          <a:prstGeom prst="rect">
            <a:avLst/>
          </a:prstGeom>
          <a:noFill/>
        </p:spPr>
      </p:pic>
      <p:sp>
        <p:nvSpPr>
          <p:cNvPr id="2" name="สี่เหลี่ยมผืนผ้า 1"/>
          <p:cNvSpPr/>
          <p:nvPr/>
        </p:nvSpPr>
        <p:spPr>
          <a:xfrm>
            <a:off x="785786" y="214290"/>
            <a:ext cx="6483847" cy="69640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endParaRPr lang="th-TH" sz="3200" b="1" dirty="0" smtClean="0">
              <a:latin typeface="TH SarabunIT๙" pitchFamily="34" charset="-34"/>
              <a:cs typeface="TH SarabunIT๙" pitchFamily="34" charset="-34"/>
            </a:endParaRPr>
          </a:p>
          <a:p>
            <a:pPr lvl="0" algn="ctr"/>
            <a:r>
              <a:rPr lang="th-TH" sz="3200" b="1" dirty="0" smtClean="0">
                <a:latin typeface="TH SarabunIT๙" pitchFamily="34" charset="-34"/>
                <a:cs typeface="TH SarabunIT๙" pitchFamily="34" charset="-34"/>
              </a:rPr>
              <a:t>ข้อมูลทั่วไปของจังหวัดยโสธร</a:t>
            </a:r>
            <a:r>
              <a:rPr lang="th-TH" sz="3200" b="1" dirty="0" smtClean="0"/>
              <a:t/>
            </a:r>
            <a:br>
              <a:rPr lang="th-TH" sz="3200" b="1" dirty="0" smtClean="0"/>
            </a:br>
            <a:endParaRPr lang="th-TH" sz="3200" b="1" dirty="0">
              <a:solidFill>
                <a:prstClr val="black"/>
              </a:solidFill>
              <a:latin typeface="Eak Chaimongcol UNI" pitchFamily="18" charset="-34"/>
              <a:cs typeface="DilleniaUPC" pitchFamily="18" charset="-34"/>
            </a:endParaRPr>
          </a:p>
        </p:txBody>
      </p:sp>
      <p:pic>
        <p:nvPicPr>
          <p:cNvPr id="13" name="Picture 2" descr="C:\Documents and Settings\Administrator\Desktop\ภาพพื้นหลัง\footer-plan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95162" y="4869160"/>
            <a:ext cx="9190307" cy="1988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785786" y="1000108"/>
            <a:ext cx="3833101" cy="377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IT๙" pitchFamily="34" charset="-34"/>
                <a:ea typeface="Times New Roman" pitchFamily="18" charset="0"/>
                <a:cs typeface="TH SarabunIT๙" pitchFamily="34" charset="-34"/>
              </a:rPr>
              <a:t>1. ประวัติความเป็นมา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ngsana New" pitchFamily="18" charset="-34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IT๙" pitchFamily="34" charset="-34"/>
                <a:ea typeface="Times New Roman" pitchFamily="18" charset="0"/>
                <a:cs typeface="TH SarabunIT๙" pitchFamily="34" charset="-34"/>
              </a:rPr>
              <a:t>2. </a:t>
            </a:r>
            <a:r>
              <a:rPr kumimoji="0" lang="th-TH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IT๙" pitchFamily="34" charset="-34"/>
                <a:ea typeface="Times New Roman" pitchFamily="18" charset="0"/>
                <a:cs typeface="TH SarabunIT๙" pitchFamily="34" charset="-34"/>
              </a:rPr>
              <a:t>ลักษณะทางกายภาพ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ngsana New" pitchFamily="18" charset="-34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IT๙" pitchFamily="34" charset="-34"/>
                <a:ea typeface="Times New Roman" pitchFamily="18" charset="0"/>
                <a:cs typeface="TH SarabunIT๙" pitchFamily="34" charset="-34"/>
              </a:rPr>
              <a:t>3. ข้อมูลการปกครอง/ประชากร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ngsana New" pitchFamily="18" charset="-34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IT๙" pitchFamily="34" charset="-34"/>
                <a:ea typeface="Times New Roman" pitchFamily="18" charset="0"/>
                <a:cs typeface="TH SarabunIT๙" pitchFamily="34" charset="-34"/>
              </a:rPr>
              <a:t>4. ข้อมูลเศรษฐกิจ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ngsana New" pitchFamily="18" charset="-34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IT๙" pitchFamily="34" charset="-34"/>
                <a:ea typeface="Times New Roman" pitchFamily="18" charset="0"/>
                <a:cs typeface="TH SarabunIT๙" pitchFamily="34" charset="-34"/>
              </a:rPr>
              <a:t>5. ทรัพยากรธรรมชาติและสิ่งแวดล้อม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IT๙" pitchFamily="34" charset="-34"/>
                <a:ea typeface="Times New Roman" pitchFamily="18" charset="0"/>
                <a:cs typeface="TH SarabunIT๙" pitchFamily="34" charset="-34"/>
              </a:rPr>
              <a:t> </a:t>
            </a:r>
            <a:r>
              <a:rPr lang="th-TH" dirty="0" smtClean="0">
                <a:latin typeface="Arial" pitchFamily="34" charset="0"/>
                <a:ea typeface="Times New Roman" pitchFamily="18" charset="0"/>
                <a:cs typeface="Angsana New" pitchFamily="18" charset="-34"/>
              </a:rPr>
              <a:t/>
            </a:r>
            <a:br>
              <a:rPr lang="th-TH" dirty="0" smtClean="0">
                <a:latin typeface="Arial" pitchFamily="34" charset="0"/>
                <a:ea typeface="Times New Roman" pitchFamily="18" charset="0"/>
                <a:cs typeface="Angsana New" pitchFamily="18" charset="-34"/>
              </a:rPr>
            </a:br>
            <a:r>
              <a:rPr kumimoji="0" lang="th-TH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IT๙" pitchFamily="34" charset="-34"/>
                <a:ea typeface="Times New Roman" pitchFamily="18" charset="0"/>
                <a:cs typeface="TH SarabunIT๙" pitchFamily="34" charset="-34"/>
              </a:rPr>
              <a:t>๖.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IT๙" pitchFamily="34" charset="-34"/>
                <a:ea typeface="Times New Roman" pitchFamily="18" charset="0"/>
                <a:cs typeface="TH SarabunIT๙" pitchFamily="34" charset="-34"/>
              </a:rPr>
              <a:t> </a:t>
            </a:r>
            <a:r>
              <a:rPr kumimoji="0" lang="th-TH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IT๙" pitchFamily="34" charset="-34"/>
                <a:ea typeface="Times New Roman" pitchFamily="18" charset="0"/>
                <a:cs typeface="TH SarabunIT๙" pitchFamily="34" charset="-34"/>
              </a:rPr>
              <a:t>การคมนาคมขนส่ง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H SarabunIT๙" pitchFamily="34" charset="-34"/>
              <a:ea typeface="Times New Roman" pitchFamily="18" charset="0"/>
              <a:cs typeface="TH SarabunIT๙" pitchFamily="34" charset="-34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IT๙" pitchFamily="34" charset="-34"/>
                <a:ea typeface="Times New Roman" pitchFamily="18" charset="0"/>
                <a:cs typeface="TH SarabunIT๙" pitchFamily="34" charset="-34"/>
              </a:rPr>
              <a:t>7.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IT๙" pitchFamily="34" charset="-34"/>
                <a:ea typeface="Times New Roman" pitchFamily="18" charset="0"/>
                <a:cs typeface="TH SarabunIT๙" pitchFamily="34" charset="-34"/>
              </a:rPr>
              <a:t> </a:t>
            </a:r>
            <a:r>
              <a:rPr kumimoji="0" lang="th-TH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IT๙" pitchFamily="34" charset="-34"/>
                <a:ea typeface="Times New Roman" pitchFamily="18" charset="0"/>
                <a:cs typeface="TH SarabunIT๙" pitchFamily="34" charset="-34"/>
              </a:rPr>
              <a:t>การสื่อสารคมนาคม</a:t>
            </a:r>
            <a:r>
              <a:rPr kumimoji="0" lang="en-US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IT๙" pitchFamily="34" charset="-34"/>
                <a:ea typeface="Times New Roman" pitchFamily="18" charset="0"/>
                <a:cs typeface="TH SarabunIT๙" pitchFamily="34" charset="-34"/>
              </a:rPr>
              <a:t/>
            </a:r>
            <a:br>
              <a:rPr kumimoji="0" lang="en-US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IT๙" pitchFamily="34" charset="-34"/>
                <a:ea typeface="Times New Roman" pitchFamily="18" charset="0"/>
                <a:cs typeface="TH SarabunIT๙" pitchFamily="34" charset="-34"/>
              </a:rPr>
            </a:br>
            <a:r>
              <a:rPr kumimoji="0" lang="en-US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IT๙" pitchFamily="34" charset="-34"/>
                <a:ea typeface="Times New Roman" pitchFamily="18" charset="0"/>
                <a:cs typeface="TH SarabunIT๙" pitchFamily="34" charset="-34"/>
              </a:rPr>
              <a:t/>
            </a:r>
            <a:br>
              <a:rPr kumimoji="0" lang="en-US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IT๙" pitchFamily="34" charset="-34"/>
                <a:ea typeface="Times New Roman" pitchFamily="18" charset="0"/>
                <a:cs typeface="TH SarabunIT๙" pitchFamily="34" charset="-34"/>
              </a:rPr>
            </a:b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ngsana New" pitchFamily="18" charset="-34"/>
            </a:endParaRPr>
          </a:p>
        </p:txBody>
      </p:sp>
      <p:pic>
        <p:nvPicPr>
          <p:cNvPr id="7" name="รูปภาพ 6" descr="S__3159655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00628" y="3429000"/>
            <a:ext cx="3841733" cy="2880000"/>
          </a:xfrm>
          <a:prstGeom prst="rect">
            <a:avLst/>
          </a:prstGeom>
        </p:spPr>
      </p:pic>
      <p:pic>
        <p:nvPicPr>
          <p:cNvPr id="6146" name="Picture 2" descr="รูปภาพที่เกี่ยวข้อง"/>
          <p:cNvPicPr>
            <a:picLocks noChangeAspect="1" noChangeArrowheads="1"/>
          </p:cNvPicPr>
          <p:nvPr/>
        </p:nvPicPr>
        <p:blipFill>
          <a:blip r:embed="rId5"/>
          <a:srcRect t="7844"/>
          <a:stretch>
            <a:fillRect/>
          </a:stretch>
        </p:blipFill>
        <p:spPr bwMode="auto">
          <a:xfrm>
            <a:off x="5000628" y="1000108"/>
            <a:ext cx="3857652" cy="2370031"/>
          </a:xfrm>
          <a:prstGeom prst="rect">
            <a:avLst/>
          </a:prstGeom>
          <a:noFill/>
        </p:spPr>
      </p:pic>
      <p:pic>
        <p:nvPicPr>
          <p:cNvPr id="6148" name="Picture 4" descr="รูปภาพที่เกี่ยวข้อง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00166" y="4143380"/>
            <a:ext cx="3286148" cy="219076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283124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C:\Documents and Settings\Administrator\My Documents\My Pictures\3688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349" y="-14288"/>
            <a:ext cx="9158288" cy="6872288"/>
          </a:xfrm>
          <a:prstGeom prst="rect">
            <a:avLst/>
          </a:prstGeom>
          <a:noFill/>
        </p:spPr>
      </p:pic>
      <p:sp>
        <p:nvSpPr>
          <p:cNvPr id="4" name="สี่เหลี่ยมผืนผ้า 3"/>
          <p:cNvSpPr/>
          <p:nvPr/>
        </p:nvSpPr>
        <p:spPr>
          <a:xfrm>
            <a:off x="0" y="0"/>
            <a:ext cx="9144000" cy="1357322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25000"/>
                  <a:shade val="30000"/>
                  <a:satMod val="115000"/>
                </a:schemeClr>
              </a:gs>
              <a:gs pos="50000">
                <a:schemeClr val="bg2">
                  <a:lumMod val="25000"/>
                  <a:shade val="67500"/>
                  <a:satMod val="115000"/>
                </a:schemeClr>
              </a:gs>
              <a:gs pos="100000">
                <a:schemeClr val="bg2">
                  <a:lumMod val="25000"/>
                  <a:shade val="100000"/>
                  <a:satMod val="115000"/>
                </a:schemeClr>
              </a:gs>
            </a:gsLst>
            <a:lin ang="16200000" scaled="1"/>
            <a:tileRect/>
          </a:gra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600" dirty="0" smtClean="0">
                <a:latin typeface="TH SarabunIT๙" pitchFamily="34" charset="-34"/>
                <a:cs typeface="TH SarabunIT๙" pitchFamily="34" charset="-34"/>
              </a:rPr>
              <a:t>ข้อมูลจังหวัดยโสธรและการจัดอัตรากำลังเจ้าหน้าที่พัฒนาชุมชน </a:t>
            </a:r>
          </a:p>
          <a:p>
            <a:pPr algn="ctr"/>
            <a:r>
              <a:rPr lang="th-TH" sz="3600" dirty="0" smtClean="0">
                <a:latin typeface="TH SarabunIT๙" pitchFamily="34" charset="-34"/>
                <a:cs typeface="TH SarabunIT๙" pitchFamily="34" charset="-34"/>
              </a:rPr>
              <a:t>สำนักงานพัฒนาชุมชนจังหวัดยโสธร</a:t>
            </a:r>
            <a:endParaRPr lang="th-TH" sz="3600" b="1" dirty="0">
              <a:latin typeface="TH SarabunIT๙" pitchFamily="34" charset="-34"/>
              <a:cs typeface="TH SarabunIT๙" pitchFamily="34" charset="-34"/>
            </a:endParaRPr>
          </a:p>
        </p:txBody>
      </p:sp>
      <p:pic>
        <p:nvPicPr>
          <p:cNvPr id="15" name="Picture 2" descr="C:\Documents and Settings\Administrator\Desktop\ภาพพื้นหลัง\footer-plan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2359" y="4869160"/>
            <a:ext cx="9190307" cy="1988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ตาราง 6"/>
          <p:cNvGraphicFramePr>
            <a:graphicFrameLocks noGrp="1"/>
          </p:cNvGraphicFramePr>
          <p:nvPr/>
        </p:nvGraphicFramePr>
        <p:xfrm>
          <a:off x="0" y="1357298"/>
          <a:ext cx="9143999" cy="478308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607191"/>
                <a:gridCol w="1178727"/>
                <a:gridCol w="980333"/>
                <a:gridCol w="1075765"/>
                <a:gridCol w="1383126"/>
                <a:gridCol w="847056"/>
                <a:gridCol w="928694"/>
                <a:gridCol w="1071570"/>
                <a:gridCol w="1071537"/>
              </a:tblGrid>
              <a:tr h="369662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b="1" dirty="0">
                          <a:latin typeface="TH SarabunIT๙" pitchFamily="34" charset="-34"/>
                          <a:cs typeface="TH SarabunIT๙" pitchFamily="34" charset="-34"/>
                        </a:rPr>
                        <a:t>ที่</a:t>
                      </a:r>
                      <a:endParaRPr lang="en-US" sz="2400" b="1" dirty="0">
                        <a:latin typeface="TH SarabunIT๙" pitchFamily="34" charset="-34"/>
                        <a:ea typeface="Calibri"/>
                        <a:cs typeface="TH SarabunIT๙" pitchFamily="34" charset="-34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b="1" dirty="0">
                          <a:latin typeface="TH SarabunIT๙" pitchFamily="34" charset="-34"/>
                          <a:cs typeface="TH SarabunIT๙" pitchFamily="34" charset="-34"/>
                        </a:rPr>
                        <a:t>อำเภอ</a:t>
                      </a:r>
                      <a:endParaRPr lang="en-US" sz="2400" b="1" dirty="0">
                        <a:latin typeface="TH SarabunIT๙" pitchFamily="34" charset="-34"/>
                        <a:ea typeface="Calibri"/>
                        <a:cs typeface="TH SarabunIT๙" pitchFamily="34" charset="-34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b="1" dirty="0">
                          <a:latin typeface="TH SarabunIT๙" pitchFamily="34" charset="-34"/>
                          <a:cs typeface="TH SarabunIT๙" pitchFamily="34" charset="-34"/>
                        </a:rPr>
                        <a:t>ตำบล</a:t>
                      </a:r>
                      <a:endParaRPr lang="en-US" sz="2400" b="1" dirty="0">
                        <a:latin typeface="TH SarabunIT๙" pitchFamily="34" charset="-34"/>
                        <a:ea typeface="Calibri"/>
                        <a:cs typeface="TH SarabunIT๙" pitchFamily="34" charset="-34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b="1" dirty="0">
                          <a:latin typeface="TH SarabunIT๙" pitchFamily="34" charset="-34"/>
                          <a:cs typeface="TH SarabunIT๙" pitchFamily="34" charset="-34"/>
                        </a:rPr>
                        <a:t>หมู่บ้าน</a:t>
                      </a:r>
                      <a:endParaRPr lang="en-US" sz="2400" b="1" dirty="0">
                        <a:latin typeface="TH SarabunIT๙" pitchFamily="34" charset="-34"/>
                        <a:ea typeface="Calibri"/>
                        <a:cs typeface="TH SarabunIT๙" pitchFamily="34" charset="-34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b="1" dirty="0">
                          <a:latin typeface="TH SarabunIT๙" pitchFamily="34" charset="-34"/>
                          <a:cs typeface="TH SarabunIT๙" pitchFamily="34" charset="-34"/>
                        </a:rPr>
                        <a:t>ครัวเรือน</a:t>
                      </a:r>
                      <a:endParaRPr lang="en-US" sz="2400" b="1" dirty="0">
                        <a:latin typeface="TH SarabunIT๙" pitchFamily="34" charset="-34"/>
                        <a:ea typeface="Calibri"/>
                        <a:cs typeface="TH SarabunIT๙" pitchFamily="34" charset="-34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b="1" dirty="0" smtClean="0">
                          <a:latin typeface="TH SarabunIT๙" pitchFamily="34" charset="-34"/>
                          <a:cs typeface="TH SarabunIT๙" pitchFamily="34" charset="-34"/>
                        </a:rPr>
                        <a:t>จำนวนบุคลากร</a:t>
                      </a:r>
                      <a:endParaRPr lang="en-US" sz="2400" b="1" dirty="0">
                        <a:latin typeface="TH SarabunIT๙" pitchFamily="34" charset="-34"/>
                        <a:ea typeface="Calibri"/>
                        <a:cs typeface="TH SarabunIT๙" pitchFamily="34" charset="-34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400" b="1" dirty="0">
                        <a:latin typeface="TH SarabunIT๙" pitchFamily="34" charset="-34"/>
                        <a:ea typeface="Calibri"/>
                        <a:cs typeface="TH SarabunIT๙" pitchFamily="34" charset="-34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436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b="1" dirty="0" smtClean="0">
                          <a:latin typeface="TH SarabunIT๙" pitchFamily="34" charset="-34"/>
                          <a:cs typeface="TH SarabunIT๙" pitchFamily="34" charset="-34"/>
                        </a:rPr>
                        <a:t>พอ.</a:t>
                      </a:r>
                      <a:endParaRPr lang="en-US" sz="2400" b="1" dirty="0">
                        <a:latin typeface="TH SarabunIT๙" pitchFamily="34" charset="-34"/>
                        <a:ea typeface="Calibri"/>
                        <a:cs typeface="TH SarabunIT๙" pitchFamily="34" charset="-34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b="1" dirty="0" smtClean="0">
                          <a:latin typeface="TH SarabunIT๙" pitchFamily="34" charset="-34"/>
                          <a:cs typeface="TH SarabunIT๙" pitchFamily="34" charset="-34"/>
                        </a:rPr>
                        <a:t>พก.</a:t>
                      </a:r>
                      <a:endParaRPr lang="en-US" sz="2400" b="1" dirty="0">
                        <a:latin typeface="TH SarabunIT๙" pitchFamily="34" charset="-34"/>
                        <a:ea typeface="Calibri"/>
                        <a:cs typeface="TH SarabunIT๙" pitchFamily="34" charset="-34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b="1" dirty="0" err="1" smtClean="0">
                          <a:latin typeface="TH SarabunIT๙" pitchFamily="34" charset="-34"/>
                          <a:cs typeface="TH SarabunIT๙" pitchFamily="34" charset="-34"/>
                        </a:rPr>
                        <a:t>อสพ.</a:t>
                      </a:r>
                      <a:endParaRPr lang="en-US" sz="2400" b="1" dirty="0">
                        <a:latin typeface="TH SarabunIT๙" pitchFamily="34" charset="-34"/>
                        <a:ea typeface="Calibri"/>
                        <a:cs typeface="TH SarabunIT๙" pitchFamily="34" charset="-34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b="1" dirty="0" smtClean="0">
                          <a:latin typeface="TH SarabunIT๙" pitchFamily="34" charset="-34"/>
                          <a:ea typeface="Calibri"/>
                          <a:cs typeface="TH SarabunIT๙" pitchFamily="34" charset="-34"/>
                        </a:rPr>
                        <a:t>รวม</a:t>
                      </a:r>
                      <a:endParaRPr lang="en-US" sz="2400" b="1" dirty="0">
                        <a:latin typeface="TH SarabunIT๙" pitchFamily="34" charset="-34"/>
                        <a:ea typeface="Calibri"/>
                        <a:cs typeface="TH SarabunIT๙" pitchFamily="34" charset="-34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84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H SarabunIT๙" pitchFamily="34" charset="-34"/>
                          <a:cs typeface="TH SarabunIT๙" pitchFamily="34" charset="-34"/>
                        </a:rPr>
                        <a:t>1</a:t>
                      </a:r>
                      <a:endParaRPr lang="en-US" sz="2400" dirty="0">
                        <a:latin typeface="TH SarabunIT๙" pitchFamily="34" charset="-34"/>
                        <a:ea typeface="Calibri"/>
                        <a:cs typeface="TH SarabunIT๙" pitchFamily="34" charset="-34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>
                          <a:latin typeface="TH SarabunIT๙" pitchFamily="34" charset="-34"/>
                          <a:cs typeface="TH SarabunIT๙" pitchFamily="34" charset="-34"/>
                        </a:rPr>
                        <a:t>เมืองยโสธร</a:t>
                      </a:r>
                      <a:endParaRPr lang="en-US" sz="2400">
                        <a:latin typeface="TH SarabunIT๙" pitchFamily="34" charset="-34"/>
                        <a:ea typeface="Calibri"/>
                        <a:cs typeface="TH SarabunIT๙" pitchFamily="34" charset="-34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H SarabunIT๙" pitchFamily="34" charset="-34"/>
                          <a:cs typeface="TH SarabunIT๙" pitchFamily="34" charset="-34"/>
                        </a:rPr>
                        <a:t>17</a:t>
                      </a:r>
                      <a:endParaRPr lang="en-US" sz="2400" dirty="0">
                        <a:latin typeface="TH SarabunIT๙" pitchFamily="34" charset="-34"/>
                        <a:ea typeface="Calibri"/>
                        <a:cs typeface="TH SarabunIT๙" pitchFamily="34" charset="-34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H SarabunIT๙" pitchFamily="34" charset="-34"/>
                          <a:cs typeface="TH SarabunIT๙" pitchFamily="34" charset="-34"/>
                        </a:rPr>
                        <a:t>190</a:t>
                      </a:r>
                      <a:endParaRPr lang="en-US" sz="2400" dirty="0">
                        <a:latin typeface="TH SarabunIT๙" pitchFamily="34" charset="-34"/>
                        <a:ea typeface="Calibri"/>
                        <a:cs typeface="TH SarabunIT๙" pitchFamily="34" charset="-34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dirty="0">
                          <a:latin typeface="TH SarabunIT๙" pitchFamily="34" charset="-34"/>
                          <a:cs typeface="TH SarabunIT๙" pitchFamily="34" charset="-34"/>
                        </a:rPr>
                        <a:t>34,381</a:t>
                      </a:r>
                      <a:endParaRPr lang="en-US" sz="2400" dirty="0">
                        <a:latin typeface="TH SarabunIT๙" pitchFamily="34" charset="-34"/>
                        <a:ea typeface="Calibri"/>
                        <a:cs typeface="TH SarabunIT๙" pitchFamily="34" charset="-34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dirty="0" smtClean="0">
                          <a:latin typeface="TH SarabunIT๙" pitchFamily="34" charset="-34"/>
                          <a:cs typeface="TH SarabunIT๙" pitchFamily="34" charset="-34"/>
                        </a:rPr>
                        <a:t>1</a:t>
                      </a:r>
                      <a:endParaRPr lang="en-US" sz="2400" dirty="0">
                        <a:latin typeface="TH SarabunIT๙" pitchFamily="34" charset="-34"/>
                        <a:ea typeface="Calibri"/>
                        <a:cs typeface="TH SarabunIT๙" pitchFamily="34" charset="-34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dirty="0" smtClean="0">
                          <a:latin typeface="TH SarabunIT๙" pitchFamily="34" charset="-34"/>
                          <a:cs typeface="TH SarabunIT๙" pitchFamily="34" charset="-34"/>
                        </a:rPr>
                        <a:t>8</a:t>
                      </a:r>
                      <a:endParaRPr lang="en-US" sz="2400" dirty="0">
                        <a:latin typeface="TH SarabunIT๙" pitchFamily="34" charset="-34"/>
                        <a:ea typeface="Calibri"/>
                        <a:cs typeface="TH SarabunIT๙" pitchFamily="34" charset="-34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dirty="0" smtClean="0">
                          <a:latin typeface="TH SarabunIT๙" pitchFamily="34" charset="-34"/>
                          <a:cs typeface="TH SarabunIT๙" pitchFamily="34" charset="-34"/>
                        </a:rPr>
                        <a:t>-</a:t>
                      </a:r>
                      <a:endParaRPr lang="en-US" sz="2400" dirty="0">
                        <a:latin typeface="TH SarabunIT๙" pitchFamily="34" charset="-34"/>
                        <a:ea typeface="Calibri"/>
                        <a:cs typeface="TH SarabunIT๙" pitchFamily="34" charset="-34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dirty="0" smtClean="0">
                          <a:latin typeface="TH SarabunIT๙" pitchFamily="34" charset="-34"/>
                          <a:ea typeface="Calibri"/>
                          <a:cs typeface="TH SarabunIT๙" pitchFamily="34" charset="-34"/>
                        </a:rPr>
                        <a:t>9</a:t>
                      </a:r>
                      <a:endParaRPr lang="en-US" sz="2400" dirty="0">
                        <a:latin typeface="TH SarabunIT๙" pitchFamily="34" charset="-34"/>
                        <a:ea typeface="Calibri"/>
                        <a:cs typeface="TH SarabunIT๙" pitchFamily="34" charset="-34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966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H SarabunIT๙" pitchFamily="34" charset="-34"/>
                          <a:cs typeface="TH SarabunIT๙" pitchFamily="34" charset="-34"/>
                        </a:rPr>
                        <a:t>2</a:t>
                      </a:r>
                      <a:endParaRPr lang="en-US" sz="2400" dirty="0">
                        <a:latin typeface="TH SarabunIT๙" pitchFamily="34" charset="-34"/>
                        <a:ea typeface="Calibri"/>
                        <a:cs typeface="TH SarabunIT๙" pitchFamily="34" charset="-34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>
                          <a:latin typeface="TH SarabunIT๙" pitchFamily="34" charset="-34"/>
                          <a:cs typeface="TH SarabunIT๙" pitchFamily="34" charset="-34"/>
                        </a:rPr>
                        <a:t>เลิงนกทา</a:t>
                      </a:r>
                      <a:endParaRPr lang="en-US" sz="2400">
                        <a:latin typeface="TH SarabunIT๙" pitchFamily="34" charset="-34"/>
                        <a:ea typeface="Calibri"/>
                        <a:cs typeface="TH SarabunIT๙" pitchFamily="34" charset="-34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latin typeface="TH SarabunIT๙" pitchFamily="34" charset="-34"/>
                          <a:cs typeface="TH SarabunIT๙" pitchFamily="34" charset="-34"/>
                        </a:rPr>
                        <a:t>10</a:t>
                      </a:r>
                      <a:endParaRPr lang="en-US" sz="2400">
                        <a:latin typeface="TH SarabunIT๙" pitchFamily="34" charset="-34"/>
                        <a:ea typeface="Calibri"/>
                        <a:cs typeface="TH SarabunIT๙" pitchFamily="34" charset="-34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latin typeface="TH SarabunIT๙" pitchFamily="34" charset="-34"/>
                          <a:cs typeface="TH SarabunIT๙" pitchFamily="34" charset="-34"/>
                        </a:rPr>
                        <a:t>145</a:t>
                      </a:r>
                      <a:endParaRPr lang="en-US" sz="2400">
                        <a:latin typeface="TH SarabunIT๙" pitchFamily="34" charset="-34"/>
                        <a:ea typeface="Calibri"/>
                        <a:cs typeface="TH SarabunIT๙" pitchFamily="34" charset="-34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H SarabunIT๙" pitchFamily="34" charset="-34"/>
                          <a:cs typeface="TH SarabunIT๙" pitchFamily="34" charset="-34"/>
                        </a:rPr>
                        <a:t>23,140</a:t>
                      </a:r>
                      <a:endParaRPr lang="en-US" sz="2400" dirty="0">
                        <a:latin typeface="TH SarabunIT๙" pitchFamily="34" charset="-34"/>
                        <a:ea typeface="Calibri"/>
                        <a:cs typeface="TH SarabunIT๙" pitchFamily="34" charset="-34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dirty="0" smtClean="0">
                          <a:latin typeface="TH SarabunIT๙" pitchFamily="34" charset="-34"/>
                          <a:cs typeface="TH SarabunIT๙" pitchFamily="34" charset="-34"/>
                        </a:rPr>
                        <a:t>1</a:t>
                      </a:r>
                      <a:endParaRPr lang="en-US" sz="2400" dirty="0">
                        <a:latin typeface="TH SarabunIT๙" pitchFamily="34" charset="-34"/>
                        <a:ea typeface="Calibri"/>
                        <a:cs typeface="TH SarabunIT๙" pitchFamily="34" charset="-34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dirty="0" smtClean="0">
                          <a:latin typeface="TH SarabunIT๙" pitchFamily="34" charset="-34"/>
                          <a:cs typeface="TH SarabunIT๙" pitchFamily="34" charset="-34"/>
                        </a:rPr>
                        <a:t>5</a:t>
                      </a:r>
                      <a:endParaRPr lang="en-US" sz="2400" dirty="0">
                        <a:latin typeface="TH SarabunIT๙" pitchFamily="34" charset="-34"/>
                        <a:ea typeface="Calibri"/>
                        <a:cs typeface="TH SarabunIT๙" pitchFamily="34" charset="-34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dirty="0" smtClean="0">
                          <a:latin typeface="TH SarabunIT๙" pitchFamily="34" charset="-34"/>
                          <a:cs typeface="TH SarabunIT๙" pitchFamily="34" charset="-34"/>
                        </a:rPr>
                        <a:t>-</a:t>
                      </a:r>
                      <a:endParaRPr lang="en-US" sz="2400" dirty="0">
                        <a:latin typeface="TH SarabunIT๙" pitchFamily="34" charset="-34"/>
                        <a:ea typeface="Calibri"/>
                        <a:cs typeface="TH SarabunIT๙" pitchFamily="34" charset="-34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dirty="0" smtClean="0">
                          <a:latin typeface="TH SarabunIT๙" pitchFamily="34" charset="-34"/>
                          <a:ea typeface="Calibri"/>
                          <a:cs typeface="TH SarabunIT๙" pitchFamily="34" charset="-34"/>
                        </a:rPr>
                        <a:t>6</a:t>
                      </a:r>
                      <a:endParaRPr lang="en-US" sz="2400" dirty="0">
                        <a:latin typeface="TH SarabunIT๙" pitchFamily="34" charset="-34"/>
                        <a:ea typeface="Calibri"/>
                        <a:cs typeface="TH SarabunIT๙" pitchFamily="34" charset="-34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966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H SarabunIT๙" pitchFamily="34" charset="-34"/>
                          <a:cs typeface="TH SarabunIT๙" pitchFamily="34" charset="-34"/>
                        </a:rPr>
                        <a:t>3</a:t>
                      </a:r>
                      <a:endParaRPr lang="en-US" sz="2400" dirty="0">
                        <a:latin typeface="TH SarabunIT๙" pitchFamily="34" charset="-34"/>
                        <a:ea typeface="Calibri"/>
                        <a:cs typeface="TH SarabunIT๙" pitchFamily="34" charset="-34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>
                          <a:latin typeface="TH SarabunIT๙" pitchFamily="34" charset="-34"/>
                          <a:cs typeface="TH SarabunIT๙" pitchFamily="34" charset="-34"/>
                        </a:rPr>
                        <a:t>คำเขื่อนแก้ว</a:t>
                      </a:r>
                      <a:r>
                        <a:rPr lang="en-US" sz="2400">
                          <a:latin typeface="TH SarabunIT๙" pitchFamily="34" charset="-34"/>
                          <a:cs typeface="TH SarabunIT๙" pitchFamily="34" charset="-34"/>
                        </a:rPr>
                        <a:t> </a:t>
                      </a:r>
                      <a:endParaRPr lang="en-US" sz="2400">
                        <a:latin typeface="TH SarabunIT๙" pitchFamily="34" charset="-34"/>
                        <a:ea typeface="Calibri"/>
                        <a:cs typeface="TH SarabunIT๙" pitchFamily="34" charset="-34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latin typeface="TH SarabunIT๙" pitchFamily="34" charset="-34"/>
                          <a:cs typeface="TH SarabunIT๙" pitchFamily="34" charset="-34"/>
                        </a:rPr>
                        <a:t>13</a:t>
                      </a:r>
                      <a:endParaRPr lang="en-US" sz="2400">
                        <a:latin typeface="TH SarabunIT๙" pitchFamily="34" charset="-34"/>
                        <a:ea typeface="Calibri"/>
                        <a:cs typeface="TH SarabunIT๙" pitchFamily="34" charset="-34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H SarabunIT๙" pitchFamily="34" charset="-34"/>
                          <a:cs typeface="TH SarabunIT๙" pitchFamily="34" charset="-34"/>
                        </a:rPr>
                        <a:t>115</a:t>
                      </a:r>
                      <a:endParaRPr lang="en-US" sz="2400" dirty="0">
                        <a:latin typeface="TH SarabunIT๙" pitchFamily="34" charset="-34"/>
                        <a:ea typeface="Calibri"/>
                        <a:cs typeface="TH SarabunIT๙" pitchFamily="34" charset="-34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H SarabunIT๙" pitchFamily="34" charset="-34"/>
                          <a:cs typeface="TH SarabunIT๙" pitchFamily="34" charset="-34"/>
                        </a:rPr>
                        <a:t>16,163</a:t>
                      </a:r>
                      <a:endParaRPr lang="en-US" sz="2400" dirty="0">
                        <a:latin typeface="TH SarabunIT๙" pitchFamily="34" charset="-34"/>
                        <a:ea typeface="Calibri"/>
                        <a:cs typeface="TH SarabunIT๙" pitchFamily="34" charset="-34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dirty="0" smtClean="0">
                          <a:latin typeface="TH SarabunIT๙" pitchFamily="34" charset="-34"/>
                          <a:cs typeface="TH SarabunIT๙" pitchFamily="34" charset="-34"/>
                        </a:rPr>
                        <a:t>1</a:t>
                      </a:r>
                      <a:endParaRPr lang="en-US" sz="2400" dirty="0">
                        <a:latin typeface="TH SarabunIT๙" pitchFamily="34" charset="-34"/>
                        <a:ea typeface="Calibri"/>
                        <a:cs typeface="TH SarabunIT๙" pitchFamily="34" charset="-34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dirty="0" smtClean="0">
                          <a:latin typeface="TH SarabunIT๙" pitchFamily="34" charset="-34"/>
                          <a:cs typeface="TH SarabunIT๙" pitchFamily="34" charset="-34"/>
                        </a:rPr>
                        <a:t>5</a:t>
                      </a:r>
                      <a:endParaRPr lang="en-US" sz="2400" dirty="0">
                        <a:latin typeface="TH SarabunIT๙" pitchFamily="34" charset="-34"/>
                        <a:ea typeface="Calibri"/>
                        <a:cs typeface="TH SarabunIT๙" pitchFamily="34" charset="-34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dirty="0" smtClean="0">
                          <a:latin typeface="TH SarabunIT๙" pitchFamily="34" charset="-34"/>
                          <a:cs typeface="TH SarabunIT๙" pitchFamily="34" charset="-34"/>
                        </a:rPr>
                        <a:t>-</a:t>
                      </a:r>
                      <a:endParaRPr lang="en-US" sz="2400" dirty="0">
                        <a:latin typeface="TH SarabunIT๙" pitchFamily="34" charset="-34"/>
                        <a:ea typeface="Calibri"/>
                        <a:cs typeface="TH SarabunIT๙" pitchFamily="34" charset="-34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dirty="0" smtClean="0">
                          <a:latin typeface="TH SarabunIT๙" pitchFamily="34" charset="-34"/>
                          <a:ea typeface="Calibri"/>
                          <a:cs typeface="TH SarabunIT๙" pitchFamily="34" charset="-34"/>
                        </a:rPr>
                        <a:t>6</a:t>
                      </a:r>
                      <a:endParaRPr lang="en-US" sz="2400" dirty="0">
                        <a:latin typeface="TH SarabunIT๙" pitchFamily="34" charset="-34"/>
                        <a:ea typeface="Calibri"/>
                        <a:cs typeface="TH SarabunIT๙" pitchFamily="34" charset="-34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966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H SarabunIT๙" pitchFamily="34" charset="-34"/>
                          <a:cs typeface="TH SarabunIT๙" pitchFamily="34" charset="-34"/>
                        </a:rPr>
                        <a:t>4</a:t>
                      </a:r>
                      <a:endParaRPr lang="en-US" sz="2400" dirty="0">
                        <a:latin typeface="TH SarabunIT๙" pitchFamily="34" charset="-34"/>
                        <a:ea typeface="Calibri"/>
                        <a:cs typeface="TH SarabunIT๙" pitchFamily="34" charset="-34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>
                          <a:latin typeface="TH SarabunIT๙" pitchFamily="34" charset="-34"/>
                          <a:cs typeface="TH SarabunIT๙" pitchFamily="34" charset="-34"/>
                        </a:rPr>
                        <a:t>มหาชนะชัย</a:t>
                      </a:r>
                      <a:endParaRPr lang="en-US" sz="2400">
                        <a:latin typeface="TH SarabunIT๙" pitchFamily="34" charset="-34"/>
                        <a:ea typeface="Calibri"/>
                        <a:cs typeface="TH SarabunIT๙" pitchFamily="34" charset="-34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latin typeface="TH SarabunIT๙" pitchFamily="34" charset="-34"/>
                          <a:cs typeface="TH SarabunIT๙" pitchFamily="34" charset="-34"/>
                        </a:rPr>
                        <a:t>10</a:t>
                      </a:r>
                      <a:endParaRPr lang="en-US" sz="2400">
                        <a:latin typeface="TH SarabunIT๙" pitchFamily="34" charset="-34"/>
                        <a:ea typeface="Calibri"/>
                        <a:cs typeface="TH SarabunIT๙" pitchFamily="34" charset="-34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latin typeface="TH SarabunIT๙" pitchFamily="34" charset="-34"/>
                          <a:cs typeface="TH SarabunIT๙" pitchFamily="34" charset="-34"/>
                        </a:rPr>
                        <a:t>103</a:t>
                      </a:r>
                      <a:endParaRPr lang="en-US" sz="2400">
                        <a:latin typeface="TH SarabunIT๙" pitchFamily="34" charset="-34"/>
                        <a:ea typeface="Calibri"/>
                        <a:cs typeface="TH SarabunIT๙" pitchFamily="34" charset="-34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latin typeface="TH SarabunIT๙" pitchFamily="34" charset="-34"/>
                          <a:cs typeface="TH SarabunIT๙" pitchFamily="34" charset="-34"/>
                        </a:rPr>
                        <a:t>12,918</a:t>
                      </a:r>
                      <a:endParaRPr lang="en-US" sz="2400">
                        <a:latin typeface="TH SarabunIT๙" pitchFamily="34" charset="-34"/>
                        <a:ea typeface="Calibri"/>
                        <a:cs typeface="TH SarabunIT๙" pitchFamily="34" charset="-34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dirty="0" smtClean="0">
                          <a:latin typeface="TH SarabunIT๙" pitchFamily="34" charset="-34"/>
                          <a:cs typeface="TH SarabunIT๙" pitchFamily="34" charset="-34"/>
                        </a:rPr>
                        <a:t>1</a:t>
                      </a:r>
                      <a:endParaRPr lang="en-US" sz="2400" dirty="0">
                        <a:latin typeface="TH SarabunIT๙" pitchFamily="34" charset="-34"/>
                        <a:ea typeface="Calibri"/>
                        <a:cs typeface="TH SarabunIT๙" pitchFamily="34" charset="-34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dirty="0" smtClean="0">
                          <a:latin typeface="TH SarabunIT๙" pitchFamily="34" charset="-34"/>
                          <a:cs typeface="TH SarabunIT๙" pitchFamily="34" charset="-34"/>
                        </a:rPr>
                        <a:t>4</a:t>
                      </a:r>
                      <a:endParaRPr lang="en-US" sz="2400" dirty="0">
                        <a:latin typeface="TH SarabunIT๙" pitchFamily="34" charset="-34"/>
                        <a:ea typeface="Calibri"/>
                        <a:cs typeface="TH SarabunIT๙" pitchFamily="34" charset="-34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dirty="0" smtClean="0">
                          <a:latin typeface="TH SarabunIT๙" pitchFamily="34" charset="-34"/>
                          <a:cs typeface="TH SarabunIT๙" pitchFamily="34" charset="-34"/>
                        </a:rPr>
                        <a:t>1</a:t>
                      </a:r>
                      <a:endParaRPr lang="en-US" sz="2400" dirty="0">
                        <a:latin typeface="TH SarabunIT๙" pitchFamily="34" charset="-34"/>
                        <a:ea typeface="Calibri"/>
                        <a:cs typeface="TH SarabunIT๙" pitchFamily="34" charset="-34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dirty="0" smtClean="0">
                          <a:latin typeface="TH SarabunIT๙" pitchFamily="34" charset="-34"/>
                          <a:ea typeface="Calibri"/>
                          <a:cs typeface="TH SarabunIT๙" pitchFamily="34" charset="-34"/>
                        </a:rPr>
                        <a:t>6</a:t>
                      </a:r>
                      <a:endParaRPr lang="en-US" sz="2400" dirty="0">
                        <a:latin typeface="TH SarabunIT๙" pitchFamily="34" charset="-34"/>
                        <a:ea typeface="Calibri"/>
                        <a:cs typeface="TH SarabunIT๙" pitchFamily="34" charset="-34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966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H SarabunIT๙" pitchFamily="34" charset="-34"/>
                          <a:cs typeface="TH SarabunIT๙" pitchFamily="34" charset="-34"/>
                        </a:rPr>
                        <a:t>5</a:t>
                      </a:r>
                      <a:endParaRPr lang="en-US" sz="2400" dirty="0">
                        <a:latin typeface="TH SarabunIT๙" pitchFamily="34" charset="-34"/>
                        <a:ea typeface="Calibri"/>
                        <a:cs typeface="TH SarabunIT๙" pitchFamily="34" charset="-34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>
                          <a:latin typeface="TH SarabunIT๙" pitchFamily="34" charset="-34"/>
                          <a:cs typeface="TH SarabunIT๙" pitchFamily="34" charset="-34"/>
                        </a:rPr>
                        <a:t>กุดชุม</a:t>
                      </a:r>
                      <a:endParaRPr lang="en-US" sz="2400">
                        <a:latin typeface="TH SarabunIT๙" pitchFamily="34" charset="-34"/>
                        <a:ea typeface="Calibri"/>
                        <a:cs typeface="TH SarabunIT๙" pitchFamily="34" charset="-34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latin typeface="TH SarabunIT๙" pitchFamily="34" charset="-34"/>
                          <a:cs typeface="TH SarabunIT๙" pitchFamily="34" charset="-34"/>
                        </a:rPr>
                        <a:t>9</a:t>
                      </a:r>
                      <a:endParaRPr lang="en-US" sz="2400">
                        <a:latin typeface="TH SarabunIT๙" pitchFamily="34" charset="-34"/>
                        <a:ea typeface="Calibri"/>
                        <a:cs typeface="TH SarabunIT๙" pitchFamily="34" charset="-34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latin typeface="TH SarabunIT๙" pitchFamily="34" charset="-34"/>
                          <a:cs typeface="TH SarabunIT๙" pitchFamily="34" charset="-34"/>
                        </a:rPr>
                        <a:t>128</a:t>
                      </a:r>
                      <a:endParaRPr lang="en-US" sz="2400">
                        <a:latin typeface="TH SarabunIT๙" pitchFamily="34" charset="-34"/>
                        <a:ea typeface="Calibri"/>
                        <a:cs typeface="TH SarabunIT๙" pitchFamily="34" charset="-34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latin typeface="TH SarabunIT๙" pitchFamily="34" charset="-34"/>
                          <a:cs typeface="TH SarabunIT๙" pitchFamily="34" charset="-34"/>
                        </a:rPr>
                        <a:t>17,035</a:t>
                      </a:r>
                      <a:endParaRPr lang="en-US" sz="2400">
                        <a:latin typeface="TH SarabunIT๙" pitchFamily="34" charset="-34"/>
                        <a:ea typeface="Calibri"/>
                        <a:cs typeface="TH SarabunIT๙" pitchFamily="34" charset="-34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dirty="0" smtClean="0">
                          <a:latin typeface="TH SarabunIT๙" pitchFamily="34" charset="-34"/>
                          <a:cs typeface="TH SarabunIT๙" pitchFamily="34" charset="-34"/>
                        </a:rPr>
                        <a:t>1</a:t>
                      </a:r>
                      <a:endParaRPr lang="en-US" sz="2400" dirty="0">
                        <a:latin typeface="TH SarabunIT๙" pitchFamily="34" charset="-34"/>
                        <a:ea typeface="Calibri"/>
                        <a:cs typeface="TH SarabunIT๙" pitchFamily="34" charset="-34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dirty="0" smtClean="0">
                          <a:latin typeface="TH SarabunIT๙" pitchFamily="34" charset="-34"/>
                          <a:cs typeface="TH SarabunIT๙" pitchFamily="34" charset="-34"/>
                        </a:rPr>
                        <a:t>5</a:t>
                      </a:r>
                      <a:endParaRPr lang="en-US" sz="2400" dirty="0">
                        <a:latin typeface="TH SarabunIT๙" pitchFamily="34" charset="-34"/>
                        <a:ea typeface="Calibri"/>
                        <a:cs typeface="TH SarabunIT๙" pitchFamily="34" charset="-34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dirty="0" smtClean="0">
                          <a:latin typeface="TH SarabunIT๙" pitchFamily="34" charset="-34"/>
                          <a:cs typeface="TH SarabunIT๙" pitchFamily="34" charset="-34"/>
                        </a:rPr>
                        <a:t>-</a:t>
                      </a:r>
                      <a:endParaRPr lang="en-US" sz="2400" dirty="0">
                        <a:latin typeface="TH SarabunIT๙" pitchFamily="34" charset="-34"/>
                        <a:ea typeface="Calibri"/>
                        <a:cs typeface="TH SarabunIT๙" pitchFamily="34" charset="-34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dirty="0" smtClean="0">
                          <a:latin typeface="TH SarabunIT๙" pitchFamily="34" charset="-34"/>
                          <a:ea typeface="Calibri"/>
                          <a:cs typeface="TH SarabunIT๙" pitchFamily="34" charset="-34"/>
                        </a:rPr>
                        <a:t>6</a:t>
                      </a:r>
                      <a:endParaRPr lang="en-US" sz="2400" dirty="0">
                        <a:latin typeface="TH SarabunIT๙" pitchFamily="34" charset="-34"/>
                        <a:ea typeface="Calibri"/>
                        <a:cs typeface="TH SarabunIT๙" pitchFamily="34" charset="-34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966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H SarabunIT๙" pitchFamily="34" charset="-34"/>
                          <a:cs typeface="TH SarabunIT๙" pitchFamily="34" charset="-34"/>
                        </a:rPr>
                        <a:t>6</a:t>
                      </a:r>
                      <a:endParaRPr lang="en-US" sz="2400" dirty="0">
                        <a:latin typeface="TH SarabunIT๙" pitchFamily="34" charset="-34"/>
                        <a:ea typeface="Calibri"/>
                        <a:cs typeface="TH SarabunIT๙" pitchFamily="34" charset="-34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>
                          <a:latin typeface="TH SarabunIT๙" pitchFamily="34" charset="-34"/>
                          <a:cs typeface="TH SarabunIT๙" pitchFamily="34" charset="-34"/>
                        </a:rPr>
                        <a:t>ป่าติ้ว</a:t>
                      </a:r>
                      <a:r>
                        <a:rPr lang="en-US" sz="2400">
                          <a:latin typeface="TH SarabunIT๙" pitchFamily="34" charset="-34"/>
                          <a:cs typeface="TH SarabunIT๙" pitchFamily="34" charset="-34"/>
                        </a:rPr>
                        <a:t>           </a:t>
                      </a:r>
                      <a:endParaRPr lang="en-US" sz="2400">
                        <a:latin typeface="TH SarabunIT๙" pitchFamily="34" charset="-34"/>
                        <a:ea typeface="Calibri"/>
                        <a:cs typeface="TH SarabunIT๙" pitchFamily="34" charset="-34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latin typeface="TH SarabunIT๙" pitchFamily="34" charset="-34"/>
                          <a:cs typeface="TH SarabunIT๙" pitchFamily="34" charset="-34"/>
                        </a:rPr>
                        <a:t>5</a:t>
                      </a:r>
                      <a:endParaRPr lang="en-US" sz="2400">
                        <a:latin typeface="TH SarabunIT๙" pitchFamily="34" charset="-34"/>
                        <a:ea typeface="Calibri"/>
                        <a:cs typeface="TH SarabunIT๙" pitchFamily="34" charset="-34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latin typeface="TH SarabunIT๙" pitchFamily="34" charset="-34"/>
                          <a:cs typeface="TH SarabunIT๙" pitchFamily="34" charset="-34"/>
                        </a:rPr>
                        <a:t>57</a:t>
                      </a:r>
                      <a:endParaRPr lang="en-US" sz="2400">
                        <a:latin typeface="TH SarabunIT๙" pitchFamily="34" charset="-34"/>
                        <a:ea typeface="Calibri"/>
                        <a:cs typeface="TH SarabunIT๙" pitchFamily="34" charset="-34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latin typeface="TH SarabunIT๙" pitchFamily="34" charset="-34"/>
                          <a:cs typeface="TH SarabunIT๙" pitchFamily="34" charset="-34"/>
                        </a:rPr>
                        <a:t>8,744</a:t>
                      </a:r>
                      <a:endParaRPr lang="en-US" sz="2400">
                        <a:latin typeface="TH SarabunIT๙" pitchFamily="34" charset="-34"/>
                        <a:ea typeface="Calibri"/>
                        <a:cs typeface="TH SarabunIT๙" pitchFamily="34" charset="-34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dirty="0" smtClean="0">
                          <a:latin typeface="TH SarabunIT๙" pitchFamily="34" charset="-34"/>
                          <a:cs typeface="TH SarabunIT๙" pitchFamily="34" charset="-34"/>
                        </a:rPr>
                        <a:t>1</a:t>
                      </a:r>
                      <a:endParaRPr lang="en-US" sz="2400" dirty="0">
                        <a:latin typeface="TH SarabunIT๙" pitchFamily="34" charset="-34"/>
                        <a:ea typeface="Calibri"/>
                        <a:cs typeface="TH SarabunIT๙" pitchFamily="34" charset="-34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dirty="0" smtClean="0">
                          <a:latin typeface="TH SarabunIT๙" pitchFamily="34" charset="-34"/>
                          <a:cs typeface="TH SarabunIT๙" pitchFamily="34" charset="-34"/>
                        </a:rPr>
                        <a:t>3</a:t>
                      </a:r>
                      <a:endParaRPr lang="en-US" sz="2400" dirty="0">
                        <a:latin typeface="TH SarabunIT๙" pitchFamily="34" charset="-34"/>
                        <a:ea typeface="Calibri"/>
                        <a:cs typeface="TH SarabunIT๙" pitchFamily="34" charset="-34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dirty="0" smtClean="0">
                          <a:latin typeface="TH SarabunIT๙" pitchFamily="34" charset="-34"/>
                          <a:cs typeface="TH SarabunIT๙" pitchFamily="34" charset="-34"/>
                        </a:rPr>
                        <a:t>-</a:t>
                      </a:r>
                      <a:endParaRPr lang="en-US" sz="2400" dirty="0">
                        <a:latin typeface="TH SarabunIT๙" pitchFamily="34" charset="-34"/>
                        <a:ea typeface="Calibri"/>
                        <a:cs typeface="TH SarabunIT๙" pitchFamily="34" charset="-34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dirty="0" smtClean="0">
                          <a:latin typeface="TH SarabunIT๙" pitchFamily="34" charset="-34"/>
                          <a:ea typeface="Calibri"/>
                          <a:cs typeface="TH SarabunIT๙" pitchFamily="34" charset="-34"/>
                        </a:rPr>
                        <a:t>4</a:t>
                      </a:r>
                      <a:endParaRPr lang="en-US" sz="2400" dirty="0">
                        <a:latin typeface="TH SarabunIT๙" pitchFamily="34" charset="-34"/>
                        <a:ea typeface="Calibri"/>
                        <a:cs typeface="TH SarabunIT๙" pitchFamily="34" charset="-34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966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H SarabunIT๙" pitchFamily="34" charset="-34"/>
                          <a:cs typeface="TH SarabunIT๙" pitchFamily="34" charset="-34"/>
                        </a:rPr>
                        <a:t>7</a:t>
                      </a:r>
                      <a:endParaRPr lang="en-US" sz="2400" dirty="0">
                        <a:latin typeface="TH SarabunIT๙" pitchFamily="34" charset="-34"/>
                        <a:ea typeface="Calibri"/>
                        <a:cs typeface="TH SarabunIT๙" pitchFamily="34" charset="-34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>
                          <a:latin typeface="TH SarabunIT๙" pitchFamily="34" charset="-34"/>
                          <a:cs typeface="TH SarabunIT๙" pitchFamily="34" charset="-34"/>
                        </a:rPr>
                        <a:t>ทรายมูล</a:t>
                      </a:r>
                      <a:endParaRPr lang="en-US" sz="2400">
                        <a:latin typeface="TH SarabunIT๙" pitchFamily="34" charset="-34"/>
                        <a:ea typeface="Calibri"/>
                        <a:cs typeface="TH SarabunIT๙" pitchFamily="34" charset="-34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latin typeface="TH SarabunIT๙" pitchFamily="34" charset="-34"/>
                          <a:cs typeface="TH SarabunIT๙" pitchFamily="34" charset="-34"/>
                        </a:rPr>
                        <a:t>5</a:t>
                      </a:r>
                      <a:endParaRPr lang="en-US" sz="2400">
                        <a:latin typeface="TH SarabunIT๙" pitchFamily="34" charset="-34"/>
                        <a:ea typeface="Calibri"/>
                        <a:cs typeface="TH SarabunIT๙" pitchFamily="34" charset="-34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latin typeface="TH SarabunIT๙" pitchFamily="34" charset="-34"/>
                          <a:cs typeface="TH SarabunIT๙" pitchFamily="34" charset="-34"/>
                        </a:rPr>
                        <a:t>54</a:t>
                      </a:r>
                      <a:endParaRPr lang="en-US" sz="2400">
                        <a:latin typeface="TH SarabunIT๙" pitchFamily="34" charset="-34"/>
                        <a:ea typeface="Calibri"/>
                        <a:cs typeface="TH SarabunIT๙" pitchFamily="34" charset="-34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latin typeface="TH SarabunIT๙" pitchFamily="34" charset="-34"/>
                          <a:cs typeface="TH SarabunIT๙" pitchFamily="34" charset="-34"/>
                        </a:rPr>
                        <a:t>7,427</a:t>
                      </a:r>
                      <a:endParaRPr lang="en-US" sz="2400">
                        <a:latin typeface="TH SarabunIT๙" pitchFamily="34" charset="-34"/>
                        <a:ea typeface="Calibri"/>
                        <a:cs typeface="TH SarabunIT๙" pitchFamily="34" charset="-34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dirty="0" smtClean="0">
                          <a:latin typeface="TH SarabunIT๙" pitchFamily="34" charset="-34"/>
                          <a:cs typeface="TH SarabunIT๙" pitchFamily="34" charset="-34"/>
                        </a:rPr>
                        <a:t>1</a:t>
                      </a:r>
                      <a:endParaRPr lang="en-US" sz="2400" dirty="0">
                        <a:latin typeface="TH SarabunIT๙" pitchFamily="34" charset="-34"/>
                        <a:ea typeface="Calibri"/>
                        <a:cs typeface="TH SarabunIT๙" pitchFamily="34" charset="-34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dirty="0" smtClean="0">
                          <a:latin typeface="TH SarabunIT๙" pitchFamily="34" charset="-34"/>
                          <a:cs typeface="TH SarabunIT๙" pitchFamily="34" charset="-34"/>
                        </a:rPr>
                        <a:t>3</a:t>
                      </a:r>
                      <a:endParaRPr lang="en-US" sz="2400" dirty="0">
                        <a:latin typeface="TH SarabunIT๙" pitchFamily="34" charset="-34"/>
                        <a:ea typeface="Calibri"/>
                        <a:cs typeface="TH SarabunIT๙" pitchFamily="34" charset="-34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dirty="0" smtClean="0">
                          <a:latin typeface="TH SarabunIT๙" pitchFamily="34" charset="-34"/>
                          <a:cs typeface="TH SarabunIT๙" pitchFamily="34" charset="-34"/>
                        </a:rPr>
                        <a:t>-</a:t>
                      </a:r>
                      <a:endParaRPr lang="en-US" sz="2400" dirty="0">
                        <a:latin typeface="TH SarabunIT๙" pitchFamily="34" charset="-34"/>
                        <a:ea typeface="Calibri"/>
                        <a:cs typeface="TH SarabunIT๙" pitchFamily="34" charset="-34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dirty="0" smtClean="0">
                          <a:latin typeface="TH SarabunIT๙" pitchFamily="34" charset="-34"/>
                          <a:ea typeface="Calibri"/>
                          <a:cs typeface="TH SarabunIT๙" pitchFamily="34" charset="-34"/>
                        </a:rPr>
                        <a:t>4</a:t>
                      </a:r>
                      <a:endParaRPr lang="en-US" sz="2400" dirty="0">
                        <a:latin typeface="TH SarabunIT๙" pitchFamily="34" charset="-34"/>
                        <a:ea typeface="Calibri"/>
                        <a:cs typeface="TH SarabunIT๙" pitchFamily="34" charset="-34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966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H SarabunIT๙" pitchFamily="34" charset="-34"/>
                          <a:cs typeface="TH SarabunIT๙" pitchFamily="34" charset="-34"/>
                        </a:rPr>
                        <a:t>8</a:t>
                      </a:r>
                      <a:endParaRPr lang="en-US" sz="2400" dirty="0">
                        <a:latin typeface="TH SarabunIT๙" pitchFamily="34" charset="-34"/>
                        <a:ea typeface="Calibri"/>
                        <a:cs typeface="TH SarabunIT๙" pitchFamily="34" charset="-34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>
                          <a:latin typeface="TH SarabunIT๙" pitchFamily="34" charset="-34"/>
                          <a:cs typeface="TH SarabunIT๙" pitchFamily="34" charset="-34"/>
                        </a:rPr>
                        <a:t>ค้อวัง</a:t>
                      </a:r>
                      <a:r>
                        <a:rPr lang="en-US" sz="2400">
                          <a:latin typeface="TH SarabunIT๙" pitchFamily="34" charset="-34"/>
                          <a:cs typeface="TH SarabunIT๙" pitchFamily="34" charset="-34"/>
                        </a:rPr>
                        <a:t> </a:t>
                      </a:r>
                      <a:endParaRPr lang="en-US" sz="2400">
                        <a:latin typeface="TH SarabunIT๙" pitchFamily="34" charset="-34"/>
                        <a:ea typeface="Calibri"/>
                        <a:cs typeface="TH SarabunIT๙" pitchFamily="34" charset="-34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latin typeface="TH SarabunIT๙" pitchFamily="34" charset="-34"/>
                          <a:cs typeface="TH SarabunIT๙" pitchFamily="34" charset="-34"/>
                        </a:rPr>
                        <a:t>4</a:t>
                      </a:r>
                      <a:endParaRPr lang="en-US" sz="2400">
                        <a:latin typeface="TH SarabunIT๙" pitchFamily="34" charset="-34"/>
                        <a:ea typeface="Calibri"/>
                        <a:cs typeface="TH SarabunIT๙" pitchFamily="34" charset="-34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latin typeface="TH SarabunIT๙" pitchFamily="34" charset="-34"/>
                          <a:cs typeface="TH SarabunIT๙" pitchFamily="34" charset="-34"/>
                        </a:rPr>
                        <a:t>45</a:t>
                      </a:r>
                      <a:endParaRPr lang="en-US" sz="2400">
                        <a:latin typeface="TH SarabunIT๙" pitchFamily="34" charset="-34"/>
                        <a:ea typeface="Calibri"/>
                        <a:cs typeface="TH SarabunIT๙" pitchFamily="34" charset="-34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latin typeface="TH SarabunIT๙" pitchFamily="34" charset="-34"/>
                          <a:cs typeface="TH SarabunIT๙" pitchFamily="34" charset="-34"/>
                        </a:rPr>
                        <a:t>5,482</a:t>
                      </a:r>
                      <a:endParaRPr lang="en-US" sz="2400">
                        <a:latin typeface="TH SarabunIT๙" pitchFamily="34" charset="-34"/>
                        <a:ea typeface="Calibri"/>
                        <a:cs typeface="TH SarabunIT๙" pitchFamily="34" charset="-34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dirty="0" smtClean="0">
                          <a:latin typeface="TH SarabunIT๙" pitchFamily="34" charset="-34"/>
                          <a:cs typeface="TH SarabunIT๙" pitchFamily="34" charset="-34"/>
                        </a:rPr>
                        <a:t>1</a:t>
                      </a:r>
                      <a:endParaRPr lang="en-US" sz="2400" dirty="0">
                        <a:latin typeface="TH SarabunIT๙" pitchFamily="34" charset="-34"/>
                        <a:ea typeface="Calibri"/>
                        <a:cs typeface="TH SarabunIT๙" pitchFamily="34" charset="-34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dirty="0" smtClean="0">
                          <a:latin typeface="TH SarabunIT๙" pitchFamily="34" charset="-34"/>
                          <a:cs typeface="TH SarabunIT๙" pitchFamily="34" charset="-34"/>
                        </a:rPr>
                        <a:t>2</a:t>
                      </a:r>
                      <a:endParaRPr lang="en-US" sz="2400" dirty="0">
                        <a:latin typeface="TH SarabunIT๙" pitchFamily="34" charset="-34"/>
                        <a:ea typeface="Calibri"/>
                        <a:cs typeface="TH SarabunIT๙" pitchFamily="34" charset="-34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dirty="0" smtClean="0">
                          <a:latin typeface="TH SarabunIT๙" pitchFamily="34" charset="-34"/>
                          <a:cs typeface="TH SarabunIT๙" pitchFamily="34" charset="-34"/>
                        </a:rPr>
                        <a:t>1</a:t>
                      </a:r>
                      <a:endParaRPr lang="en-US" sz="2400" dirty="0">
                        <a:latin typeface="TH SarabunIT๙" pitchFamily="34" charset="-34"/>
                        <a:ea typeface="Calibri"/>
                        <a:cs typeface="TH SarabunIT๙" pitchFamily="34" charset="-34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dirty="0" smtClean="0">
                          <a:latin typeface="TH SarabunIT๙" pitchFamily="34" charset="-34"/>
                          <a:ea typeface="Calibri"/>
                          <a:cs typeface="TH SarabunIT๙" pitchFamily="34" charset="-34"/>
                        </a:rPr>
                        <a:t>4</a:t>
                      </a:r>
                      <a:endParaRPr lang="en-US" sz="2400" dirty="0">
                        <a:latin typeface="TH SarabunIT๙" pitchFamily="34" charset="-34"/>
                        <a:ea typeface="Calibri"/>
                        <a:cs typeface="TH SarabunIT๙" pitchFamily="34" charset="-34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966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H SarabunIT๙" pitchFamily="34" charset="-34"/>
                          <a:cs typeface="TH SarabunIT๙" pitchFamily="34" charset="-34"/>
                        </a:rPr>
                        <a:t>9</a:t>
                      </a:r>
                      <a:endParaRPr lang="en-US" sz="2400" dirty="0">
                        <a:latin typeface="TH SarabunIT๙" pitchFamily="34" charset="-34"/>
                        <a:ea typeface="Calibri"/>
                        <a:cs typeface="TH SarabunIT๙" pitchFamily="34" charset="-34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>
                          <a:latin typeface="TH SarabunIT๙" pitchFamily="34" charset="-34"/>
                          <a:cs typeface="TH SarabunIT๙" pitchFamily="34" charset="-34"/>
                        </a:rPr>
                        <a:t>ไทยเจริญ</a:t>
                      </a:r>
                      <a:endParaRPr lang="en-US" sz="2400">
                        <a:latin typeface="TH SarabunIT๙" pitchFamily="34" charset="-34"/>
                        <a:ea typeface="Calibri"/>
                        <a:cs typeface="TH SarabunIT๙" pitchFamily="34" charset="-34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latin typeface="TH SarabunIT๙" pitchFamily="34" charset="-34"/>
                          <a:cs typeface="TH SarabunIT๙" pitchFamily="34" charset="-34"/>
                        </a:rPr>
                        <a:t>5</a:t>
                      </a:r>
                      <a:endParaRPr lang="en-US" sz="2400">
                        <a:latin typeface="TH SarabunIT๙" pitchFamily="34" charset="-34"/>
                        <a:ea typeface="Calibri"/>
                        <a:cs typeface="TH SarabunIT๙" pitchFamily="34" charset="-34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H SarabunIT๙" pitchFamily="34" charset="-34"/>
                          <a:cs typeface="TH SarabunIT๙" pitchFamily="34" charset="-34"/>
                        </a:rPr>
                        <a:t>48</a:t>
                      </a:r>
                      <a:endParaRPr lang="en-US" sz="2400" dirty="0">
                        <a:latin typeface="TH SarabunIT๙" pitchFamily="34" charset="-34"/>
                        <a:ea typeface="Calibri"/>
                        <a:cs typeface="TH SarabunIT๙" pitchFamily="34" charset="-34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latin typeface="TH SarabunIT๙" pitchFamily="34" charset="-34"/>
                          <a:cs typeface="TH SarabunIT๙" pitchFamily="34" charset="-34"/>
                        </a:rPr>
                        <a:t>7,349</a:t>
                      </a:r>
                      <a:endParaRPr lang="en-US" sz="2400">
                        <a:latin typeface="TH SarabunIT๙" pitchFamily="34" charset="-34"/>
                        <a:ea typeface="Calibri"/>
                        <a:cs typeface="TH SarabunIT๙" pitchFamily="34" charset="-34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dirty="0" smtClean="0">
                          <a:latin typeface="TH SarabunIT๙" pitchFamily="34" charset="-34"/>
                          <a:cs typeface="TH SarabunIT๙" pitchFamily="34" charset="-34"/>
                        </a:rPr>
                        <a:t>1</a:t>
                      </a:r>
                      <a:endParaRPr lang="en-US" sz="2400" dirty="0">
                        <a:latin typeface="TH SarabunIT๙" pitchFamily="34" charset="-34"/>
                        <a:ea typeface="Calibri"/>
                        <a:cs typeface="TH SarabunIT๙" pitchFamily="34" charset="-34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dirty="0" smtClean="0">
                          <a:latin typeface="TH SarabunIT๙" pitchFamily="34" charset="-34"/>
                          <a:cs typeface="TH SarabunIT๙" pitchFamily="34" charset="-34"/>
                        </a:rPr>
                        <a:t>3</a:t>
                      </a:r>
                      <a:endParaRPr lang="en-US" sz="2400" dirty="0">
                        <a:latin typeface="TH SarabunIT๙" pitchFamily="34" charset="-34"/>
                        <a:ea typeface="Calibri"/>
                        <a:cs typeface="TH SarabunIT๙" pitchFamily="34" charset="-34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dirty="0" smtClean="0">
                          <a:latin typeface="TH SarabunIT๙" pitchFamily="34" charset="-34"/>
                          <a:cs typeface="TH SarabunIT๙" pitchFamily="34" charset="-34"/>
                        </a:rPr>
                        <a:t>-</a:t>
                      </a:r>
                      <a:endParaRPr lang="en-US" sz="2400" dirty="0">
                        <a:latin typeface="TH SarabunIT๙" pitchFamily="34" charset="-34"/>
                        <a:ea typeface="Calibri"/>
                        <a:cs typeface="TH SarabunIT๙" pitchFamily="34" charset="-34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dirty="0" smtClean="0">
                          <a:latin typeface="TH SarabunIT๙" pitchFamily="34" charset="-34"/>
                          <a:ea typeface="Calibri"/>
                          <a:cs typeface="TH SarabunIT๙" pitchFamily="34" charset="-34"/>
                        </a:rPr>
                        <a:t>4</a:t>
                      </a:r>
                      <a:endParaRPr lang="en-US" sz="2400" dirty="0">
                        <a:latin typeface="TH SarabunIT๙" pitchFamily="34" charset="-34"/>
                        <a:ea typeface="Calibri"/>
                        <a:cs typeface="TH SarabunIT๙" pitchFamily="34" charset="-34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9662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>
                          <a:latin typeface="TH SarabunIT๙" pitchFamily="34" charset="-34"/>
                          <a:cs typeface="TH SarabunIT๙" pitchFamily="34" charset="-34"/>
                        </a:rPr>
                        <a:t>รวม</a:t>
                      </a:r>
                      <a:endParaRPr lang="en-US" sz="2400">
                        <a:latin typeface="TH SarabunIT๙" pitchFamily="34" charset="-34"/>
                        <a:ea typeface="Calibri"/>
                        <a:cs typeface="TH SarabunIT๙" pitchFamily="34" charset="-34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latin typeface="TH SarabunIT๙" pitchFamily="34" charset="-34"/>
                          <a:cs typeface="TH SarabunIT๙" pitchFamily="34" charset="-34"/>
                        </a:rPr>
                        <a:t>78</a:t>
                      </a:r>
                      <a:endParaRPr lang="en-US" sz="2400">
                        <a:latin typeface="TH SarabunIT๙" pitchFamily="34" charset="-34"/>
                        <a:ea typeface="Calibri"/>
                        <a:cs typeface="TH SarabunIT๙" pitchFamily="34" charset="-34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latin typeface="TH SarabunIT๙" pitchFamily="34" charset="-34"/>
                          <a:cs typeface="TH SarabunIT๙" pitchFamily="34" charset="-34"/>
                        </a:rPr>
                        <a:t>885</a:t>
                      </a:r>
                      <a:endParaRPr lang="en-US" sz="2400">
                        <a:latin typeface="TH SarabunIT๙" pitchFamily="34" charset="-34"/>
                        <a:ea typeface="Calibri"/>
                        <a:cs typeface="TH SarabunIT๙" pitchFamily="34" charset="-34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latin typeface="TH SarabunIT๙" pitchFamily="34" charset="-34"/>
                          <a:cs typeface="TH SarabunIT๙" pitchFamily="34" charset="-34"/>
                        </a:rPr>
                        <a:t>132,639</a:t>
                      </a:r>
                      <a:endParaRPr lang="en-US" sz="2400">
                        <a:latin typeface="TH SarabunIT๙" pitchFamily="34" charset="-34"/>
                        <a:ea typeface="Calibri"/>
                        <a:cs typeface="TH SarabunIT๙" pitchFamily="34" charset="-34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dirty="0" smtClean="0">
                          <a:latin typeface="TH SarabunIT๙" pitchFamily="34" charset="-34"/>
                          <a:cs typeface="TH SarabunIT๙" pitchFamily="34" charset="-34"/>
                        </a:rPr>
                        <a:t>9</a:t>
                      </a:r>
                      <a:endParaRPr lang="en-US" sz="2400" dirty="0">
                        <a:latin typeface="TH SarabunIT๙" pitchFamily="34" charset="-34"/>
                        <a:ea typeface="Calibri"/>
                        <a:cs typeface="TH SarabunIT๙" pitchFamily="34" charset="-34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latin typeface="TH SarabunIT๙" pitchFamily="34" charset="-34"/>
                          <a:ea typeface="Calibri"/>
                          <a:cs typeface="TH SarabunIT๙" pitchFamily="34" charset="-34"/>
                        </a:rPr>
                        <a:t>38</a:t>
                      </a:r>
                      <a:endParaRPr lang="en-US" sz="2400" dirty="0">
                        <a:latin typeface="TH SarabunIT๙" pitchFamily="34" charset="-34"/>
                        <a:ea typeface="Calibri"/>
                        <a:cs typeface="TH SarabunIT๙" pitchFamily="34" charset="-34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dirty="0" smtClean="0">
                          <a:latin typeface="TH SarabunIT๙" pitchFamily="34" charset="-34"/>
                          <a:cs typeface="TH SarabunIT๙" pitchFamily="34" charset="-34"/>
                        </a:rPr>
                        <a:t>2</a:t>
                      </a:r>
                      <a:endParaRPr lang="en-US" sz="2400" dirty="0">
                        <a:latin typeface="TH SarabunIT๙" pitchFamily="34" charset="-34"/>
                        <a:ea typeface="Calibri"/>
                        <a:cs typeface="TH SarabunIT๙" pitchFamily="34" charset="-34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latin typeface="TH SarabunIT๙" pitchFamily="34" charset="-34"/>
                          <a:ea typeface="Calibri"/>
                          <a:cs typeface="TH SarabunIT๙" pitchFamily="34" charset="-34"/>
                        </a:rPr>
                        <a:t>49</a:t>
                      </a:r>
                      <a:endParaRPr lang="en-US" sz="2400" dirty="0">
                        <a:latin typeface="TH SarabunIT๙" pitchFamily="34" charset="-34"/>
                        <a:ea typeface="Calibri"/>
                        <a:cs typeface="TH SarabunIT๙" pitchFamily="34" charset="-34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027454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2966" y="1484784"/>
            <a:ext cx="9166966" cy="5373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ตัวแทนเนื้อหา 2"/>
          <p:cNvSpPr>
            <a:spLocks noGrp="1"/>
          </p:cNvSpPr>
          <p:nvPr>
            <p:ph sz="quarter" idx="13"/>
          </p:nvPr>
        </p:nvSpPr>
        <p:spPr>
          <a:xfrm>
            <a:off x="-22966" y="0"/>
            <a:ext cx="9166966" cy="1484784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45720" indent="0">
              <a:buNone/>
            </a:pPr>
            <a:r>
              <a:rPr lang="th-TH" sz="3600" b="1" dirty="0" smtClean="0"/>
              <a:t>1</a:t>
            </a:r>
            <a:r>
              <a:rPr lang="th-TH" sz="3600" b="1" dirty="0"/>
              <a:t>. การตรวจราชการตามนโยบายของรัฐบาลและกระทรวงมหาดไทย</a:t>
            </a:r>
            <a:endParaRPr lang="en-US" sz="3600" dirty="0"/>
          </a:p>
          <a:p>
            <a:pPr marL="45720" indent="0">
              <a:buNone/>
            </a:pPr>
            <a:r>
              <a:rPr lang="th-TH" sz="3600" b="1" dirty="0"/>
              <a:t>    การดำเนินงานการพัฒนาเศรษฐกิจฐานรากและประชารัฐ</a:t>
            </a:r>
            <a:endParaRPr lang="th-TH" sz="3600" dirty="0"/>
          </a:p>
        </p:txBody>
      </p:sp>
    </p:spTree>
    <p:extLst>
      <p:ext uri="{BB962C8B-B14F-4D97-AF65-F5344CB8AC3E}">
        <p14:creationId xmlns:p14="http://schemas.microsoft.com/office/powerpoint/2010/main" xmlns="" val="35875868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214282" y="71414"/>
            <a:ext cx="8643998" cy="720080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indent="0" algn="ctr">
              <a:buNone/>
            </a:pPr>
            <a:r>
              <a:rPr lang="th-TH" sz="3600" dirty="0">
                <a:effectLst/>
              </a:rPr>
              <a:t>การดำเนินงานการพัฒนาเศรษฐกิจฐานรากและประชารัฐ</a:t>
            </a:r>
            <a:endParaRPr lang="th-TH" sz="4000" dirty="0"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214282" y="857232"/>
            <a:ext cx="8643998" cy="483209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th-TH" dirty="0">
                <a:latin typeface="TH SarabunIT๙" pitchFamily="34" charset="-34"/>
                <a:cs typeface="TH SarabunIT๙" pitchFamily="34" charset="-34"/>
              </a:rPr>
              <a:t>1.) </a:t>
            </a:r>
            <a:r>
              <a:rPr lang="th-TH" dirty="0" smtClean="0">
                <a:latin typeface="TH SarabunIT๙" pitchFamily="34" charset="-34"/>
                <a:cs typeface="TH SarabunIT๙" pitchFamily="34" charset="-34"/>
              </a:rPr>
              <a:t>กลุ่มเป้าหมาย  39 กลุ่ม แบ่งออกเป็น 3 ด้าน   ดังนี้</a:t>
            </a:r>
            <a:endParaRPr lang="en-US" dirty="0" smtClean="0">
              <a:latin typeface="TH SarabunIT๙" pitchFamily="34" charset="-34"/>
              <a:cs typeface="TH SarabunIT๙" pitchFamily="34" charset="-34"/>
            </a:endParaRPr>
          </a:p>
          <a:p>
            <a:r>
              <a:rPr lang="th-TH" dirty="0" smtClean="0">
                <a:latin typeface="TH SarabunIT๙" pitchFamily="34" charset="-34"/>
                <a:cs typeface="TH SarabunIT๙" pitchFamily="34" charset="-34"/>
              </a:rPr>
              <a:t>      		1. ด้านการเกษตร 			จำนวน 8 กลุ่ม</a:t>
            </a:r>
            <a:endParaRPr lang="en-US" dirty="0" smtClean="0">
              <a:latin typeface="TH SarabunIT๙" pitchFamily="34" charset="-34"/>
              <a:cs typeface="TH SarabunIT๙" pitchFamily="34" charset="-34"/>
            </a:endParaRPr>
          </a:p>
          <a:p>
            <a:r>
              <a:rPr lang="th-TH" dirty="0" smtClean="0">
                <a:latin typeface="TH SarabunIT๙" pitchFamily="34" charset="-34"/>
                <a:cs typeface="TH SarabunIT๙" pitchFamily="34" charset="-34"/>
              </a:rPr>
              <a:t>      		2. ด้านแปรรูป 			จำนวน 16 กลุ่ม</a:t>
            </a:r>
            <a:endParaRPr lang="en-US" dirty="0" smtClean="0">
              <a:latin typeface="TH SarabunIT๙" pitchFamily="34" charset="-34"/>
              <a:cs typeface="TH SarabunIT๙" pitchFamily="34" charset="-34"/>
            </a:endParaRPr>
          </a:p>
          <a:p>
            <a:r>
              <a:rPr lang="th-TH" dirty="0" smtClean="0">
                <a:latin typeface="TH SarabunIT๙" pitchFamily="34" charset="-34"/>
                <a:cs typeface="TH SarabunIT๙" pitchFamily="34" charset="-34"/>
              </a:rPr>
              <a:t>      		3. ด้านการท่องเที่ยวโดยชุมชน 	จำนวน 15 กลุ่ม</a:t>
            </a:r>
          </a:p>
          <a:p>
            <a:r>
              <a:rPr lang="th-TH" dirty="0" smtClean="0">
                <a:latin typeface="TH SarabunIT๙" pitchFamily="34" charset="-34"/>
                <a:cs typeface="TH SarabunIT๙" pitchFamily="34" charset="-34"/>
              </a:rPr>
              <a:t>กลุ่มเป้าหมายเพิ่มเติม  จำนวน  18  กลุ่ม แบ่งออกเป็น 3 ด้าน ดังนี้</a:t>
            </a:r>
            <a:br>
              <a:rPr lang="th-TH" dirty="0" smtClean="0">
                <a:latin typeface="TH SarabunIT๙" pitchFamily="34" charset="-34"/>
                <a:cs typeface="TH SarabunIT๙" pitchFamily="34" charset="-34"/>
              </a:rPr>
            </a:br>
            <a:r>
              <a:rPr lang="th-TH" dirty="0" smtClean="0">
                <a:latin typeface="TH SarabunIT๙" pitchFamily="34" charset="-34"/>
                <a:cs typeface="TH SarabunIT๙" pitchFamily="34" charset="-34"/>
              </a:rPr>
              <a:t> 		1. ด้านการเกษตร  		จำนวน </a:t>
            </a:r>
            <a:r>
              <a:rPr lang="en-US" dirty="0" smtClean="0">
                <a:latin typeface="TH SarabunIT๙" pitchFamily="34" charset="-34"/>
                <a:cs typeface="TH SarabunIT๙" pitchFamily="34" charset="-34"/>
              </a:rPr>
              <a:t> 6</a:t>
            </a:r>
            <a:r>
              <a:rPr lang="th-TH" dirty="0" smtClean="0">
                <a:latin typeface="TH SarabunIT๙" pitchFamily="34" charset="-34"/>
                <a:cs typeface="TH SarabunIT๙" pitchFamily="34" charset="-34"/>
              </a:rPr>
              <a:t> กลุ่ม</a:t>
            </a:r>
            <a:br>
              <a:rPr lang="th-TH" dirty="0" smtClean="0">
                <a:latin typeface="TH SarabunIT๙" pitchFamily="34" charset="-34"/>
                <a:cs typeface="TH SarabunIT๙" pitchFamily="34" charset="-34"/>
              </a:rPr>
            </a:br>
            <a:r>
              <a:rPr lang="th-TH" dirty="0" smtClean="0">
                <a:latin typeface="TH SarabunIT๙" pitchFamily="34" charset="-34"/>
                <a:cs typeface="TH SarabunIT๙" pitchFamily="34" charset="-34"/>
              </a:rPr>
              <a:t> 		2. ด้านแปรรูป  			จำนวน  </a:t>
            </a:r>
            <a:r>
              <a:rPr lang="en-US" dirty="0" smtClean="0">
                <a:latin typeface="TH SarabunIT๙" pitchFamily="34" charset="-34"/>
                <a:cs typeface="TH SarabunIT๙" pitchFamily="34" charset="-34"/>
              </a:rPr>
              <a:t>9</a:t>
            </a:r>
            <a:r>
              <a:rPr lang="th-TH" dirty="0" smtClean="0">
                <a:latin typeface="TH SarabunIT๙" pitchFamily="34" charset="-34"/>
                <a:cs typeface="TH SarabunIT๙" pitchFamily="34" charset="-34"/>
              </a:rPr>
              <a:t> กลุ่ม</a:t>
            </a:r>
            <a:br>
              <a:rPr lang="th-TH" dirty="0" smtClean="0">
                <a:latin typeface="TH SarabunIT๙" pitchFamily="34" charset="-34"/>
                <a:cs typeface="TH SarabunIT๙" pitchFamily="34" charset="-34"/>
              </a:rPr>
            </a:br>
            <a:r>
              <a:rPr lang="th-TH" dirty="0" smtClean="0">
                <a:latin typeface="TH SarabunIT๙" pitchFamily="34" charset="-34"/>
                <a:cs typeface="TH SarabunIT๙" pitchFamily="34" charset="-34"/>
              </a:rPr>
              <a:t> 		3. ด้านการท่องเที่ยวโดยชุมชน  	จำนวน</a:t>
            </a:r>
            <a:r>
              <a:rPr lang="en-US" dirty="0" smtClean="0">
                <a:latin typeface="TH SarabunIT๙" pitchFamily="34" charset="-34"/>
                <a:cs typeface="TH SarabunIT๙" pitchFamily="34" charset="-34"/>
              </a:rPr>
              <a:t>  3</a:t>
            </a:r>
            <a:r>
              <a:rPr lang="th-TH" dirty="0" smtClean="0">
                <a:latin typeface="TH SarabunIT๙" pitchFamily="34" charset="-34"/>
                <a:cs typeface="TH SarabunIT๙" pitchFamily="34" charset="-34"/>
              </a:rPr>
              <a:t> กลุ่ม</a:t>
            </a:r>
          </a:p>
          <a:p>
            <a:r>
              <a:rPr lang="th-TH" dirty="0">
                <a:latin typeface="TH SarabunIT๙" pitchFamily="34" charset="-34"/>
                <a:cs typeface="TH SarabunIT๙" pitchFamily="34" charset="-34"/>
              </a:rPr>
              <a:t>2.) </a:t>
            </a:r>
            <a:r>
              <a:rPr lang="th-TH" dirty="0" smtClean="0">
                <a:latin typeface="TH SarabunIT๙" pitchFamily="34" charset="-34"/>
                <a:cs typeface="TH SarabunIT๙" pitchFamily="34" charset="-34"/>
              </a:rPr>
              <a:t>ผลการดำเนินงานของบริษัท</a:t>
            </a:r>
            <a:r>
              <a:rPr lang="th-TH" dirty="0">
                <a:latin typeface="TH SarabunIT๙" pitchFamily="34" charset="-34"/>
                <a:cs typeface="TH SarabunIT๙" pitchFamily="34" charset="-34"/>
              </a:rPr>
              <a:t>ประชารัฐรักสามัคคียโสธร (วิสาหกิจเพื่อสังคม) </a:t>
            </a:r>
            <a:r>
              <a:rPr lang="th-TH" dirty="0" smtClean="0">
                <a:latin typeface="TH SarabunIT๙" pitchFamily="34" charset="-34"/>
                <a:cs typeface="TH SarabunIT๙" pitchFamily="34" charset="-34"/>
              </a:rPr>
              <a:t>จำกัด</a:t>
            </a:r>
            <a:br>
              <a:rPr lang="th-TH" dirty="0" smtClean="0">
                <a:latin typeface="TH SarabunIT๙" pitchFamily="34" charset="-34"/>
                <a:cs typeface="TH SarabunIT๙" pitchFamily="34" charset="-34"/>
              </a:rPr>
            </a:br>
            <a:r>
              <a:rPr lang="th-TH" dirty="0" smtClean="0">
                <a:latin typeface="TH SarabunIT๙" pitchFamily="34" charset="-34"/>
                <a:cs typeface="TH SarabunIT๙" pitchFamily="34" charset="-34"/>
              </a:rPr>
              <a:t>ได้ดำเนินการยื่นเอกสารไปที่กรมการพัฒนาชุมชนแล้ว แต่ต้องปรับปรุงแก้ไขเอกสารประกอบการยื่นขอรับรอง </a:t>
            </a:r>
            <a:endParaRPr lang="th-TH" dirty="0">
              <a:latin typeface="TH SarabunIT๙" pitchFamily="34" charset="-34"/>
              <a:cs typeface="TH SarabunIT๙" pitchFamily="34" charset="-34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4966"/>
          <a:stretch>
            <a:fillRect/>
          </a:stretch>
        </p:blipFill>
        <p:spPr bwMode="auto">
          <a:xfrm>
            <a:off x="5643570" y="5214950"/>
            <a:ext cx="3233506" cy="164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0884780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Documents and Settings\Administrator\My Documents\My Pictures\3688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349" y="-14288"/>
            <a:ext cx="9158288" cy="6872288"/>
          </a:xfrm>
          <a:prstGeom prst="rect">
            <a:avLst/>
          </a:prstGeom>
          <a:noFill/>
        </p:spPr>
      </p:pic>
      <p:sp>
        <p:nvSpPr>
          <p:cNvPr id="4" name="สี่เหลี่ยมผืนผ้า 3"/>
          <p:cNvSpPr/>
          <p:nvPr/>
        </p:nvSpPr>
        <p:spPr>
          <a:xfrm>
            <a:off x="285720" y="142852"/>
            <a:ext cx="8572560" cy="1000132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3200" b="1" dirty="0" smtClean="0">
                <a:latin typeface="TH SarabunIT๙" pitchFamily="34" charset="-34"/>
                <a:cs typeface="TH SarabunIT๙" pitchFamily="34" charset="-34"/>
              </a:rPr>
              <a:t>1.2 การขับเคลื่อนหลักปรัชญาของเศรษฐกิจพอเพียง(</a:t>
            </a:r>
            <a:r>
              <a:rPr lang="en-US" sz="3200" b="1" dirty="0" smtClean="0">
                <a:latin typeface="TH SarabunIT๙" pitchFamily="34" charset="-34"/>
                <a:cs typeface="TH SarabunIT๙" pitchFamily="34" charset="-34"/>
              </a:rPr>
              <a:t>SEP) </a:t>
            </a:r>
            <a:r>
              <a:rPr lang="th-TH" sz="3200" b="1" dirty="0" smtClean="0">
                <a:latin typeface="TH SarabunIT๙" pitchFamily="34" charset="-34"/>
                <a:cs typeface="TH SarabunIT๙" pitchFamily="34" charset="-34"/>
              </a:rPr>
              <a:t/>
            </a:r>
            <a:br>
              <a:rPr lang="th-TH" sz="3200" b="1" dirty="0" smtClean="0">
                <a:latin typeface="TH SarabunIT๙" pitchFamily="34" charset="-34"/>
                <a:cs typeface="TH SarabunIT๙" pitchFamily="34" charset="-34"/>
              </a:rPr>
            </a:br>
            <a:r>
              <a:rPr lang="th-TH" sz="3200" b="1" dirty="0" smtClean="0">
                <a:latin typeface="TH SarabunIT๙" pitchFamily="34" charset="-34"/>
                <a:cs typeface="TH SarabunIT๙" pitchFamily="34" charset="-34"/>
              </a:rPr>
              <a:t>ไปสู่การปฏิบัติจนเป็นวิถีชีวิต</a:t>
            </a:r>
            <a:endParaRPr lang="th-TH" sz="3200" b="1" dirty="0">
              <a:latin typeface="TH SarabunIT๙" pitchFamily="34" charset="-34"/>
              <a:cs typeface="TH SarabunIT๙" pitchFamily="34" charset="-34"/>
            </a:endParaRPr>
          </a:p>
        </p:txBody>
      </p:sp>
      <p:pic>
        <p:nvPicPr>
          <p:cNvPr id="9" name="Picture 2" descr="C:\Documents and Settings\Administrator\Desktop\ภาพพื้นหลัง\footer-plan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6349" y="4869160"/>
            <a:ext cx="9190307" cy="1988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สี่เหลี่ยมผืนผ้า 18"/>
          <p:cNvSpPr/>
          <p:nvPr/>
        </p:nvSpPr>
        <p:spPr>
          <a:xfrm>
            <a:off x="285720" y="1214422"/>
            <a:ext cx="8572560" cy="95410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th-TH" b="1" dirty="0" smtClean="0">
                <a:latin typeface="TH SarabunIT๙" pitchFamily="34" charset="-34"/>
                <a:cs typeface="TH SarabunIT๙" pitchFamily="34" charset="-34"/>
              </a:rPr>
              <a:t>ผลการถ่ายทอดความรู้ของครู ข แก่ประชาชนในพื้นที่เป้าหมายทั้งหมด 9 อำเภอ </a:t>
            </a:r>
            <a:br>
              <a:rPr lang="th-TH" b="1" dirty="0" smtClean="0">
                <a:latin typeface="TH SarabunIT๙" pitchFamily="34" charset="-34"/>
                <a:cs typeface="TH SarabunIT๙" pitchFamily="34" charset="-34"/>
              </a:rPr>
            </a:br>
            <a:r>
              <a:rPr lang="th-TH" b="1" dirty="0" smtClean="0">
                <a:latin typeface="TH SarabunIT๙" pitchFamily="34" charset="-34"/>
                <a:cs typeface="TH SarabunIT๙" pitchFamily="34" charset="-34"/>
              </a:rPr>
              <a:t>78 ตำบล 885 หมู่บ้าน   66 ชุมชน  132,639 ครัวเรือน </a:t>
            </a:r>
            <a:endParaRPr lang="th-TH" b="1" dirty="0"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25" name="สี่เหลี่ยมผืนผ้า 24"/>
          <p:cNvSpPr/>
          <p:nvPr/>
        </p:nvSpPr>
        <p:spPr>
          <a:xfrm>
            <a:off x="714348" y="2214554"/>
            <a:ext cx="814393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latin typeface="TH SarabunIT๙" pitchFamily="34" charset="-34"/>
                <a:cs typeface="TH SarabunIT๙" pitchFamily="34" charset="-34"/>
              </a:rPr>
              <a:t>1</a:t>
            </a:r>
            <a:r>
              <a:rPr lang="th-TH" b="1" dirty="0" smtClean="0">
                <a:latin typeface="TH SarabunIT๙" pitchFamily="34" charset="-34"/>
                <a:cs typeface="TH SarabunIT๙" pitchFamily="34" charset="-34"/>
              </a:rPr>
              <a:t>) จัดเวทีครั้งที่ 1 </a:t>
            </a:r>
            <a:r>
              <a:rPr lang="en-US" b="1" dirty="0" smtClean="0">
                <a:latin typeface="TH SarabunIT๙" pitchFamily="34" charset="-34"/>
                <a:cs typeface="TH SarabunIT๙" pitchFamily="34" charset="-34"/>
              </a:rPr>
              <a:t>Mindset 879 </a:t>
            </a:r>
            <a:r>
              <a:rPr lang="th-TH" b="1" dirty="0" smtClean="0">
                <a:latin typeface="TH SarabunIT๙" pitchFamily="34" charset="-34"/>
                <a:cs typeface="TH SarabunIT๙" pitchFamily="34" charset="-34"/>
              </a:rPr>
              <a:t>หมู่บ้าน 66 ชุมชน 112,921 ครัวเรือน</a:t>
            </a:r>
            <a:br>
              <a:rPr lang="th-TH" b="1" dirty="0" smtClean="0">
                <a:latin typeface="TH SarabunIT๙" pitchFamily="34" charset="-34"/>
                <a:cs typeface="TH SarabunIT๙" pitchFamily="34" charset="-34"/>
              </a:rPr>
            </a:br>
            <a:r>
              <a:rPr lang="th-TH" b="1" dirty="0" smtClean="0">
                <a:latin typeface="TH SarabunIT๙" pitchFamily="34" charset="-34"/>
                <a:cs typeface="TH SarabunIT๙" pitchFamily="34" charset="-34"/>
              </a:rPr>
              <a:t>2) จัดเวที ครั้งที่ 2 </a:t>
            </a:r>
            <a:r>
              <a:rPr lang="en-US" b="1" dirty="0" smtClean="0">
                <a:latin typeface="TH SarabunIT๙" pitchFamily="34" charset="-34"/>
                <a:cs typeface="TH SarabunIT๙" pitchFamily="34" charset="-34"/>
              </a:rPr>
              <a:t>Civil Society 879 </a:t>
            </a:r>
            <a:r>
              <a:rPr lang="th-TH" b="1" dirty="0" smtClean="0">
                <a:latin typeface="TH SarabunIT๙" pitchFamily="34" charset="-34"/>
                <a:cs typeface="TH SarabunIT๙" pitchFamily="34" charset="-34"/>
              </a:rPr>
              <a:t>หมู่บ้าน 66 ชุมชน 112,921 ครัวเรือน</a:t>
            </a:r>
            <a:br>
              <a:rPr lang="th-TH" b="1" dirty="0" smtClean="0">
                <a:latin typeface="TH SarabunIT๙" pitchFamily="34" charset="-34"/>
                <a:cs typeface="TH SarabunIT๙" pitchFamily="34" charset="-34"/>
              </a:rPr>
            </a:br>
            <a:r>
              <a:rPr lang="th-TH" b="1" dirty="0" smtClean="0">
                <a:latin typeface="TH SarabunIT๙" pitchFamily="34" charset="-34"/>
                <a:cs typeface="TH SarabunIT๙" pitchFamily="34" charset="-34"/>
              </a:rPr>
              <a:t>3) จัดเวที ครั้งที่ 3  จำนวน </a:t>
            </a:r>
            <a:r>
              <a:rPr lang="th-TH" b="1" dirty="0" smtClean="0">
                <a:latin typeface="TH SarabunIT๙" pitchFamily="34" charset="-34"/>
                <a:cs typeface="TH SarabunIT๙" pitchFamily="34" charset="-34"/>
              </a:rPr>
              <a:t>858 </a:t>
            </a:r>
            <a:r>
              <a:rPr lang="th-TH" b="1" dirty="0" smtClean="0">
                <a:latin typeface="TH SarabunIT๙" pitchFamily="34" charset="-34"/>
                <a:cs typeface="TH SarabunIT๙" pitchFamily="34" charset="-34"/>
              </a:rPr>
              <a:t>หมู่บ้าน 66 ชุมชน  </a:t>
            </a:r>
            <a:r>
              <a:rPr lang="th-TH" b="1" dirty="0" smtClean="0">
                <a:latin typeface="TH SarabunIT๙" pitchFamily="34" charset="-34"/>
                <a:cs typeface="TH SarabunIT๙" pitchFamily="34" charset="-34"/>
              </a:rPr>
              <a:t>114,345  </a:t>
            </a:r>
            <a:r>
              <a:rPr lang="th-TH" b="1" dirty="0" smtClean="0">
                <a:latin typeface="TH SarabunIT๙" pitchFamily="34" charset="-34"/>
                <a:cs typeface="TH SarabunIT๙" pitchFamily="34" charset="-34"/>
              </a:rPr>
              <a:t>ครัวเรือน </a:t>
            </a:r>
            <a:endParaRPr lang="th-TH" b="1" dirty="0">
              <a:latin typeface="TH SarabunIT๙" pitchFamily="34" charset="-34"/>
              <a:cs typeface="TH SarabunIT๙" pitchFamily="34" charset="-34"/>
            </a:endParaRPr>
          </a:p>
        </p:txBody>
      </p:sp>
      <p:pic>
        <p:nvPicPr>
          <p:cNvPr id="29" name="รูปภาพ 28" descr="10431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15008" y="3929066"/>
            <a:ext cx="3428992" cy="1933838"/>
          </a:xfrm>
          <a:prstGeom prst="rect">
            <a:avLst/>
          </a:prstGeom>
        </p:spPr>
      </p:pic>
      <p:pic>
        <p:nvPicPr>
          <p:cNvPr id="30" name="รูปภาพ 29" descr="10432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3929066"/>
            <a:ext cx="3428992" cy="1933838"/>
          </a:xfrm>
          <a:prstGeom prst="rect">
            <a:avLst/>
          </a:prstGeom>
        </p:spPr>
      </p:pic>
      <p:pic>
        <p:nvPicPr>
          <p:cNvPr id="32" name="รูปภาพ 31" descr="4358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428991" y="3929066"/>
            <a:ext cx="2593661" cy="1945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45439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Documents and Settings\Administrator\My Documents\My Pictures\3688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349" y="-14288"/>
            <a:ext cx="9158288" cy="687228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4" name="สี่เหลี่ยมผืนผ้า 3"/>
          <p:cNvSpPr/>
          <p:nvPr/>
        </p:nvSpPr>
        <p:spPr>
          <a:xfrm>
            <a:off x="285720" y="142852"/>
            <a:ext cx="8463314" cy="1000132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3200" b="1" dirty="0" smtClean="0">
                <a:latin typeface="TH SarabunIT๙" pitchFamily="34" charset="-34"/>
                <a:cs typeface="TH SarabunIT๙" pitchFamily="34" charset="-34"/>
              </a:rPr>
              <a:t>1.2 การขับเคลื่อนหลักปรัชญาของเศรษฐกิจพอเพียง(</a:t>
            </a:r>
            <a:r>
              <a:rPr lang="en-US" sz="3200" b="1" dirty="0" smtClean="0">
                <a:latin typeface="TH SarabunIT๙" pitchFamily="34" charset="-34"/>
                <a:cs typeface="TH SarabunIT๙" pitchFamily="34" charset="-34"/>
              </a:rPr>
              <a:t>SEP) </a:t>
            </a:r>
            <a:r>
              <a:rPr lang="th-TH" sz="3200" b="1" dirty="0" smtClean="0">
                <a:latin typeface="TH SarabunIT๙" pitchFamily="34" charset="-34"/>
                <a:cs typeface="TH SarabunIT๙" pitchFamily="34" charset="-34"/>
              </a:rPr>
              <a:t/>
            </a:r>
            <a:br>
              <a:rPr lang="th-TH" sz="3200" b="1" dirty="0" smtClean="0">
                <a:latin typeface="TH SarabunIT๙" pitchFamily="34" charset="-34"/>
                <a:cs typeface="TH SarabunIT๙" pitchFamily="34" charset="-34"/>
              </a:rPr>
            </a:br>
            <a:r>
              <a:rPr lang="th-TH" sz="3200" b="1" dirty="0" smtClean="0">
                <a:latin typeface="TH SarabunIT๙" pitchFamily="34" charset="-34"/>
                <a:cs typeface="TH SarabunIT๙" pitchFamily="34" charset="-34"/>
              </a:rPr>
              <a:t>ไปสู่การปฏิบัติจนเป็นวิถีชีวิต</a:t>
            </a:r>
            <a:endParaRPr lang="th-TH" sz="3200" b="1" dirty="0">
              <a:latin typeface="TH SarabunIT๙" pitchFamily="34" charset="-34"/>
              <a:cs typeface="TH SarabunIT๙" pitchFamily="34" charset="-34"/>
            </a:endParaRPr>
          </a:p>
        </p:txBody>
      </p:sp>
      <p:pic>
        <p:nvPicPr>
          <p:cNvPr id="9" name="Picture 2" descr="C:\Documents and Settings\Administrator\Desktop\ภาพพื้นหลัง\footer-plan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6349" y="4869160"/>
            <a:ext cx="9190307" cy="1988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สี่เหลี่ยมผืนผ้า 18"/>
          <p:cNvSpPr/>
          <p:nvPr/>
        </p:nvSpPr>
        <p:spPr>
          <a:xfrm>
            <a:off x="285720" y="1334144"/>
            <a:ext cx="3714776" cy="52322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th-TH" b="1" dirty="0" smtClean="0">
                <a:latin typeface="TH SarabunIT๙" pitchFamily="34" charset="-34"/>
                <a:cs typeface="TH SarabunIT๙" pitchFamily="34" charset="-34"/>
              </a:rPr>
              <a:t>ผลการนำปรัชญาฯไปใช้  แยกเป็น</a:t>
            </a:r>
            <a:endParaRPr lang="th-TH" b="1" dirty="0"/>
          </a:p>
        </p:txBody>
      </p:sp>
      <p:sp>
        <p:nvSpPr>
          <p:cNvPr id="25" name="สี่เหลี่ยมผืนผ้า 24"/>
          <p:cNvSpPr/>
          <p:nvPr/>
        </p:nvSpPr>
        <p:spPr>
          <a:xfrm>
            <a:off x="785786" y="1928802"/>
            <a:ext cx="757242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latin typeface="TH SarabunIT๙" pitchFamily="34" charset="-34"/>
                <a:cs typeface="TH SarabunIT๙" pitchFamily="34" charset="-34"/>
              </a:rPr>
              <a:t>1</a:t>
            </a:r>
            <a:r>
              <a:rPr lang="th-TH" b="1" dirty="0" smtClean="0">
                <a:latin typeface="TH SarabunIT๙" pitchFamily="34" charset="-34"/>
                <a:cs typeface="TH SarabunIT๙" pitchFamily="34" charset="-34"/>
              </a:rPr>
              <a:t>) ครัวเรือนตั้งปณิธานแล้ว </a:t>
            </a:r>
            <a:r>
              <a:rPr lang="th-TH" b="1" dirty="0" smtClean="0">
                <a:latin typeface="TH SarabunIT๙" pitchFamily="34" charset="-34"/>
                <a:cs typeface="TH SarabunIT๙" pitchFamily="34" charset="-34"/>
              </a:rPr>
              <a:t>114,345  </a:t>
            </a:r>
            <a:r>
              <a:rPr lang="th-TH" b="1" dirty="0" smtClean="0">
                <a:latin typeface="TH SarabunIT๙" pitchFamily="34" charset="-34"/>
                <a:cs typeface="TH SarabunIT๙" pitchFamily="34" charset="-34"/>
              </a:rPr>
              <a:t>คน</a:t>
            </a:r>
            <a:br>
              <a:rPr lang="th-TH" b="1" dirty="0" smtClean="0">
                <a:latin typeface="TH SarabunIT๙" pitchFamily="34" charset="-34"/>
                <a:cs typeface="TH SarabunIT๙" pitchFamily="34" charset="-34"/>
              </a:rPr>
            </a:br>
            <a:r>
              <a:rPr lang="th-TH" b="1" dirty="0" smtClean="0">
                <a:latin typeface="TH SarabunIT๙" pitchFamily="34" charset="-34"/>
                <a:cs typeface="TH SarabunIT๙" pitchFamily="34" charset="-34"/>
              </a:rPr>
              <a:t>2) หมู่บ้านประกาศตนเองแล้ว </a:t>
            </a:r>
            <a:r>
              <a:rPr lang="th-TH" b="1" dirty="0" smtClean="0">
                <a:latin typeface="TH SarabunIT๙" pitchFamily="34" charset="-34"/>
                <a:cs typeface="TH SarabunIT๙" pitchFamily="34" charset="-34"/>
              </a:rPr>
              <a:t>858</a:t>
            </a:r>
            <a:r>
              <a:rPr lang="th-TH" b="1" dirty="0" smtClean="0">
                <a:latin typeface="TH SarabunIT๙" pitchFamily="34" charset="-34"/>
                <a:cs typeface="TH SarabunIT๙" pitchFamily="34" charset="-34"/>
              </a:rPr>
              <a:t>  </a:t>
            </a:r>
            <a:r>
              <a:rPr lang="th-TH" b="1" dirty="0" smtClean="0">
                <a:latin typeface="TH SarabunIT๙" pitchFamily="34" charset="-34"/>
                <a:cs typeface="TH SarabunIT๙" pitchFamily="34" charset="-34"/>
              </a:rPr>
              <a:t>หมู่บ้าน  คงเหลือ </a:t>
            </a:r>
            <a:r>
              <a:rPr lang="th-TH" b="1" dirty="0" smtClean="0">
                <a:latin typeface="TH SarabunIT๙" pitchFamily="34" charset="-34"/>
                <a:cs typeface="TH SarabunIT๙" pitchFamily="34" charset="-34"/>
              </a:rPr>
              <a:t>27</a:t>
            </a:r>
            <a:r>
              <a:rPr lang="th-TH" b="1" dirty="0" smtClean="0">
                <a:latin typeface="TH SarabunIT๙" pitchFamily="34" charset="-34"/>
                <a:cs typeface="TH SarabunIT๙" pitchFamily="34" charset="-34"/>
              </a:rPr>
              <a:t>  </a:t>
            </a:r>
            <a:r>
              <a:rPr lang="th-TH" b="1" dirty="0" smtClean="0">
                <a:latin typeface="TH SarabunIT๙" pitchFamily="34" charset="-34"/>
                <a:cs typeface="TH SarabunIT๙" pitchFamily="34" charset="-34"/>
              </a:rPr>
              <a:t>หมู่บ้าน </a:t>
            </a:r>
            <a:br>
              <a:rPr lang="th-TH" b="1" dirty="0" smtClean="0">
                <a:latin typeface="TH SarabunIT๙" pitchFamily="34" charset="-34"/>
                <a:cs typeface="TH SarabunIT๙" pitchFamily="34" charset="-34"/>
              </a:rPr>
            </a:br>
            <a:r>
              <a:rPr lang="th-TH" b="1" dirty="0" smtClean="0">
                <a:latin typeface="TH SarabunIT๙" pitchFamily="34" charset="-34"/>
                <a:cs typeface="TH SarabunIT๙" pitchFamily="34" charset="-34"/>
              </a:rPr>
              <a:t>     ในพื้นที่ </a:t>
            </a:r>
            <a:r>
              <a:rPr lang="th-TH" b="1" dirty="0" smtClean="0">
                <a:latin typeface="TH SarabunIT๙" pitchFamily="34" charset="-34"/>
                <a:cs typeface="TH SarabunIT๙" pitchFamily="34" charset="-34"/>
              </a:rPr>
              <a:t> </a:t>
            </a:r>
            <a:r>
              <a:rPr lang="th-TH" b="1" dirty="0" smtClean="0">
                <a:latin typeface="TH SarabunIT๙" pitchFamily="34" charset="-34"/>
                <a:cs typeface="TH SarabunIT๙" pitchFamily="34" charset="-34"/>
              </a:rPr>
              <a:t>อ.</a:t>
            </a:r>
            <a:r>
              <a:rPr lang="th-TH" b="1" dirty="0" err="1" smtClean="0">
                <a:latin typeface="TH SarabunIT๙" pitchFamily="34" charset="-34"/>
                <a:cs typeface="TH SarabunIT๙" pitchFamily="34" charset="-34"/>
              </a:rPr>
              <a:t>เลิง</a:t>
            </a:r>
            <a:r>
              <a:rPr lang="th-TH" b="1" dirty="0" smtClean="0">
                <a:latin typeface="TH SarabunIT๙" pitchFamily="34" charset="-34"/>
                <a:cs typeface="TH SarabunIT๙" pitchFamily="34" charset="-34"/>
              </a:rPr>
              <a:t>นกทา </a:t>
            </a:r>
            <a:br>
              <a:rPr lang="th-TH" b="1" dirty="0" smtClean="0">
                <a:latin typeface="TH SarabunIT๙" pitchFamily="34" charset="-34"/>
                <a:cs typeface="TH SarabunIT๙" pitchFamily="34" charset="-34"/>
              </a:rPr>
            </a:br>
            <a:r>
              <a:rPr lang="th-TH" b="1" dirty="0" smtClean="0">
                <a:latin typeface="TH SarabunIT๙" pitchFamily="34" charset="-34"/>
                <a:cs typeface="TH SarabunIT๙" pitchFamily="34" charset="-34"/>
              </a:rPr>
              <a:t> 3) ชุมชนได้ประกาศตนเองแล้ว 66 ชุมชน </a:t>
            </a:r>
            <a:endParaRPr lang="th-TH" b="1" dirty="0">
              <a:latin typeface="TH SarabunIT๙" pitchFamily="34" charset="-34"/>
              <a:cs typeface="TH SarabunIT๙" pitchFamily="34" charset="-34"/>
            </a:endParaRPr>
          </a:p>
        </p:txBody>
      </p:sp>
      <p:pic>
        <p:nvPicPr>
          <p:cNvPr id="8" name="รูปภาพ 7" descr="438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72330" y="3810046"/>
            <a:ext cx="1763242" cy="235045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0" name="รูปภาพ 9" descr="438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714744" y="3786190"/>
            <a:ext cx="3165038" cy="237431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1" name="รูปภาพ 10" descr="4443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57222" y="3786190"/>
            <a:ext cx="3165038" cy="237431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2545439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357158" y="142852"/>
            <a:ext cx="8424936" cy="2000264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marL="0" indent="0" algn="l">
              <a:buNone/>
            </a:pPr>
            <a:r>
              <a:rPr lang="th-TH" sz="4000" dirty="0">
                <a:effectLst/>
                <a:latin typeface="TH SarabunIT๙" pitchFamily="34" charset="-34"/>
                <a:cs typeface="TH SarabunIT๙" pitchFamily="34" charset="-34"/>
              </a:rPr>
              <a:t>2. การตรวจราชการบูรณาการ ตามข้อสั่งการของอธิบดี </a:t>
            </a:r>
            <a:br>
              <a:rPr lang="th-TH" sz="4000" dirty="0">
                <a:effectLst/>
                <a:latin typeface="TH SarabunIT๙" pitchFamily="34" charset="-34"/>
                <a:cs typeface="TH SarabunIT๙" pitchFamily="34" charset="-34"/>
              </a:rPr>
            </a:br>
            <a:r>
              <a:rPr lang="th-TH" sz="4000" dirty="0">
                <a:effectLst/>
                <a:latin typeface="TH SarabunIT๙" pitchFamily="34" charset="-34"/>
                <a:cs typeface="TH SarabunIT๙" pitchFamily="34" charset="-34"/>
              </a:rPr>
              <a:t>โครงการตามแผนงานบูรณาการพัฒนาเศรษฐกิจฐานราก และชุมชนเข้มแข็ง</a:t>
            </a:r>
            <a:endParaRPr lang="en-US" sz="4000" dirty="0">
              <a:effectLst/>
              <a:latin typeface="TH SarabunIT๙" pitchFamily="34" charset="-34"/>
              <a:cs typeface="TH SarabunIT๙" pitchFamily="34" charset="-34"/>
            </a:endParaRPr>
          </a:p>
        </p:txBody>
      </p:sp>
      <p:pic>
        <p:nvPicPr>
          <p:cNvPr id="7" name="รูปภาพ 6" descr="263034.jpg"/>
          <p:cNvPicPr>
            <a:picLocks noChangeAspect="1"/>
          </p:cNvPicPr>
          <p:nvPr/>
        </p:nvPicPr>
        <p:blipFill>
          <a:blip r:embed="rId2"/>
          <a:srcRect l="11718" t="21862" r="8594" b="23355"/>
          <a:stretch>
            <a:fillRect/>
          </a:stretch>
        </p:blipFill>
        <p:spPr>
          <a:xfrm>
            <a:off x="357158" y="2285992"/>
            <a:ext cx="8429684" cy="4344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70613415"/>
      </p:ext>
    </p:extLst>
  </p:cSld>
  <p:clrMapOvr>
    <a:masterClrMapping/>
  </p:clrMapOvr>
</p:sld>
</file>

<file path=ppt/theme/theme1.xml><?xml version="1.0" encoding="utf-8"?>
<a:theme xmlns:a="http://schemas.openxmlformats.org/drawingml/2006/main" name="สลิปสตรีม">
  <a:themeElements>
    <a:clrScheme name="สลิปสตรีม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สลิปสตรีม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สลิปสตรีม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829</TotalTime>
  <Words>692</Words>
  <Application>Microsoft Office PowerPoint</Application>
  <PresentationFormat>นำเสนอทางหน้าจอ (4:3)</PresentationFormat>
  <Paragraphs>234</Paragraphs>
  <Slides>25</Slides>
  <Notes>1</Notes>
  <HiddenSlides>0</HiddenSlides>
  <MMClips>0</MMClips>
  <ScaleCrop>false</ScaleCrop>
  <HeadingPairs>
    <vt:vector size="6" baseType="variant">
      <vt:variant>
        <vt:lpstr>ชุดรูปแบบ</vt:lpstr>
      </vt:variant>
      <vt:variant>
        <vt:i4>2</vt:i4>
      </vt:variant>
      <vt:variant>
        <vt:lpstr>เซิร์ฟเวอร์ OLE ฝังตัว</vt:lpstr>
      </vt:variant>
      <vt:variant>
        <vt:i4>1</vt:i4>
      </vt:variant>
      <vt:variant>
        <vt:lpstr>ชื่อเรื่องภาพนิ่ง</vt:lpstr>
      </vt:variant>
      <vt:variant>
        <vt:i4>25</vt:i4>
      </vt:variant>
    </vt:vector>
  </HeadingPairs>
  <TitlesOfParts>
    <vt:vector size="28" baseType="lpstr">
      <vt:lpstr>สลิปสตรีม</vt:lpstr>
      <vt:lpstr>ชุดรูปแบบของ Office</vt:lpstr>
      <vt:lpstr>แผนภูมิ</vt:lpstr>
      <vt:lpstr>ภาพนิ่ง 1</vt:lpstr>
      <vt:lpstr> รายงานผลการดำเนินงานตามประเด็นการตรวจราชการกรมการพัฒนาชุมชน </vt:lpstr>
      <vt:lpstr>ภาพนิ่ง 3</vt:lpstr>
      <vt:lpstr>ภาพนิ่ง 4</vt:lpstr>
      <vt:lpstr>ภาพนิ่ง 5</vt:lpstr>
      <vt:lpstr>การดำเนินงานการพัฒนาเศรษฐกิจฐานรากและประชารัฐ</vt:lpstr>
      <vt:lpstr>ภาพนิ่ง 7</vt:lpstr>
      <vt:lpstr>ภาพนิ่ง 8</vt:lpstr>
      <vt:lpstr>2. การตรวจราชการบูรณาการ ตามข้อสั่งการของอธิบดี  โครงการตามแผนงานบูรณาการพัฒนาเศรษฐกิจฐานราก และชุมชนเข้มแข็ง</vt:lpstr>
      <vt:lpstr>2.1 การสร้างสัมมาชีพชุมชน ตามหลักปรัชญาของเศรษฐกิจพอเพียง</vt:lpstr>
      <vt:lpstr>ภาพนิ่ง 11</vt:lpstr>
      <vt:lpstr>2.2 การส่งเสริมการบริหารจัดการการเงินชุมชน </vt:lpstr>
      <vt:lpstr>ภาพนิ่ง 13</vt:lpstr>
      <vt:lpstr>2.3 การเพิ่มประสิทธิภาพการบริหารจัดการและพัฒนาผลิตภัณฑ์ชุมชน       ผลการการพัฒนาผู้ผลิต ผู้ประกอบการกลุ่มปรับตัว สู่การพัฒนา Quadrant D </vt:lpstr>
      <vt:lpstr>๒.๔ การส่งเสริมช่องทางการตลาดผลิตภัณฑ์ชุมชน  </vt:lpstr>
      <vt:lpstr>ที่ตั้งร้านประชารัฐ SHOP สุขใจ ปั๊ม ปตท.เคซี ยโสธร   </vt:lpstr>
      <vt:lpstr>๒.๔ การส่งเสริมช่องทางการตลาดผลิตภัณฑ์ชุมชน  </vt:lpstr>
      <vt:lpstr>ร้านประชารัฐ สุขใจ SHOP ปั๊ม ปตท.คำเขื่อนแก้วปิโตรเลียม   </vt:lpstr>
      <vt:lpstr>ยอดการจำหน่ายสินค้าแต่ละร้านค้า  </vt:lpstr>
      <vt:lpstr>ภาพนิ่ง 20</vt:lpstr>
      <vt:lpstr>3.1 การขับเคลื่อนการดำเนินงานกองทุนพัฒนาบทบาทสตรี การบริหารจัดการหนี้ และการติดตามการชำระหนี้กองทุนฯ </vt:lpstr>
      <vt:lpstr>ภาพนิ่ง 22</vt:lpstr>
      <vt:lpstr>ภาพนิ่ง 23</vt:lpstr>
      <vt:lpstr>ภาพนิ่ง 24</vt:lpstr>
      <vt:lpstr>จบการนำเสนอ.. ขอขอบคุณและสวัสดีค่ะ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สำนักงานพัฒนาชุมชนจังหวัดยโสธร ยินดีต้อนรับ นางสาวสุณี  สุทธิวานิช  ผู้ตรวจราชการกรมการพัฒนาชุมชน   เขตตรวจราชการที่ 13</dc:title>
  <dc:creator>user</dc:creator>
  <cp:lastModifiedBy>HomeUser</cp:lastModifiedBy>
  <cp:revision>83</cp:revision>
  <cp:lastPrinted>2017-05-14T09:52:26Z</cp:lastPrinted>
  <dcterms:created xsi:type="dcterms:W3CDTF">2017-05-13T11:21:46Z</dcterms:created>
  <dcterms:modified xsi:type="dcterms:W3CDTF">2017-10-30T09:56:05Z</dcterms:modified>
</cp:coreProperties>
</file>