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74" r:id="rId1"/>
  </p:sldMasterIdLst>
  <p:notesMasterIdLst>
    <p:notesMasterId r:id="rId57"/>
  </p:notesMasterIdLst>
  <p:handoutMasterIdLst>
    <p:handoutMasterId r:id="rId58"/>
  </p:handoutMasterIdLst>
  <p:sldIdLst>
    <p:sldId id="403" r:id="rId2"/>
    <p:sldId id="404" r:id="rId3"/>
    <p:sldId id="460" r:id="rId4"/>
    <p:sldId id="422" r:id="rId5"/>
    <p:sldId id="409" r:id="rId6"/>
    <p:sldId id="423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497" r:id="rId44"/>
    <p:sldId id="498" r:id="rId45"/>
    <p:sldId id="499" r:id="rId46"/>
    <p:sldId id="500" r:id="rId47"/>
    <p:sldId id="501" r:id="rId48"/>
    <p:sldId id="502" r:id="rId49"/>
    <p:sldId id="503" r:id="rId50"/>
    <p:sldId id="504" r:id="rId51"/>
    <p:sldId id="505" r:id="rId52"/>
    <p:sldId id="506" r:id="rId53"/>
    <p:sldId id="507" r:id="rId54"/>
    <p:sldId id="508" r:id="rId55"/>
    <p:sldId id="421" r:id="rId56"/>
  </p:sldIdLst>
  <p:sldSz cx="9144000" cy="6858000" type="screen4x3"/>
  <p:notesSz cx="6735763" cy="9866313"/>
  <p:embeddedFontLst>
    <p:embeddedFont>
      <p:font typeface="Angsana New" pitchFamily="18" charset="-34"/>
      <p:regular r:id="rId59"/>
      <p:bold r:id="rId60"/>
      <p:italic r:id="rId61"/>
      <p:boldItalic r:id="rId62"/>
    </p:embeddedFont>
    <p:embeddedFont>
      <p:font typeface="Calibri" pitchFamily="34" charset="0"/>
      <p:regular r:id="rId63"/>
      <p:bold r:id="rId64"/>
      <p:italic r:id="rId65"/>
      <p:boldItalic r:id="rId66"/>
    </p:embeddedFont>
    <p:embeddedFont>
      <p:font typeface="FreesiaUPC" pitchFamily="34" charset="-34"/>
      <p:regular r:id="rId67"/>
      <p:bold r:id="rId68"/>
      <p:italic r:id="rId69"/>
      <p:boldItalic r:id="rId70"/>
    </p:embeddedFont>
    <p:embeddedFont>
      <p:font typeface="TH SarabunIT๙" pitchFamily="34" charset="-34"/>
      <p:regular r:id="rId71"/>
      <p:bold r:id="rId72"/>
      <p:italic r:id="rId73"/>
      <p:boldItalic r:id="rId74"/>
    </p:embeddedFont>
    <p:embeddedFont>
      <p:font typeface="TH SarabunPSK" pitchFamily="34" charset="-34"/>
      <p:regular r:id="rId75"/>
      <p:bold r:id="rId76"/>
      <p:italic r:id="rId77"/>
      <p:boldItalic r:id="rId78"/>
    </p:embeddedFont>
    <p:embeddedFont>
      <p:font typeface="Tahoma" pitchFamily="34" charset="0"/>
      <p:regular r:id="rId79"/>
      <p:bold r:id="rId80"/>
    </p:embeddedFont>
    <p:embeddedFont>
      <p:font typeface="Cordia New" pitchFamily="34" charset="-34"/>
      <p:regular r:id="rId81"/>
      <p:bold r:id="rId82"/>
      <p:italic r:id="rId83"/>
      <p:boldItalic r:id="rId84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0066FF"/>
    <a:srgbClr val="CA3608"/>
    <a:srgbClr val="002086"/>
    <a:srgbClr val="00259A"/>
    <a:srgbClr val="3A621C"/>
    <a:srgbClr val="345719"/>
    <a:srgbClr val="B22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9611" autoAdjust="0"/>
  </p:normalViewPr>
  <p:slideViewPr>
    <p:cSldViewPr>
      <p:cViewPr>
        <p:scale>
          <a:sx n="100" d="100"/>
          <a:sy n="100" d="100"/>
        </p:scale>
        <p:origin x="-5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font" Target="fonts/font18.fntdata"/><Relationship Id="rId84" Type="http://schemas.openxmlformats.org/officeDocument/2006/relationships/font" Target="fonts/font26.fntdata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82" Type="http://schemas.openxmlformats.org/officeDocument/2006/relationships/font" Target="fonts/font24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4.fntdata"/><Relationship Id="rId80" Type="http://schemas.openxmlformats.org/officeDocument/2006/relationships/font" Target="fonts/font22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font" Target="fonts/font25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1" Type="http://schemas.openxmlformats.org/officeDocument/2006/relationships/font" Target="fonts/font23.fntdata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เป้าหมาย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ประเภท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3692594200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ผลเบิกจ่าย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ประเภท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2351885210.3600001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057408"/>
        <c:axId val="135058944"/>
        <c:axId val="0"/>
      </c:bar3DChart>
      <c:catAx>
        <c:axId val="135057408"/>
        <c:scaling>
          <c:orientation val="minMax"/>
        </c:scaling>
        <c:delete val="1"/>
        <c:axPos val="b"/>
        <c:majorTickMark val="out"/>
        <c:minorTickMark val="none"/>
        <c:tickLblPos val="nextTo"/>
        <c:crossAx val="135058944"/>
        <c:crosses val="autoZero"/>
        <c:auto val="1"/>
        <c:lblAlgn val="ctr"/>
        <c:lblOffset val="100"/>
        <c:noMultiLvlLbl val="0"/>
      </c:catAx>
      <c:valAx>
        <c:axId val="13505894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505740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สตูล</c:v>
                </c:pt>
                <c:pt idx="1">
                  <c:v>นครศรีธรรมราช</c:v>
                </c:pt>
                <c:pt idx="2">
                  <c:v>พังงา</c:v>
                </c:pt>
                <c:pt idx="3">
                  <c:v>สมุทรปราการ</c:v>
                </c:pt>
                <c:pt idx="4">
                  <c:v>นราธิวาส</c:v>
                </c:pt>
                <c:pt idx="5">
                  <c:v>ระนอง</c:v>
                </c:pt>
                <c:pt idx="6">
                  <c:v>สมุทรสาคร</c:v>
                </c:pt>
                <c:pt idx="7">
                  <c:v>สงขลา</c:v>
                </c:pt>
                <c:pt idx="8">
                  <c:v>ชัยนาท</c:v>
                </c:pt>
                <c:pt idx="9">
                  <c:v>นนทบุรี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0.31</c:v>
                </c:pt>
                <c:pt idx="1">
                  <c:v>0.92</c:v>
                </c:pt>
                <c:pt idx="2">
                  <c:v>1.54</c:v>
                </c:pt>
                <c:pt idx="3">
                  <c:v>1.88</c:v>
                </c:pt>
                <c:pt idx="4">
                  <c:v>5.84</c:v>
                </c:pt>
                <c:pt idx="5">
                  <c:v>7.52</c:v>
                </c:pt>
                <c:pt idx="6">
                  <c:v>8.1199999999999992</c:v>
                </c:pt>
                <c:pt idx="7">
                  <c:v>8.6300000000000008</c:v>
                </c:pt>
                <c:pt idx="8">
                  <c:v>8.64</c:v>
                </c:pt>
                <c:pt idx="9">
                  <c:v>8.73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369664"/>
        <c:axId val="138375552"/>
      </c:barChart>
      <c:catAx>
        <c:axId val="138369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th-TH"/>
          </a:p>
        </c:txPr>
        <c:crossAx val="138375552"/>
        <c:crosses val="autoZero"/>
        <c:auto val="1"/>
        <c:lblAlgn val="ctr"/>
        <c:lblOffset val="100"/>
        <c:noMultiLvlLbl val="0"/>
      </c:catAx>
      <c:valAx>
        <c:axId val="13837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3836966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เป้าหมาย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ประเภท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18695712.140000001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ผลการรับชำระ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ประเภท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14700638.16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450432"/>
        <c:axId val="138451968"/>
        <c:axId val="0"/>
      </c:bar3DChart>
      <c:catAx>
        <c:axId val="138450432"/>
        <c:scaling>
          <c:orientation val="minMax"/>
        </c:scaling>
        <c:delete val="1"/>
        <c:axPos val="b"/>
        <c:majorTickMark val="out"/>
        <c:minorTickMark val="none"/>
        <c:tickLblPos val="nextTo"/>
        <c:crossAx val="138451968"/>
        <c:crosses val="autoZero"/>
        <c:auto val="1"/>
        <c:lblAlgn val="ctr"/>
        <c:lblOffset val="100"/>
        <c:noMultiLvlLbl val="0"/>
      </c:catAx>
      <c:valAx>
        <c:axId val="13845196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845043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effectLst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นครพนม</c:v>
                </c:pt>
                <c:pt idx="1">
                  <c:v>ตรัง</c:v>
                </c:pt>
                <c:pt idx="2">
                  <c:v>ตาก</c:v>
                </c:pt>
                <c:pt idx="3">
                  <c:v>นนทบุรี</c:v>
                </c:pt>
                <c:pt idx="4">
                  <c:v>ปราจีนบุรี</c:v>
                </c:pt>
                <c:pt idx="5">
                  <c:v>พัทลุง</c:v>
                </c:pt>
                <c:pt idx="6">
                  <c:v>ยะลา</c:v>
                </c:pt>
                <c:pt idx="7">
                  <c:v>สมุทรปราการ</c:v>
                </c:pt>
                <c:pt idx="8">
                  <c:v>อุตรดิตถ์</c:v>
                </c:pt>
                <c:pt idx="9">
                  <c:v>อุทัยธานี</c:v>
                </c:pt>
                <c:pt idx="10">
                  <c:v>ยโสธร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101.89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073216"/>
        <c:axId val="138074752"/>
      </c:barChart>
      <c:catAx>
        <c:axId val="13807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074752"/>
        <c:crosses val="autoZero"/>
        <c:auto val="1"/>
        <c:lblAlgn val="ctr"/>
        <c:lblOffset val="100"/>
        <c:noMultiLvlLbl val="0"/>
      </c:catAx>
      <c:valAx>
        <c:axId val="13807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3807321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สระบุรี</c:v>
                </c:pt>
                <c:pt idx="1">
                  <c:v>สตูล</c:v>
                </c:pt>
                <c:pt idx="2">
                  <c:v>ฉะเชิงเทรา</c:v>
                </c:pt>
                <c:pt idx="3">
                  <c:v>นครนายก</c:v>
                </c:pt>
                <c:pt idx="4">
                  <c:v>ปัตตานี</c:v>
                </c:pt>
                <c:pt idx="5">
                  <c:v>กระบี่</c:v>
                </c:pt>
                <c:pt idx="6">
                  <c:v>ภูเก็ต</c:v>
                </c:pt>
                <c:pt idx="7">
                  <c:v>พระนาคศรีอยุธยา</c:v>
                </c:pt>
                <c:pt idx="8">
                  <c:v>สุพรรณบุรี</c:v>
                </c:pt>
                <c:pt idx="9">
                  <c:v>นครศรีธรรมราช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50</c:v>
                </c:pt>
                <c:pt idx="3">
                  <c:v>54.98</c:v>
                </c:pt>
                <c:pt idx="4">
                  <c:v>63.76</c:v>
                </c:pt>
                <c:pt idx="5">
                  <c:v>68.319999999999993</c:v>
                </c:pt>
                <c:pt idx="6">
                  <c:v>79.84</c:v>
                </c:pt>
                <c:pt idx="7">
                  <c:v>81.06</c:v>
                </c:pt>
                <c:pt idx="8">
                  <c:v>83.13</c:v>
                </c:pt>
                <c:pt idx="9">
                  <c:v>83.13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12384"/>
        <c:axId val="138114176"/>
      </c:barChart>
      <c:catAx>
        <c:axId val="138112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38114176"/>
        <c:crosses val="autoZero"/>
        <c:auto val="1"/>
        <c:lblAlgn val="ctr"/>
        <c:lblOffset val="100"/>
        <c:noMultiLvlLbl val="0"/>
      </c:catAx>
      <c:valAx>
        <c:axId val="13811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3811238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บุคคลธรรมดา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บุคคลธรรมดา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61.85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812224"/>
        <c:axId val="137818112"/>
        <c:axId val="0"/>
      </c:bar3DChart>
      <c:catAx>
        <c:axId val="137812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37818112"/>
        <c:crosses val="autoZero"/>
        <c:auto val="1"/>
        <c:lblAlgn val="ctr"/>
        <c:lblOffset val="100"/>
        <c:noMultiLvlLbl val="0"/>
      </c:catAx>
      <c:valAx>
        <c:axId val="137818112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3781222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นครราชสีมา</c:v>
                </c:pt>
                <c:pt idx="1">
                  <c:v>แพร่</c:v>
                </c:pt>
                <c:pt idx="2">
                  <c:v>ศรีสะเกษ</c:v>
                </c:pt>
                <c:pt idx="3">
                  <c:v>ชัยนาท</c:v>
                </c:pt>
                <c:pt idx="4">
                  <c:v>สิงห์บุรี</c:v>
                </c:pt>
                <c:pt idx="5">
                  <c:v>พะเยา</c:v>
                </c:pt>
                <c:pt idx="6">
                  <c:v>ปราจีนบุรี</c:v>
                </c:pt>
                <c:pt idx="7">
                  <c:v>ตรัง</c:v>
                </c:pt>
                <c:pt idx="8">
                  <c:v>อุตรดิตถ์</c:v>
                </c:pt>
                <c:pt idx="9">
                  <c:v>กระบี่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131.97</c:v>
                </c:pt>
                <c:pt idx="1">
                  <c:v>125.45</c:v>
                </c:pt>
                <c:pt idx="2">
                  <c:v>120.92</c:v>
                </c:pt>
                <c:pt idx="3">
                  <c:v>118.88</c:v>
                </c:pt>
                <c:pt idx="4">
                  <c:v>117.22</c:v>
                </c:pt>
                <c:pt idx="5">
                  <c:v>116.49</c:v>
                </c:pt>
                <c:pt idx="6">
                  <c:v>115.51</c:v>
                </c:pt>
                <c:pt idx="7">
                  <c:v>115.4</c:v>
                </c:pt>
                <c:pt idx="8">
                  <c:v>115.29</c:v>
                </c:pt>
                <c:pt idx="9">
                  <c:v>114.94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873280"/>
        <c:axId val="137874816"/>
      </c:barChart>
      <c:catAx>
        <c:axId val="137873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37874816"/>
        <c:crosses val="autoZero"/>
        <c:auto val="1"/>
        <c:lblAlgn val="ctr"/>
        <c:lblOffset val="100"/>
        <c:noMultiLvlLbl val="0"/>
      </c:catAx>
      <c:valAx>
        <c:axId val="13787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87328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กรุงเทพมหานคร</c:v>
                </c:pt>
                <c:pt idx="1">
                  <c:v>ปทุมธานี</c:v>
                </c:pt>
                <c:pt idx="2">
                  <c:v>นครศรีธรรมราช</c:v>
                </c:pt>
                <c:pt idx="3">
                  <c:v>สมุทรปราการ</c:v>
                </c:pt>
                <c:pt idx="4">
                  <c:v>ระยอง</c:v>
                </c:pt>
                <c:pt idx="5">
                  <c:v>หนองคาย</c:v>
                </c:pt>
                <c:pt idx="6">
                  <c:v>ราชบุรี</c:v>
                </c:pt>
                <c:pt idx="7">
                  <c:v>พังงา</c:v>
                </c:pt>
                <c:pt idx="8">
                  <c:v>กำแพงเพชร</c:v>
                </c:pt>
                <c:pt idx="9">
                  <c:v>สุพรรณบุรี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0.46</c:v>
                </c:pt>
                <c:pt idx="1">
                  <c:v>2.33</c:v>
                </c:pt>
                <c:pt idx="2">
                  <c:v>7.51</c:v>
                </c:pt>
                <c:pt idx="3">
                  <c:v>9.4499999999999993</c:v>
                </c:pt>
                <c:pt idx="4">
                  <c:v>13.75</c:v>
                </c:pt>
                <c:pt idx="5">
                  <c:v>14.85</c:v>
                </c:pt>
                <c:pt idx="6">
                  <c:v>15.91</c:v>
                </c:pt>
                <c:pt idx="7">
                  <c:v>18.93</c:v>
                </c:pt>
                <c:pt idx="8">
                  <c:v>21.32</c:v>
                </c:pt>
                <c:pt idx="9">
                  <c:v>21.67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590848"/>
        <c:axId val="137920896"/>
      </c:barChart>
      <c:catAx>
        <c:axId val="138590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37920896"/>
        <c:crosses val="autoZero"/>
        <c:auto val="1"/>
        <c:lblAlgn val="ctr"/>
        <c:lblOffset val="100"/>
        <c:noMultiLvlLbl val="0"/>
      </c:catAx>
      <c:valAx>
        <c:axId val="137920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59084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บุคคลธรรมดา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บุคคลธรรมดา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272.13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184192"/>
        <c:axId val="138185728"/>
        <c:axId val="0"/>
      </c:bar3DChart>
      <c:catAx>
        <c:axId val="138184192"/>
        <c:scaling>
          <c:orientation val="minMax"/>
        </c:scaling>
        <c:delete val="1"/>
        <c:axPos val="b"/>
        <c:majorTickMark val="out"/>
        <c:minorTickMark val="none"/>
        <c:tickLblPos val="nextTo"/>
        <c:crossAx val="138185728"/>
        <c:crosses val="autoZero"/>
        <c:auto val="1"/>
        <c:lblAlgn val="ctr"/>
        <c:lblOffset val="100"/>
        <c:noMultiLvlLbl val="0"/>
      </c:catAx>
      <c:valAx>
        <c:axId val="138185728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3818419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ชัยภูมิ</c:v>
                </c:pt>
                <c:pt idx="1">
                  <c:v>มหาสารคาม</c:v>
                </c:pt>
                <c:pt idx="2">
                  <c:v>อำนาจเจริญ</c:v>
                </c:pt>
                <c:pt idx="3">
                  <c:v>พระนครศรีอยุธยา</c:v>
                </c:pt>
                <c:pt idx="4">
                  <c:v>ตาก</c:v>
                </c:pt>
                <c:pt idx="5">
                  <c:v>ปราจีนบุรี</c:v>
                </c:pt>
                <c:pt idx="6">
                  <c:v>ตรัง</c:v>
                </c:pt>
                <c:pt idx="7">
                  <c:v>พัทลุง</c:v>
                </c:pt>
                <c:pt idx="8">
                  <c:v>นครปฐม</c:v>
                </c:pt>
                <c:pt idx="9">
                  <c:v>อุบลราชธานี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875</c:v>
                </c:pt>
                <c:pt idx="1">
                  <c:v>761.54</c:v>
                </c:pt>
                <c:pt idx="2">
                  <c:v>728.57</c:v>
                </c:pt>
                <c:pt idx="3">
                  <c:v>721.88</c:v>
                </c:pt>
                <c:pt idx="4">
                  <c:v>611.11</c:v>
                </c:pt>
                <c:pt idx="5">
                  <c:v>585.71</c:v>
                </c:pt>
                <c:pt idx="6">
                  <c:v>550</c:v>
                </c:pt>
                <c:pt idx="7">
                  <c:v>550</c:v>
                </c:pt>
                <c:pt idx="8">
                  <c:v>478.57</c:v>
                </c:pt>
                <c:pt idx="9">
                  <c:v>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89408"/>
        <c:axId val="139090944"/>
      </c:barChart>
      <c:catAx>
        <c:axId val="139089408"/>
        <c:scaling>
          <c:orientation val="minMax"/>
        </c:scaling>
        <c:delete val="0"/>
        <c:axPos val="b"/>
        <c:majorTickMark val="out"/>
        <c:minorTickMark val="none"/>
        <c:tickLblPos val="nextTo"/>
        <c:crossAx val="139090944"/>
        <c:crosses val="autoZero"/>
        <c:auto val="1"/>
        <c:lblAlgn val="ctr"/>
        <c:lblOffset val="100"/>
        <c:noMultiLvlLbl val="0"/>
      </c:catAx>
      <c:valAx>
        <c:axId val="13909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08940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กรุงเทพมหานคร</c:v>
                </c:pt>
                <c:pt idx="1">
                  <c:v>นครศรีธรรมราช</c:v>
                </c:pt>
                <c:pt idx="2">
                  <c:v>ลำปาง</c:v>
                </c:pt>
                <c:pt idx="3">
                  <c:v>สุโขทัย</c:v>
                </c:pt>
                <c:pt idx="4">
                  <c:v>สตูล</c:v>
                </c:pt>
                <c:pt idx="5">
                  <c:v>ปทุมธานี</c:v>
                </c:pt>
                <c:pt idx="6">
                  <c:v>ราชบุรี</c:v>
                </c:pt>
                <c:pt idx="7">
                  <c:v>พะเยา</c:v>
                </c:pt>
                <c:pt idx="8">
                  <c:v>ประจวบคีรีขันธ์</c:v>
                </c:pt>
                <c:pt idx="9">
                  <c:v>นราธิวาส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54.35</c:v>
                </c:pt>
                <c:pt idx="2">
                  <c:v>61.54</c:v>
                </c:pt>
                <c:pt idx="3">
                  <c:v>72.22</c:v>
                </c:pt>
                <c:pt idx="4">
                  <c:v>92.86</c:v>
                </c:pt>
                <c:pt idx="5">
                  <c:v>92.86</c:v>
                </c:pt>
                <c:pt idx="6">
                  <c:v>95</c:v>
                </c:pt>
                <c:pt idx="7">
                  <c:v>100</c:v>
                </c:pt>
                <c:pt idx="8">
                  <c:v>100</c:v>
                </c:pt>
                <c:pt idx="9">
                  <c:v>103.85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381568"/>
        <c:axId val="118391552"/>
      </c:barChart>
      <c:catAx>
        <c:axId val="118381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18391552"/>
        <c:crosses val="autoZero"/>
        <c:auto val="1"/>
        <c:lblAlgn val="ctr"/>
        <c:lblOffset val="100"/>
        <c:noMultiLvlLbl val="0"/>
      </c:catAx>
      <c:valAx>
        <c:axId val="11839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38156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เป้าหมาย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ประเภท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441594200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ผลเบิกจ่าย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ประเภท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333698218.36000001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205248"/>
        <c:axId val="135206784"/>
        <c:axId val="0"/>
      </c:bar3DChart>
      <c:catAx>
        <c:axId val="135205248"/>
        <c:scaling>
          <c:orientation val="minMax"/>
        </c:scaling>
        <c:delete val="1"/>
        <c:axPos val="b"/>
        <c:majorTickMark val="out"/>
        <c:minorTickMark val="none"/>
        <c:tickLblPos val="nextTo"/>
        <c:crossAx val="135206784"/>
        <c:crosses val="autoZero"/>
        <c:auto val="1"/>
        <c:lblAlgn val="ctr"/>
        <c:lblOffset val="100"/>
        <c:noMultiLvlLbl val="0"/>
      </c:catAx>
      <c:valAx>
        <c:axId val="1352067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13520524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เป้าหมาย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ประเภท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441594200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ผลเบิกจ่าย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ประเภท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333698218.36000001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231744"/>
        <c:axId val="135233536"/>
        <c:axId val="0"/>
      </c:bar3DChart>
      <c:catAx>
        <c:axId val="135231744"/>
        <c:scaling>
          <c:orientation val="minMax"/>
        </c:scaling>
        <c:delete val="1"/>
        <c:axPos val="b"/>
        <c:majorTickMark val="out"/>
        <c:minorTickMark val="none"/>
        <c:tickLblPos val="nextTo"/>
        <c:crossAx val="135233536"/>
        <c:crosses val="autoZero"/>
        <c:auto val="1"/>
        <c:lblAlgn val="ctr"/>
        <c:lblOffset val="100"/>
        <c:noMultiLvlLbl val="0"/>
      </c:catAx>
      <c:valAx>
        <c:axId val="1352335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13523174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เป้าหมาย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ประเภท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441594200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ผลเบิกจ่าย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ประเภท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333698218.36000001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699712"/>
        <c:axId val="137701248"/>
        <c:axId val="0"/>
      </c:bar3DChart>
      <c:catAx>
        <c:axId val="137699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7701248"/>
        <c:crosses val="autoZero"/>
        <c:auto val="1"/>
        <c:lblAlgn val="ctr"/>
        <c:lblOffset val="100"/>
        <c:noMultiLvlLbl val="0"/>
      </c:catAx>
      <c:valAx>
        <c:axId val="13770124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13769971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แพร่</c:v>
                </c:pt>
                <c:pt idx="1">
                  <c:v>ร้อยเอ็ด</c:v>
                </c:pt>
                <c:pt idx="2">
                  <c:v>สุรินทร์</c:v>
                </c:pt>
                <c:pt idx="3">
                  <c:v>มหาสารคาม</c:v>
                </c:pt>
                <c:pt idx="4">
                  <c:v>นครศรีธรรมราช</c:v>
                </c:pt>
                <c:pt idx="5">
                  <c:v>กาฬสินธุ์</c:v>
                </c:pt>
                <c:pt idx="6">
                  <c:v>หนองบัวลำภู</c:v>
                </c:pt>
                <c:pt idx="7">
                  <c:v>ยโสธร</c:v>
                </c:pt>
                <c:pt idx="8">
                  <c:v>ปราจีนบุรี</c:v>
                </c:pt>
                <c:pt idx="9">
                  <c:v>ตรัง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99.89</c:v>
                </c:pt>
                <c:pt idx="1">
                  <c:v>99.74</c:v>
                </c:pt>
                <c:pt idx="2">
                  <c:v>99.66</c:v>
                </c:pt>
                <c:pt idx="3">
                  <c:v>99.59</c:v>
                </c:pt>
                <c:pt idx="4">
                  <c:v>99.48</c:v>
                </c:pt>
                <c:pt idx="5">
                  <c:v>99.48</c:v>
                </c:pt>
                <c:pt idx="6">
                  <c:v>99.33</c:v>
                </c:pt>
                <c:pt idx="7">
                  <c:v>99.19</c:v>
                </c:pt>
                <c:pt idx="8">
                  <c:v>99.1</c:v>
                </c:pt>
                <c:pt idx="9">
                  <c:v>99.08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349760"/>
        <c:axId val="135351296"/>
      </c:barChart>
      <c:catAx>
        <c:axId val="135349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35351296"/>
        <c:crosses val="autoZero"/>
        <c:auto val="1"/>
        <c:lblAlgn val="ctr"/>
        <c:lblOffset val="100"/>
        <c:noMultiLvlLbl val="0"/>
      </c:catAx>
      <c:valAx>
        <c:axId val="13535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3534976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กรุงเทพมหานคร</c:v>
                </c:pt>
                <c:pt idx="1">
                  <c:v>นราธิวาส</c:v>
                </c:pt>
                <c:pt idx="2">
                  <c:v>เพชรบุรี</c:v>
                </c:pt>
                <c:pt idx="3">
                  <c:v>สมุทรปราการ</c:v>
                </c:pt>
                <c:pt idx="4">
                  <c:v>พิษณุโลก</c:v>
                </c:pt>
                <c:pt idx="5">
                  <c:v>ปทุมธานี</c:v>
                </c:pt>
                <c:pt idx="6">
                  <c:v>ระนอง</c:v>
                </c:pt>
                <c:pt idx="7">
                  <c:v>สตูล</c:v>
                </c:pt>
                <c:pt idx="8">
                  <c:v>ชุมพร</c:v>
                </c:pt>
                <c:pt idx="9">
                  <c:v>สมุทรสงคราม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2.2599999999999998</c:v>
                </c:pt>
                <c:pt idx="1">
                  <c:v>7.26</c:v>
                </c:pt>
                <c:pt idx="2">
                  <c:v>9.59</c:v>
                </c:pt>
                <c:pt idx="3">
                  <c:v>10.11</c:v>
                </c:pt>
                <c:pt idx="4">
                  <c:v>10.68</c:v>
                </c:pt>
                <c:pt idx="5">
                  <c:v>11.05</c:v>
                </c:pt>
                <c:pt idx="6">
                  <c:v>14.76</c:v>
                </c:pt>
                <c:pt idx="7">
                  <c:v>15.27</c:v>
                </c:pt>
                <c:pt idx="8">
                  <c:v>15.96</c:v>
                </c:pt>
                <c:pt idx="9">
                  <c:v>18.54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392256"/>
        <c:axId val="135414528"/>
      </c:barChart>
      <c:catAx>
        <c:axId val="13539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35414528"/>
        <c:crosses val="autoZero"/>
        <c:auto val="1"/>
        <c:lblAlgn val="ctr"/>
        <c:lblOffset val="100"/>
        <c:noMultiLvlLbl val="0"/>
      </c:catAx>
      <c:valAx>
        <c:axId val="13541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3539225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เป้าหมาย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ประเภท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1630140989.0999999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ผลการรับชำระ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ประเภท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978776644.47000003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509888"/>
        <c:axId val="135511424"/>
        <c:axId val="0"/>
      </c:bar3DChart>
      <c:catAx>
        <c:axId val="135509888"/>
        <c:scaling>
          <c:orientation val="minMax"/>
        </c:scaling>
        <c:delete val="1"/>
        <c:axPos val="b"/>
        <c:majorTickMark val="out"/>
        <c:minorTickMark val="none"/>
        <c:tickLblPos val="nextTo"/>
        <c:crossAx val="135511424"/>
        <c:crosses val="autoZero"/>
        <c:auto val="1"/>
        <c:lblAlgn val="ctr"/>
        <c:lblOffset val="100"/>
        <c:noMultiLvlLbl val="0"/>
      </c:catAx>
      <c:valAx>
        <c:axId val="135511424"/>
        <c:scaling>
          <c:orientation val="minMax"/>
        </c:scaling>
        <c:delete val="0"/>
        <c:axPos val="l"/>
        <c:majorGridlines/>
        <c:numFmt formatCode="#,##0_);\(#,##0\)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th-TH"/>
          </a:p>
        </c:txPr>
        <c:crossAx val="13550988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  <a:effectLst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814158610718644E-2"/>
          <c:y val="0.17826164194587671"/>
          <c:w val="0.65716054180995875"/>
          <c:h val="0.821738358054123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หนี้ค้างชำระ</c:v>
                </c:pt>
              </c:strCache>
            </c:strRef>
          </c:tx>
          <c:dPt>
            <c:idx val="0"/>
            <c:bubble3D val="0"/>
            <c:spPr>
              <a:solidFill>
                <a:srgbClr val="990033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cat>
            <c:strRef>
              <c:f>Sheet1!$A$2:$A$5</c:f>
              <c:strCache>
                <c:ptCount val="4"/>
                <c:pt idx="0">
                  <c:v>เงินรับชำระหนี้ 56-59</c:v>
                </c:pt>
                <c:pt idx="1">
                  <c:v>เงินรอตรวจสอบ</c:v>
                </c:pt>
                <c:pt idx="2">
                  <c:v>ฟ้องร้องหนี้เดิม 56-59</c:v>
                </c:pt>
                <c:pt idx="3">
                  <c:v>รับสภาพหนี้เดีม 56-59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949.846</c:v>
                </c:pt>
                <c:pt idx="1">
                  <c:v>66.831000000000003</c:v>
                </c:pt>
                <c:pt idx="2">
                  <c:v>29.614999999999998</c:v>
                </c:pt>
                <c:pt idx="3">
                  <c:v>111.608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353619083875838"/>
          <c:y val="3.1649994846027825E-2"/>
          <c:w val="0.30564832777872353"/>
          <c:h val="0.3349803381444384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b="1"/>
          </a:pPr>
          <a:endParaRPr lang="th-TH"/>
        </a:p>
      </c:txPr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เพชรบูรณ์</c:v>
                </c:pt>
                <c:pt idx="1">
                  <c:v>แพร่</c:v>
                </c:pt>
                <c:pt idx="2">
                  <c:v>อุตรดิตถ์</c:v>
                </c:pt>
                <c:pt idx="3">
                  <c:v>ศรีสะเกษ</c:v>
                </c:pt>
                <c:pt idx="4">
                  <c:v>ชัยภูมิ</c:v>
                </c:pt>
                <c:pt idx="5">
                  <c:v>เชียงใหม่</c:v>
                </c:pt>
                <c:pt idx="6">
                  <c:v>เชียงราย</c:v>
                </c:pt>
                <c:pt idx="7">
                  <c:v>ราชบุรี</c:v>
                </c:pt>
                <c:pt idx="8">
                  <c:v>สระแก้ว</c:v>
                </c:pt>
                <c:pt idx="9">
                  <c:v>นครพนม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95.4</c:v>
                </c:pt>
                <c:pt idx="1">
                  <c:v>87.78</c:v>
                </c:pt>
                <c:pt idx="2">
                  <c:v>85.9</c:v>
                </c:pt>
                <c:pt idx="3">
                  <c:v>82.06</c:v>
                </c:pt>
                <c:pt idx="4">
                  <c:v>78.69</c:v>
                </c:pt>
                <c:pt idx="5">
                  <c:v>75.930000000000007</c:v>
                </c:pt>
                <c:pt idx="6">
                  <c:v>74.650000000000006</c:v>
                </c:pt>
                <c:pt idx="7">
                  <c:v>72.08</c:v>
                </c:pt>
                <c:pt idx="8">
                  <c:v>71.930000000000007</c:v>
                </c:pt>
                <c:pt idx="9">
                  <c:v>69.06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302592"/>
        <c:axId val="138304128"/>
      </c:barChart>
      <c:catAx>
        <c:axId val="138302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th-TH"/>
          </a:p>
        </c:txPr>
        <c:crossAx val="138304128"/>
        <c:crosses val="autoZero"/>
        <c:auto val="1"/>
        <c:lblAlgn val="ctr"/>
        <c:lblOffset val="100"/>
        <c:noMultiLvlLbl val="0"/>
      </c:catAx>
      <c:valAx>
        <c:axId val="13830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3830259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AA96C-63C4-4AA8-A13B-6A53C2AB157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22E9246-CB1F-4B87-B449-373780C9FB1B}">
      <dgm:prSet phldrT="[Text]" custT="1"/>
      <dgm:spPr/>
      <dgm:t>
        <a:bodyPr/>
        <a:lstStyle/>
        <a:p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อุบลราชธานี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20710BA-96D3-4FC5-99A6-1D4B490716E3}" type="parTrans" cxnId="{61AEDDD8-F7E7-4C7D-867E-D1C2C05D4A8D}">
      <dgm:prSet/>
      <dgm:spPr/>
      <dgm:t>
        <a:bodyPr/>
        <a:lstStyle/>
        <a:p>
          <a:endParaRPr lang="en-US"/>
        </a:p>
      </dgm:t>
    </dgm:pt>
    <dgm:pt modelId="{8B324793-0429-4A83-9F81-B1D8345C84EF}" type="sibTrans" cxnId="{61AEDDD8-F7E7-4C7D-867E-D1C2C05D4A8D}">
      <dgm:prSet/>
      <dgm:spPr/>
      <dgm:t>
        <a:bodyPr/>
        <a:lstStyle/>
        <a:p>
          <a:endParaRPr lang="en-US"/>
        </a:p>
      </dgm:t>
    </dgm:pt>
    <dgm:pt modelId="{1F0D81E3-1E76-4815-9A92-40D4C12D7E66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ปทุมธานี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1C47EC1-21E8-4E1E-B012-4375E2848DDC}" type="parTrans" cxnId="{747DBCD2-CA0C-4A17-A757-42DDD5C49BEC}">
      <dgm:prSet/>
      <dgm:spPr/>
      <dgm:t>
        <a:bodyPr/>
        <a:lstStyle/>
        <a:p>
          <a:endParaRPr lang="en-US"/>
        </a:p>
      </dgm:t>
    </dgm:pt>
    <dgm:pt modelId="{DDC9BD80-19FE-44AA-98D6-ECAD1F0E58E8}" type="sibTrans" cxnId="{747DBCD2-CA0C-4A17-A757-42DDD5C49BEC}">
      <dgm:prSet/>
      <dgm:spPr/>
      <dgm:t>
        <a:bodyPr/>
        <a:lstStyle/>
        <a:p>
          <a:endParaRPr lang="en-US"/>
        </a:p>
      </dgm:t>
    </dgm:pt>
    <dgm:pt modelId="{A3018F87-654D-462D-9380-5509EEC6B9F3}">
      <dgm:prSet phldrT="[Text]" custT="1"/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เลย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B94DF7-2CCA-4CCA-B924-9C09FE4815A5}" type="parTrans" cxnId="{94B41471-3315-4060-82E7-EF521E2BDF4F}">
      <dgm:prSet/>
      <dgm:spPr/>
      <dgm:t>
        <a:bodyPr/>
        <a:lstStyle/>
        <a:p>
          <a:endParaRPr lang="en-US"/>
        </a:p>
      </dgm:t>
    </dgm:pt>
    <dgm:pt modelId="{3EA1381F-F547-483C-BFAD-15E8B9985A8B}" type="sibTrans" cxnId="{94B41471-3315-4060-82E7-EF521E2BDF4F}">
      <dgm:prSet/>
      <dgm:spPr/>
      <dgm:t>
        <a:bodyPr/>
        <a:lstStyle/>
        <a:p>
          <a:endParaRPr lang="en-US"/>
        </a:p>
      </dgm:t>
    </dgm:pt>
    <dgm:pt modelId="{1ABB4ED3-BCC8-463D-9F8F-15C086B148E3}">
      <dgm:prSet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หนองคาย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135DDFB-DFFD-4E7A-B8BD-743F68EEB89A}" type="parTrans" cxnId="{49877DBC-B585-4E4F-927B-B968A3C2797D}">
      <dgm:prSet/>
      <dgm:spPr/>
      <dgm:t>
        <a:bodyPr/>
        <a:lstStyle/>
        <a:p>
          <a:endParaRPr lang="en-US"/>
        </a:p>
      </dgm:t>
    </dgm:pt>
    <dgm:pt modelId="{94EDBC19-A98B-4854-AE45-8F9C9082A96C}" type="sibTrans" cxnId="{49877DBC-B585-4E4F-927B-B968A3C2797D}">
      <dgm:prSet/>
      <dgm:spPr/>
      <dgm:t>
        <a:bodyPr/>
        <a:lstStyle/>
        <a:p>
          <a:endParaRPr lang="en-US"/>
        </a:p>
      </dgm:t>
    </dgm:pt>
    <dgm:pt modelId="{80BB1EC5-28C0-4EE3-8663-9DB968D13D4D}">
      <dgm:prSet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กาฬสินธุ์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BC284BC-1D88-4362-8D22-8AF67242F846}" type="parTrans" cxnId="{D1F1891E-4310-4C71-AF7E-6F5FD0F392B4}">
      <dgm:prSet/>
      <dgm:spPr/>
      <dgm:t>
        <a:bodyPr/>
        <a:lstStyle/>
        <a:p>
          <a:endParaRPr lang="en-US"/>
        </a:p>
      </dgm:t>
    </dgm:pt>
    <dgm:pt modelId="{FA68F535-6A35-4050-ABEA-F005C3A60DDE}" type="sibTrans" cxnId="{D1F1891E-4310-4C71-AF7E-6F5FD0F392B4}">
      <dgm:prSet/>
      <dgm:spPr/>
      <dgm:t>
        <a:bodyPr/>
        <a:lstStyle/>
        <a:p>
          <a:endParaRPr lang="en-US"/>
        </a:p>
      </dgm:t>
    </dgm:pt>
    <dgm:pt modelId="{8BB31689-1A9B-4934-9410-BDB5A6777231}" type="pres">
      <dgm:prSet presAssocID="{27BAA96C-63C4-4AA8-A13B-6A53C2AB157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9D41910-57EF-47AB-9958-0463CACBE97E}" type="pres">
      <dgm:prSet presAssocID="{522E9246-CB1F-4B87-B449-373780C9FB1B}" presName="composite" presStyleCnt="0"/>
      <dgm:spPr/>
    </dgm:pt>
    <dgm:pt modelId="{8B418C4D-7F99-4CD3-BDB0-BBA0639A3B87}" type="pres">
      <dgm:prSet presAssocID="{522E9246-CB1F-4B87-B449-373780C9FB1B}" presName="LShape" presStyleLbl="alignNode1" presStyleIdx="0" presStyleCnt="9"/>
      <dgm:spPr/>
    </dgm:pt>
    <dgm:pt modelId="{CED2EB1A-5085-4BC9-97D2-315332B5FA3B}" type="pres">
      <dgm:prSet presAssocID="{522E9246-CB1F-4B87-B449-373780C9FB1B}" presName="ParentText" presStyleLbl="revTx" presStyleIdx="0" presStyleCnt="5" custScaleX="1354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99AC4-8471-4E19-A25C-1C24DD7EABC6}" type="pres">
      <dgm:prSet presAssocID="{522E9246-CB1F-4B87-B449-373780C9FB1B}" presName="Triangle" presStyleLbl="alignNode1" presStyleIdx="1" presStyleCnt="9"/>
      <dgm:spPr/>
    </dgm:pt>
    <dgm:pt modelId="{F116DCA5-84D3-46CF-940F-3ADDF4040F56}" type="pres">
      <dgm:prSet presAssocID="{8B324793-0429-4A83-9F81-B1D8345C84EF}" presName="sibTrans" presStyleCnt="0"/>
      <dgm:spPr/>
    </dgm:pt>
    <dgm:pt modelId="{8B139025-24CD-4939-8EB5-D06222611E14}" type="pres">
      <dgm:prSet presAssocID="{8B324793-0429-4A83-9F81-B1D8345C84EF}" presName="space" presStyleCnt="0"/>
      <dgm:spPr/>
    </dgm:pt>
    <dgm:pt modelId="{7628C854-E222-4A24-B218-20B03BF4965B}" type="pres">
      <dgm:prSet presAssocID="{1F0D81E3-1E76-4815-9A92-40D4C12D7E66}" presName="composite" presStyleCnt="0"/>
      <dgm:spPr/>
    </dgm:pt>
    <dgm:pt modelId="{1E9751EC-AFBB-4639-B98B-F2A8BB7912F3}" type="pres">
      <dgm:prSet presAssocID="{1F0D81E3-1E76-4815-9A92-40D4C12D7E66}" presName="LShape" presStyleLbl="alignNode1" presStyleIdx="2" presStyleCnt="9"/>
      <dgm:spPr/>
    </dgm:pt>
    <dgm:pt modelId="{5B42F1F1-7DA3-4494-9E4E-9B5A99964435}" type="pres">
      <dgm:prSet presAssocID="{1F0D81E3-1E76-4815-9A92-40D4C12D7E6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58A18-B9EA-424B-BBDD-2826FE48C9B7}" type="pres">
      <dgm:prSet presAssocID="{1F0D81E3-1E76-4815-9A92-40D4C12D7E66}" presName="Triangle" presStyleLbl="alignNode1" presStyleIdx="3" presStyleCnt="9"/>
      <dgm:spPr/>
    </dgm:pt>
    <dgm:pt modelId="{457EE82A-033A-4DEF-BE18-D8C09CC6E132}" type="pres">
      <dgm:prSet presAssocID="{DDC9BD80-19FE-44AA-98D6-ECAD1F0E58E8}" presName="sibTrans" presStyleCnt="0"/>
      <dgm:spPr/>
    </dgm:pt>
    <dgm:pt modelId="{057C2251-18FD-4156-836C-04C6913D2FA3}" type="pres">
      <dgm:prSet presAssocID="{DDC9BD80-19FE-44AA-98D6-ECAD1F0E58E8}" presName="space" presStyleCnt="0"/>
      <dgm:spPr/>
    </dgm:pt>
    <dgm:pt modelId="{F7756C74-D1B5-4802-B517-52CA4B0FA0CB}" type="pres">
      <dgm:prSet presAssocID="{A3018F87-654D-462D-9380-5509EEC6B9F3}" presName="composite" presStyleCnt="0"/>
      <dgm:spPr/>
    </dgm:pt>
    <dgm:pt modelId="{5D3C378D-B5A9-40FC-AC4C-19752345ECC2}" type="pres">
      <dgm:prSet presAssocID="{A3018F87-654D-462D-9380-5509EEC6B9F3}" presName="LShape" presStyleLbl="alignNode1" presStyleIdx="4" presStyleCnt="9"/>
      <dgm:spPr/>
    </dgm:pt>
    <dgm:pt modelId="{4622FC41-FD9C-4869-A9FE-7A8F215E8B2C}" type="pres">
      <dgm:prSet presAssocID="{A3018F87-654D-462D-9380-5509EEC6B9F3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CCD3C-543F-4AA7-8292-16A973423794}" type="pres">
      <dgm:prSet presAssocID="{A3018F87-654D-462D-9380-5509EEC6B9F3}" presName="Triangle" presStyleLbl="alignNode1" presStyleIdx="5" presStyleCnt="9"/>
      <dgm:spPr/>
    </dgm:pt>
    <dgm:pt modelId="{CB2DD1A7-7A59-402F-B95E-79DD523FCA0B}" type="pres">
      <dgm:prSet presAssocID="{3EA1381F-F547-483C-BFAD-15E8B9985A8B}" presName="sibTrans" presStyleCnt="0"/>
      <dgm:spPr/>
    </dgm:pt>
    <dgm:pt modelId="{6FA8B621-5102-49B4-A3DE-B2011274F595}" type="pres">
      <dgm:prSet presAssocID="{3EA1381F-F547-483C-BFAD-15E8B9985A8B}" presName="space" presStyleCnt="0"/>
      <dgm:spPr/>
    </dgm:pt>
    <dgm:pt modelId="{7BEB49EE-9852-44F7-8A9E-E0676EC18E5B}" type="pres">
      <dgm:prSet presAssocID="{80BB1EC5-28C0-4EE3-8663-9DB968D13D4D}" presName="composite" presStyleCnt="0"/>
      <dgm:spPr/>
    </dgm:pt>
    <dgm:pt modelId="{4435AAB5-5C2F-4173-8F40-C12D1E8E4BE9}" type="pres">
      <dgm:prSet presAssocID="{80BB1EC5-28C0-4EE3-8663-9DB968D13D4D}" presName="LShape" presStyleLbl="alignNode1" presStyleIdx="6" presStyleCnt="9"/>
      <dgm:spPr/>
    </dgm:pt>
    <dgm:pt modelId="{D727874B-E771-46BB-A8F7-10D309E33E35}" type="pres">
      <dgm:prSet presAssocID="{80BB1EC5-28C0-4EE3-8663-9DB968D13D4D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D2518-BAD7-4763-9FB8-1F4ECF940D5F}" type="pres">
      <dgm:prSet presAssocID="{80BB1EC5-28C0-4EE3-8663-9DB968D13D4D}" presName="Triangle" presStyleLbl="alignNode1" presStyleIdx="7" presStyleCnt="9"/>
      <dgm:spPr/>
    </dgm:pt>
    <dgm:pt modelId="{8157ACC9-936F-422C-8F96-3FEEE99306A4}" type="pres">
      <dgm:prSet presAssocID="{FA68F535-6A35-4050-ABEA-F005C3A60DDE}" presName="sibTrans" presStyleCnt="0"/>
      <dgm:spPr/>
    </dgm:pt>
    <dgm:pt modelId="{B78A8636-684B-4764-BDF7-FCB90BEC009A}" type="pres">
      <dgm:prSet presAssocID="{FA68F535-6A35-4050-ABEA-F005C3A60DDE}" presName="space" presStyleCnt="0"/>
      <dgm:spPr/>
    </dgm:pt>
    <dgm:pt modelId="{8356CEA1-1192-412A-9754-8888C1ACFAA7}" type="pres">
      <dgm:prSet presAssocID="{1ABB4ED3-BCC8-463D-9F8F-15C086B148E3}" presName="composite" presStyleCnt="0"/>
      <dgm:spPr/>
    </dgm:pt>
    <dgm:pt modelId="{C377053D-774D-4DC3-AA73-6414F38D6780}" type="pres">
      <dgm:prSet presAssocID="{1ABB4ED3-BCC8-463D-9F8F-15C086B148E3}" presName="LShape" presStyleLbl="alignNode1" presStyleIdx="8" presStyleCnt="9"/>
      <dgm:spPr/>
    </dgm:pt>
    <dgm:pt modelId="{E7D7BB38-3DD6-4F62-BE08-E9663A0C0540}" type="pres">
      <dgm:prSet presAssocID="{1ABB4ED3-BCC8-463D-9F8F-15C086B148E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2D434E-4871-4DC8-9518-D1B05BB86E5C}" type="presOf" srcId="{80BB1EC5-28C0-4EE3-8663-9DB968D13D4D}" destId="{D727874B-E771-46BB-A8F7-10D309E33E35}" srcOrd="0" destOrd="0" presId="urn:microsoft.com/office/officeart/2009/3/layout/StepUpProcess"/>
    <dgm:cxn modelId="{747DBCD2-CA0C-4A17-A757-42DDD5C49BEC}" srcId="{27BAA96C-63C4-4AA8-A13B-6A53C2AB157A}" destId="{1F0D81E3-1E76-4815-9A92-40D4C12D7E66}" srcOrd="1" destOrd="0" parTransId="{11C47EC1-21E8-4E1E-B012-4375E2848DDC}" sibTransId="{DDC9BD80-19FE-44AA-98D6-ECAD1F0E58E8}"/>
    <dgm:cxn modelId="{B20289C3-8F9C-46E8-9976-D840B8548D1E}" type="presOf" srcId="{522E9246-CB1F-4B87-B449-373780C9FB1B}" destId="{CED2EB1A-5085-4BC9-97D2-315332B5FA3B}" srcOrd="0" destOrd="0" presId="urn:microsoft.com/office/officeart/2009/3/layout/StepUpProcess"/>
    <dgm:cxn modelId="{12DB9203-1E1A-4120-B63E-7BDCF1C092A5}" type="presOf" srcId="{27BAA96C-63C4-4AA8-A13B-6A53C2AB157A}" destId="{8BB31689-1A9B-4934-9410-BDB5A6777231}" srcOrd="0" destOrd="0" presId="urn:microsoft.com/office/officeart/2009/3/layout/StepUpProcess"/>
    <dgm:cxn modelId="{49877DBC-B585-4E4F-927B-B968A3C2797D}" srcId="{27BAA96C-63C4-4AA8-A13B-6A53C2AB157A}" destId="{1ABB4ED3-BCC8-463D-9F8F-15C086B148E3}" srcOrd="4" destOrd="0" parTransId="{9135DDFB-DFFD-4E7A-B8BD-743F68EEB89A}" sibTransId="{94EDBC19-A98B-4854-AE45-8F9C9082A96C}"/>
    <dgm:cxn modelId="{1373678C-8C57-4B73-AE04-EB076313F84B}" type="presOf" srcId="{A3018F87-654D-462D-9380-5509EEC6B9F3}" destId="{4622FC41-FD9C-4869-A9FE-7A8F215E8B2C}" srcOrd="0" destOrd="0" presId="urn:microsoft.com/office/officeart/2009/3/layout/StepUpProcess"/>
    <dgm:cxn modelId="{BA1B5980-7EE2-4D2E-83EE-8E1C799311F2}" type="presOf" srcId="{1F0D81E3-1E76-4815-9A92-40D4C12D7E66}" destId="{5B42F1F1-7DA3-4494-9E4E-9B5A99964435}" srcOrd="0" destOrd="0" presId="urn:microsoft.com/office/officeart/2009/3/layout/StepUpProcess"/>
    <dgm:cxn modelId="{D1F1891E-4310-4C71-AF7E-6F5FD0F392B4}" srcId="{27BAA96C-63C4-4AA8-A13B-6A53C2AB157A}" destId="{80BB1EC5-28C0-4EE3-8663-9DB968D13D4D}" srcOrd="3" destOrd="0" parTransId="{4BC284BC-1D88-4362-8D22-8AF67242F846}" sibTransId="{FA68F535-6A35-4050-ABEA-F005C3A60DDE}"/>
    <dgm:cxn modelId="{61AEDDD8-F7E7-4C7D-867E-D1C2C05D4A8D}" srcId="{27BAA96C-63C4-4AA8-A13B-6A53C2AB157A}" destId="{522E9246-CB1F-4B87-B449-373780C9FB1B}" srcOrd="0" destOrd="0" parTransId="{E20710BA-96D3-4FC5-99A6-1D4B490716E3}" sibTransId="{8B324793-0429-4A83-9F81-B1D8345C84EF}"/>
    <dgm:cxn modelId="{94B41471-3315-4060-82E7-EF521E2BDF4F}" srcId="{27BAA96C-63C4-4AA8-A13B-6A53C2AB157A}" destId="{A3018F87-654D-462D-9380-5509EEC6B9F3}" srcOrd="2" destOrd="0" parTransId="{B5B94DF7-2CCA-4CCA-B924-9C09FE4815A5}" sibTransId="{3EA1381F-F547-483C-BFAD-15E8B9985A8B}"/>
    <dgm:cxn modelId="{0955CE0C-CC88-4EEB-9288-CE0CDB7B37B5}" type="presOf" srcId="{1ABB4ED3-BCC8-463D-9F8F-15C086B148E3}" destId="{E7D7BB38-3DD6-4F62-BE08-E9663A0C0540}" srcOrd="0" destOrd="0" presId="urn:microsoft.com/office/officeart/2009/3/layout/StepUpProcess"/>
    <dgm:cxn modelId="{343EDCFE-B489-471A-868F-A5DBCD6934D0}" type="presParOf" srcId="{8BB31689-1A9B-4934-9410-BDB5A6777231}" destId="{79D41910-57EF-47AB-9958-0463CACBE97E}" srcOrd="0" destOrd="0" presId="urn:microsoft.com/office/officeart/2009/3/layout/StepUpProcess"/>
    <dgm:cxn modelId="{BE5F27A4-4750-4002-9FE8-890063804EFA}" type="presParOf" srcId="{79D41910-57EF-47AB-9958-0463CACBE97E}" destId="{8B418C4D-7F99-4CD3-BDB0-BBA0639A3B87}" srcOrd="0" destOrd="0" presId="urn:microsoft.com/office/officeart/2009/3/layout/StepUpProcess"/>
    <dgm:cxn modelId="{2F3C86C4-0DF8-49DB-8A95-F106E2DA854D}" type="presParOf" srcId="{79D41910-57EF-47AB-9958-0463CACBE97E}" destId="{CED2EB1A-5085-4BC9-97D2-315332B5FA3B}" srcOrd="1" destOrd="0" presId="urn:microsoft.com/office/officeart/2009/3/layout/StepUpProcess"/>
    <dgm:cxn modelId="{747A36BD-6A48-4634-8655-C9730E9DAC11}" type="presParOf" srcId="{79D41910-57EF-47AB-9958-0463CACBE97E}" destId="{F9399AC4-8471-4E19-A25C-1C24DD7EABC6}" srcOrd="2" destOrd="0" presId="urn:microsoft.com/office/officeart/2009/3/layout/StepUpProcess"/>
    <dgm:cxn modelId="{FC504319-6601-40F7-8F5B-3A448A2E289C}" type="presParOf" srcId="{8BB31689-1A9B-4934-9410-BDB5A6777231}" destId="{F116DCA5-84D3-46CF-940F-3ADDF4040F56}" srcOrd="1" destOrd="0" presId="urn:microsoft.com/office/officeart/2009/3/layout/StepUpProcess"/>
    <dgm:cxn modelId="{7D3B51D5-406C-486E-8C9A-510331915FAF}" type="presParOf" srcId="{F116DCA5-84D3-46CF-940F-3ADDF4040F56}" destId="{8B139025-24CD-4939-8EB5-D06222611E14}" srcOrd="0" destOrd="0" presId="urn:microsoft.com/office/officeart/2009/3/layout/StepUpProcess"/>
    <dgm:cxn modelId="{A362C1CD-0B28-4CFB-B2EA-AD45B54CE866}" type="presParOf" srcId="{8BB31689-1A9B-4934-9410-BDB5A6777231}" destId="{7628C854-E222-4A24-B218-20B03BF4965B}" srcOrd="2" destOrd="0" presId="urn:microsoft.com/office/officeart/2009/3/layout/StepUpProcess"/>
    <dgm:cxn modelId="{658CA8E2-4E00-4433-868D-0D9D2A175474}" type="presParOf" srcId="{7628C854-E222-4A24-B218-20B03BF4965B}" destId="{1E9751EC-AFBB-4639-B98B-F2A8BB7912F3}" srcOrd="0" destOrd="0" presId="urn:microsoft.com/office/officeart/2009/3/layout/StepUpProcess"/>
    <dgm:cxn modelId="{9171F9C0-E880-41E8-B7E2-435A7C869322}" type="presParOf" srcId="{7628C854-E222-4A24-B218-20B03BF4965B}" destId="{5B42F1F1-7DA3-4494-9E4E-9B5A99964435}" srcOrd="1" destOrd="0" presId="urn:microsoft.com/office/officeart/2009/3/layout/StepUpProcess"/>
    <dgm:cxn modelId="{0EBD7900-B08A-4178-86EB-BDFC8A4CA874}" type="presParOf" srcId="{7628C854-E222-4A24-B218-20B03BF4965B}" destId="{95658A18-B9EA-424B-BBDD-2826FE48C9B7}" srcOrd="2" destOrd="0" presId="urn:microsoft.com/office/officeart/2009/3/layout/StepUpProcess"/>
    <dgm:cxn modelId="{25850D6D-2D4A-4D70-A1BD-1D3106D57173}" type="presParOf" srcId="{8BB31689-1A9B-4934-9410-BDB5A6777231}" destId="{457EE82A-033A-4DEF-BE18-D8C09CC6E132}" srcOrd="3" destOrd="0" presId="urn:microsoft.com/office/officeart/2009/3/layout/StepUpProcess"/>
    <dgm:cxn modelId="{B21BCBC0-E32F-4728-8A63-59D412CA2F86}" type="presParOf" srcId="{457EE82A-033A-4DEF-BE18-D8C09CC6E132}" destId="{057C2251-18FD-4156-836C-04C6913D2FA3}" srcOrd="0" destOrd="0" presId="urn:microsoft.com/office/officeart/2009/3/layout/StepUpProcess"/>
    <dgm:cxn modelId="{B8FCF529-08DD-474F-A307-CA7217111B0E}" type="presParOf" srcId="{8BB31689-1A9B-4934-9410-BDB5A6777231}" destId="{F7756C74-D1B5-4802-B517-52CA4B0FA0CB}" srcOrd="4" destOrd="0" presId="urn:microsoft.com/office/officeart/2009/3/layout/StepUpProcess"/>
    <dgm:cxn modelId="{940C7355-717B-4543-94B8-F02A8BA3783C}" type="presParOf" srcId="{F7756C74-D1B5-4802-B517-52CA4B0FA0CB}" destId="{5D3C378D-B5A9-40FC-AC4C-19752345ECC2}" srcOrd="0" destOrd="0" presId="urn:microsoft.com/office/officeart/2009/3/layout/StepUpProcess"/>
    <dgm:cxn modelId="{416BA9CD-CDD8-4B98-8432-DF31BE7C15BF}" type="presParOf" srcId="{F7756C74-D1B5-4802-B517-52CA4B0FA0CB}" destId="{4622FC41-FD9C-4869-A9FE-7A8F215E8B2C}" srcOrd="1" destOrd="0" presId="urn:microsoft.com/office/officeart/2009/3/layout/StepUpProcess"/>
    <dgm:cxn modelId="{00B04640-CA08-40EF-925C-FFDA49D132EF}" type="presParOf" srcId="{F7756C74-D1B5-4802-B517-52CA4B0FA0CB}" destId="{0E9CCD3C-543F-4AA7-8292-16A973423794}" srcOrd="2" destOrd="0" presId="urn:microsoft.com/office/officeart/2009/3/layout/StepUpProcess"/>
    <dgm:cxn modelId="{3205F632-A9C3-486C-8820-D0E708955590}" type="presParOf" srcId="{8BB31689-1A9B-4934-9410-BDB5A6777231}" destId="{CB2DD1A7-7A59-402F-B95E-79DD523FCA0B}" srcOrd="5" destOrd="0" presId="urn:microsoft.com/office/officeart/2009/3/layout/StepUpProcess"/>
    <dgm:cxn modelId="{470EE0F2-EB59-4B5F-AA8D-F9926C8D84A3}" type="presParOf" srcId="{CB2DD1A7-7A59-402F-B95E-79DD523FCA0B}" destId="{6FA8B621-5102-49B4-A3DE-B2011274F595}" srcOrd="0" destOrd="0" presId="urn:microsoft.com/office/officeart/2009/3/layout/StepUpProcess"/>
    <dgm:cxn modelId="{3F77470E-B3FA-4CFD-8B8D-F79444A81EEC}" type="presParOf" srcId="{8BB31689-1A9B-4934-9410-BDB5A6777231}" destId="{7BEB49EE-9852-44F7-8A9E-E0676EC18E5B}" srcOrd="6" destOrd="0" presId="urn:microsoft.com/office/officeart/2009/3/layout/StepUpProcess"/>
    <dgm:cxn modelId="{757EDC9F-5D8D-4B61-A0E0-78CD472F4CAA}" type="presParOf" srcId="{7BEB49EE-9852-44F7-8A9E-E0676EC18E5B}" destId="{4435AAB5-5C2F-4173-8F40-C12D1E8E4BE9}" srcOrd="0" destOrd="0" presId="urn:microsoft.com/office/officeart/2009/3/layout/StepUpProcess"/>
    <dgm:cxn modelId="{392E73DE-B3EE-4BA4-BBF4-4CCCEF898AB3}" type="presParOf" srcId="{7BEB49EE-9852-44F7-8A9E-E0676EC18E5B}" destId="{D727874B-E771-46BB-A8F7-10D309E33E35}" srcOrd="1" destOrd="0" presId="urn:microsoft.com/office/officeart/2009/3/layout/StepUpProcess"/>
    <dgm:cxn modelId="{68E14A34-7765-4B85-BD84-2AC8E794F61F}" type="presParOf" srcId="{7BEB49EE-9852-44F7-8A9E-E0676EC18E5B}" destId="{680D2518-BAD7-4763-9FB8-1F4ECF940D5F}" srcOrd="2" destOrd="0" presId="urn:microsoft.com/office/officeart/2009/3/layout/StepUpProcess"/>
    <dgm:cxn modelId="{C2FA57CD-EE8C-40C8-A3FC-1C011BCBA919}" type="presParOf" srcId="{8BB31689-1A9B-4934-9410-BDB5A6777231}" destId="{8157ACC9-936F-422C-8F96-3FEEE99306A4}" srcOrd="7" destOrd="0" presId="urn:microsoft.com/office/officeart/2009/3/layout/StepUpProcess"/>
    <dgm:cxn modelId="{44C04CF5-6251-4E27-98B0-5F509B73359D}" type="presParOf" srcId="{8157ACC9-936F-422C-8F96-3FEEE99306A4}" destId="{B78A8636-684B-4764-BDF7-FCB90BEC009A}" srcOrd="0" destOrd="0" presId="urn:microsoft.com/office/officeart/2009/3/layout/StepUpProcess"/>
    <dgm:cxn modelId="{D8A82F58-0D18-4FC2-98AF-DBBB1BAB31A3}" type="presParOf" srcId="{8BB31689-1A9B-4934-9410-BDB5A6777231}" destId="{8356CEA1-1192-412A-9754-8888C1ACFAA7}" srcOrd="8" destOrd="0" presId="urn:microsoft.com/office/officeart/2009/3/layout/StepUpProcess"/>
    <dgm:cxn modelId="{160A9F72-D90E-4D48-8759-41E5CDE46BAA}" type="presParOf" srcId="{8356CEA1-1192-412A-9754-8888C1ACFAA7}" destId="{C377053D-774D-4DC3-AA73-6414F38D6780}" srcOrd="0" destOrd="0" presId="urn:microsoft.com/office/officeart/2009/3/layout/StepUpProcess"/>
    <dgm:cxn modelId="{DC31983A-0FFC-4C69-8978-B01B90DDA041}" type="presParOf" srcId="{8356CEA1-1192-412A-9754-8888C1ACFAA7}" destId="{E7D7BB38-3DD6-4F62-BE08-E9663A0C054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38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872" y="1"/>
            <a:ext cx="2918375" cy="4938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CD3E9D7-A2DE-4127-8C7F-A0A222C2E43F}" type="datetimeFigureOut">
              <a:rPr lang="th-TH"/>
              <a:pPr>
                <a:defRPr/>
              </a:pPr>
              <a:t>10/10/60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822"/>
            <a:ext cx="2918376" cy="493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872" y="9370822"/>
            <a:ext cx="2918375" cy="493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30A4E25-1901-467E-B8FF-8B510F2E111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674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892" cy="4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355" y="1"/>
            <a:ext cx="2919892" cy="4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22" y="4687084"/>
            <a:ext cx="5389520" cy="44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822"/>
            <a:ext cx="2919892" cy="4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355" y="9370822"/>
            <a:ext cx="2919892" cy="4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7FD8459-DF9D-4A29-A7C3-DD88F9ABED5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927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9775"/>
            <a:ext cx="4935537" cy="3700463"/>
          </a:xfrm>
          <a:ln/>
        </p:spPr>
      </p:sp>
      <p:sp>
        <p:nvSpPr>
          <p:cNvPr id="6553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6554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49F9C-AE46-4ED7-B627-91238B9E24EB}" type="slidenum">
              <a:rPr lang="en-US" smtClean="0"/>
              <a:pPr/>
              <a:t>1</a:t>
            </a:fld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9775"/>
            <a:ext cx="4935537" cy="3700463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80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E56F0-9FCA-4C02-BE0B-6C631CEBA77F}" type="slidenum">
              <a:rPr lang="en-US" smtClean="0"/>
              <a:pPr/>
              <a:t>2</a:t>
            </a:fld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9775"/>
            <a:ext cx="4935537" cy="3700463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80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E56F0-9FCA-4C02-BE0B-6C631CEBA77F}" type="slidenum">
              <a:rPr lang="en-US" smtClean="0"/>
              <a:pPr/>
              <a:t>3</a:t>
            </a:fld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3174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57513" indent="-290145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69988" indent="-228979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40494" indent="-228979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106294" indent="-228979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57979" indent="-22897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3009663" indent="-22897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61347" indent="-22897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913032" indent="-22897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2C8B6A2C-585D-417C-8EAA-47A96BB32ED0}" type="slidenum">
              <a:rPr lang="th-TH" altLang="th-TH" sz="120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12</a:t>
            </a:fld>
            <a:endParaRPr lang="th-TH" alt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556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4C99DB7-04A5-4C20-B769-25B1DC82A740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7DE4C-D6D3-410A-9F42-4C908C8E91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1028-9D5B-4D23-AE0A-7218489F3A8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3BDE5-3E6B-431E-AC04-B0B97815A4F4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2186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FC13D-AE7F-40B6-9267-B6033819DB9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C63B0-E9E4-4170-940D-FC6448C641EB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2672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56FA-1208-470F-9631-D66AD423F4D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2C231-F19C-4BC2-95F4-8095B964449A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4658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33AD8-6557-478E-85B7-1B07913A365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CB046-E6C2-42A0-A329-02157C3C6061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984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97F5-0E13-4F6E-87D7-EC798A6709F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750D4-B08C-43B7-8DAD-906B21D410C9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9620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E237-38BF-4CC9-89B3-00E4E3E73A9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506C6-FF35-476C-971C-9258EED7CC91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072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5C0D5-5BA8-4C52-8368-568576C30E2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99834-8195-4DC2-A7C1-4BBED66686B0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367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D1F7E-40C7-479A-A020-740BB2458DD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9D673-D8F4-46AC-9A37-47BE108F4044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395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FD18-A152-4823-B81B-D7A8306DCAD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63575-928A-473B-AF34-9691FBA1F098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998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2DA8-A71F-4879-A38B-7AE47EE11A5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E6B44-2567-41A7-933B-ABEC47303A0C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6548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7595-2041-416E-9352-3BF9775E05D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1035E-81F8-4D25-B74D-B8AC5C114A68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9210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596AF-10B6-4553-B627-E48F2E6C260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fld id="{EC7B6F56-37CE-4750-9B7A-4F98F7E07152}" type="slidenum">
              <a:rPr lang="th-TH" altLang="th-TH" smtClean="0"/>
              <a:pPr/>
              <a:t>‹#›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124307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jpe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8.png"/><Relationship Id="rId7" Type="http://schemas.openxmlformats.org/officeDocument/2006/relationships/image" Target="../media/image41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9.emf"/><Relationship Id="rId9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8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59.png"/><Relationship Id="rId3" Type="http://schemas.openxmlformats.org/officeDocument/2006/relationships/image" Target="../media/image51.emf"/><Relationship Id="rId7" Type="http://schemas.openxmlformats.org/officeDocument/2006/relationships/image" Target="../media/image54.emf"/><Relationship Id="rId12" Type="http://schemas.openxmlformats.org/officeDocument/2006/relationships/image" Target="../media/image58.png"/><Relationship Id="rId17" Type="http://schemas.openxmlformats.org/officeDocument/2006/relationships/image" Target="../media/image62.emf"/><Relationship Id="rId2" Type="http://schemas.openxmlformats.org/officeDocument/2006/relationships/image" Target="../media/image50.emf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emf"/><Relationship Id="rId11" Type="http://schemas.microsoft.com/office/2007/relationships/hdphoto" Target="../media/hdphoto2.wdp"/><Relationship Id="rId5" Type="http://schemas.openxmlformats.org/officeDocument/2006/relationships/image" Target="../media/image38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emf"/><Relationship Id="rId14" Type="http://schemas.openxmlformats.org/officeDocument/2006/relationships/image" Target="../media/image6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C:\Documents and Settings\Administrator\桌面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094221" y="928672"/>
            <a:ext cx="6192688" cy="3231609"/>
          </a:xfrm>
          <a:prstGeom prst="rect">
            <a:avLst/>
          </a:prstGeom>
        </p:spPr>
        <p:txBody>
          <a:bodyPr lIns="91399" tIns="45698" rIns="91399" bIns="4569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5400" b="1" kern="0" spc="50" dirty="0" smtClean="0">
                <a:ln w="11430"/>
                <a:solidFill>
                  <a:prstClr val="white">
                    <a:lumMod val="95000"/>
                  </a:prstClr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reesiaUPC" pitchFamily="34" charset="-34"/>
              </a:rPr>
              <a:t>ประเด็นการตรวจราชการ</a:t>
            </a:r>
          </a:p>
          <a:p>
            <a:pPr algn="ctr">
              <a:defRPr/>
            </a:pPr>
            <a:r>
              <a:rPr lang="th-TH" sz="5400" b="1" kern="0" spc="50" dirty="0" smtClean="0">
                <a:ln w="11430"/>
                <a:solidFill>
                  <a:prstClr val="white">
                    <a:lumMod val="95000"/>
                  </a:prstClr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reesiaUPC" pitchFamily="34" charset="-34"/>
              </a:rPr>
              <a:t>กรมการพัฒนาชุมชน</a:t>
            </a:r>
            <a:r>
              <a:rPr lang="th-TH" sz="4800" b="1" kern="0" spc="50" dirty="0">
                <a:ln w="11430"/>
                <a:solidFill>
                  <a:prstClr val="white">
                    <a:lumMod val="95000"/>
                  </a:prstClr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reesiaUPC" pitchFamily="34" charset="-34"/>
              </a:rPr>
              <a:t/>
            </a:r>
            <a:br>
              <a:rPr lang="th-TH" sz="4800" b="1" kern="0" spc="50" dirty="0">
                <a:ln w="11430"/>
                <a:solidFill>
                  <a:prstClr val="white">
                    <a:lumMod val="95000"/>
                  </a:prstClr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reesiaUPC" pitchFamily="34" charset="-34"/>
              </a:rPr>
            </a:br>
            <a:r>
              <a:rPr lang="th-TH" sz="4800" b="1" kern="0" spc="50" dirty="0" smtClean="0">
                <a:ln w="11430"/>
                <a:solidFill>
                  <a:prstClr val="white">
                    <a:lumMod val="95000"/>
                  </a:prstClr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reesiaUPC" pitchFamily="34" charset="-34"/>
              </a:rPr>
              <a:t>เขตตรวจราชการที่ 3/13</a:t>
            </a:r>
            <a:r>
              <a:rPr lang="th-TH" sz="4800" b="1" kern="0" spc="50" dirty="0">
                <a:ln w="11430"/>
                <a:solidFill>
                  <a:prstClr val="white">
                    <a:lumMod val="95000"/>
                  </a:prstClr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reesiaUPC" pitchFamily="34" charset="-34"/>
              </a:rPr>
              <a:t/>
            </a:r>
            <a:br>
              <a:rPr lang="th-TH" sz="4800" b="1" kern="0" spc="50" dirty="0">
                <a:ln w="11430"/>
                <a:solidFill>
                  <a:prstClr val="white">
                    <a:lumMod val="95000"/>
                  </a:prstClr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reesiaUPC" pitchFamily="34" charset="-34"/>
              </a:rPr>
            </a:br>
            <a:r>
              <a:rPr lang="th-TH" sz="4800" b="1" kern="0" spc="50" dirty="0" smtClean="0">
                <a:ln w="11430"/>
                <a:solidFill>
                  <a:prstClr val="white">
                    <a:lumMod val="95000"/>
                  </a:prstClr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FreesiaUPC" pitchFamily="34" charset="-34"/>
              </a:rPr>
              <a:t>ประจำเดือน ตุลาคม 2560</a:t>
            </a:r>
            <a:endParaRPr lang="th-TH" sz="2000" b="1" spc="50" dirty="0">
              <a:ln w="11430"/>
              <a:solidFill>
                <a:prstClr val="white">
                  <a:lumMod val="95000"/>
                </a:prstClr>
              </a:solidFill>
              <a:effectLst>
                <a:glow rad="139700">
                  <a:srgbClr val="8064A2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8" descr="ตราพช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173038"/>
            <a:ext cx="1571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สิงห์ทอง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203200"/>
            <a:ext cx="15001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สี่เหลี่ยมผืนผ้า 12"/>
          <p:cNvSpPr/>
          <p:nvPr/>
        </p:nvSpPr>
        <p:spPr>
          <a:xfrm>
            <a:off x="3786183" y="5072078"/>
            <a:ext cx="3605391" cy="830952"/>
          </a:xfrm>
          <a:prstGeom prst="rect">
            <a:avLst/>
          </a:prstGeom>
        </p:spPr>
        <p:txBody>
          <a:bodyPr wrap="none" lIns="91399" tIns="45698" rIns="91399" bIns="45698">
            <a:spAutoFit/>
          </a:bodyPr>
          <a:lstStyle/>
          <a:p>
            <a:pPr>
              <a:defRPr/>
            </a:pPr>
            <a:r>
              <a:rPr lang="th-TH" sz="2400" b="1" kern="0" spc="50" dirty="0" smtClean="0">
                <a:ln w="11430"/>
                <a:solidFill>
                  <a:srgbClr val="006C31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</a:effectLst>
                <a:cs typeface="FreesiaUPC" pitchFamily="34" charset="-34"/>
              </a:rPr>
              <a:t>      ดร.</a:t>
            </a:r>
            <a:r>
              <a:rPr lang="th-TH" sz="2400" b="1" kern="0" spc="50" dirty="0">
                <a:ln w="11430"/>
                <a:solidFill>
                  <a:srgbClr val="006C31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</a:effectLst>
                <a:cs typeface="FreesiaUPC" pitchFamily="34" charset="-34"/>
              </a:rPr>
              <a:t>อัจฉรา</a:t>
            </a:r>
            <a:r>
              <a:rPr lang="th-TH" sz="2400" b="1" kern="0" spc="50" dirty="0" err="1">
                <a:ln w="11430"/>
                <a:solidFill>
                  <a:srgbClr val="006C31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</a:effectLst>
                <a:cs typeface="FreesiaUPC" pitchFamily="34" charset="-34"/>
              </a:rPr>
              <a:t>วรรณ</a:t>
            </a:r>
            <a:r>
              <a:rPr lang="th-TH" sz="2400" b="1" kern="0" spc="50" dirty="0">
                <a:ln w="11430"/>
                <a:solidFill>
                  <a:srgbClr val="006C31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</a:effectLst>
                <a:cs typeface="FreesiaUPC" pitchFamily="34" charset="-34"/>
              </a:rPr>
              <a:t>  </a:t>
            </a:r>
            <a:r>
              <a:rPr lang="th-TH" sz="2400" b="1" kern="0" spc="50" dirty="0" err="1">
                <a:ln w="11430"/>
                <a:solidFill>
                  <a:srgbClr val="006C31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</a:effectLst>
                <a:cs typeface="FreesiaUPC" pitchFamily="34" charset="-34"/>
              </a:rPr>
              <a:t>มณีขัติย์</a:t>
            </a:r>
            <a:endParaRPr lang="th-TH" sz="2400" b="1" kern="0" spc="50" dirty="0">
              <a:ln w="11430"/>
              <a:solidFill>
                <a:srgbClr val="006C31"/>
              </a:solidFill>
              <a:effectLst>
                <a:glow rad="139700">
                  <a:srgbClr val="8064A2">
                    <a:satMod val="175000"/>
                    <a:alpha val="40000"/>
                  </a:srgbClr>
                </a:glow>
              </a:effectLst>
              <a:cs typeface="FreesiaUPC" pitchFamily="34" charset="-34"/>
            </a:endParaRPr>
          </a:p>
          <a:p>
            <a:pPr>
              <a:defRPr/>
            </a:pPr>
            <a:r>
              <a:rPr lang="th-TH" sz="2400" b="1" kern="0" spc="50" dirty="0" smtClean="0">
                <a:ln w="11430"/>
                <a:solidFill>
                  <a:srgbClr val="006C31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</a:effectLst>
                <a:cs typeface="FreesiaUPC" pitchFamily="34" charset="-34"/>
              </a:rPr>
              <a:t>ผู้ตรวจราชการกรมการพัฒนาชุมชน</a:t>
            </a:r>
            <a:endParaRPr lang="th-TH" sz="2400" b="1" kern="0" spc="50" dirty="0">
              <a:ln w="11430"/>
              <a:solidFill>
                <a:srgbClr val="006C31"/>
              </a:solidFill>
              <a:effectLst>
                <a:glow rad="139700">
                  <a:srgbClr val="8064A2">
                    <a:satMod val="175000"/>
                    <a:alpha val="40000"/>
                  </a:srgbClr>
                </a:glow>
              </a:effectLst>
              <a:cs typeface="FreesiaUPC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5" y="2160029"/>
            <a:ext cx="30003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7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2130"/>
          </a:xfrm>
          <a:solidFill>
            <a:srgbClr val="2C6E52"/>
          </a:solidFill>
        </p:spPr>
        <p:txBody>
          <a:bodyPr>
            <a:normAutofit/>
          </a:bodyPr>
          <a:lstStyle/>
          <a:p>
            <a:pPr algn="ctr"/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แนวทางการดำเนินงานตามมาตรการเพิ่มประสิทธิภาพการใช้จ่าย</a:t>
            </a:r>
            <a:b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งบประมาณรายจ่ายประจำปีงบประมาณ พ.ศ. 2561</a:t>
            </a:r>
            <a:endParaRPr lang="th-TH" sz="3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0153" y="2131303"/>
          <a:ext cx="8925061" cy="372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956">
                  <a:extLst>
                    <a:ext uri="{9D8B030D-6E8A-4147-A177-3AD203B41FA5}">
                      <a16:colId xmlns="" xmlns:a16="http://schemas.microsoft.com/office/drawing/2014/main" val="158452960"/>
                    </a:ext>
                  </a:extLst>
                </a:gridCol>
                <a:gridCol w="7061105">
                  <a:extLst>
                    <a:ext uri="{9D8B030D-6E8A-4147-A177-3AD203B41FA5}">
                      <a16:colId xmlns="" xmlns:a16="http://schemas.microsoft.com/office/drawing/2014/main" val="621964764"/>
                    </a:ext>
                  </a:extLst>
                </a:gridCol>
              </a:tblGrid>
              <a:tr h="862888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รายจ่ายประจำ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6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จะต้องเริ่มดำเนินการและเบิกจ่าย ภายในไตรมาสที่ 1</a:t>
                      </a:r>
                    </a:p>
                    <a:p>
                      <a:r>
                        <a:rPr lang="th-TH" sz="2400" spc="-2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spc="-3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(ค่าใช้จ่ายฝึกอบรมและประชุมสัมมนาให้ทำแผนฯ เบิกจ่ายไม่น้อยกว่า 50 </a:t>
                      </a:r>
                      <a:r>
                        <a:rPr lang="en-US" sz="2200" spc="-3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2200" spc="-3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ใน</a:t>
                      </a:r>
                      <a:r>
                        <a:rPr lang="th-TH" sz="2200" spc="-30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200" spc="-3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1)</a:t>
                      </a:r>
                      <a:endParaRPr lang="th-TH" sz="2200" spc="-3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2217836"/>
                  </a:ext>
                </a:extLst>
              </a:tr>
              <a:tr h="1086119">
                <a:tc rowSpan="2">
                  <a:txBody>
                    <a:bodyPr/>
                    <a:lstStyle/>
                    <a:p>
                      <a:pPr algn="l"/>
                      <a:r>
                        <a:rPr lang="th-TH" sz="3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รายจ่ายลงทุน</a:t>
                      </a:r>
                      <a:endParaRPr lang="th-TH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£"/>
                      </a:pPr>
                      <a:r>
                        <a:rPr lang="th-TH" sz="2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มีความพร้อม                                     </a:t>
                      </a:r>
                      <a:r>
                        <a:rPr lang="th-TH" sz="2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</a:t>
                      </a:r>
                      <a:r>
                        <a:rPr lang="th-TH" sz="2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2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TOR</a:t>
                      </a:r>
                      <a:endParaRPr lang="th-TH" sz="22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£"/>
                      </a:pPr>
                      <a:r>
                        <a:rPr lang="th-TH" sz="2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คุณลักษณะ                                       </a:t>
                      </a:r>
                      <a:r>
                        <a:rPr lang="th-TH" sz="2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</a:t>
                      </a:r>
                      <a:r>
                        <a:rPr lang="th-TH" sz="22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แบบรูปรายการ</a:t>
                      </a:r>
                      <a:endParaRPr lang="th-TH" sz="22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£"/>
                      </a:pPr>
                      <a:r>
                        <a:rPr lang="th-TH" sz="2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ราคากลาง                                        </a:t>
                      </a:r>
                      <a:r>
                        <a:rPr lang="th-TH" sz="2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</a:t>
                      </a:r>
                      <a:r>
                        <a:rPr lang="th-TH" sz="22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sym typeface="Wingdings" panose="05000000000000000000" pitchFamily="2" charset="2"/>
                        </a:rPr>
                        <a:t> ประมาณราคา</a:t>
                      </a:r>
                      <a:endParaRPr lang="th-TH" sz="22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£"/>
                      </a:pPr>
                      <a:r>
                        <a:rPr lang="th-TH" sz="2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สถานที่/พื้นที่ก่อสร้าง</a:t>
                      </a:r>
                      <a:endParaRPr lang="th-TH" sz="22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2346200"/>
                  </a:ext>
                </a:extLst>
              </a:tr>
              <a:tr h="1086119">
                <a:tc vMerge="1">
                  <a:txBody>
                    <a:bodyPr/>
                    <a:lstStyle/>
                    <a:p>
                      <a:endParaRPr lang="th-TH" sz="32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</a:t>
                      </a:r>
                      <a:r>
                        <a:rPr lang="th-TH" sz="2200" b="1" baseline="0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h-TH" sz="22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รายจ่ายลงทุนปีเดียว            </a:t>
                      </a:r>
                      <a:r>
                        <a:rPr lang="th-TH" sz="22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</a:t>
                      </a:r>
                      <a:r>
                        <a:rPr lang="th-TH" sz="2200" b="1" baseline="0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h-TH" sz="22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รายการที่มีคุณลักษณะพิเศษหรือจัดหาจากต่างประเทศ</a:t>
                      </a:r>
                    </a:p>
                    <a:p>
                      <a:r>
                        <a:rPr lang="th-TH" sz="22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ต้องก่อหนี้ผูกพันแล้วเสร็จ  </a:t>
                      </a:r>
                      <a:r>
                        <a:rPr lang="th-TH" sz="1600" b="1" baseline="0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th-TH" sz="22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</a:t>
                      </a:r>
                      <a:r>
                        <a:rPr lang="th-TH" sz="2200" b="1" baseline="0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th-TH" sz="22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รายจ่ายลงทุนวงเงินต่อรายการเกิน 1,000 ล้านบาท</a:t>
                      </a:r>
                    </a:p>
                    <a:p>
                      <a:r>
                        <a:rPr lang="th-TH" sz="2200" b="1" dirty="0" smtClean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ในไตรมาสที่ 1                      </a:t>
                      </a:r>
                      <a:r>
                        <a:rPr lang="th-TH" sz="22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</a:t>
                      </a:r>
                      <a:r>
                        <a:rPr lang="th-TH" sz="2200" b="1" baseline="0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รายจ่ายลงทุนผูกพันรายการใหม่</a:t>
                      </a:r>
                    </a:p>
                    <a:p>
                      <a:r>
                        <a:rPr lang="th-TH" sz="22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      </a:t>
                      </a:r>
                      <a:r>
                        <a:rPr lang="th-TH" sz="2200" b="1" baseline="0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22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ต้องก่อหนี้ผูกพันแล้วเสร็จ </a:t>
                      </a:r>
                      <a:r>
                        <a:rPr lang="th-TH" sz="2200" b="1" dirty="0" smtClean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ในไตรมาส</a:t>
                      </a:r>
                      <a:r>
                        <a:rPr lang="th-TH" sz="2200" b="1" baseline="0" dirty="0" smtClean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2</a:t>
                      </a:r>
                      <a:endParaRPr lang="th-TH" sz="2200" b="1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981248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0305" y="1300762"/>
            <a:ext cx="8963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ให้จัดทำแผนฯ ส่งให้สำนักงบประมาณ </a:t>
            </a:r>
            <a:r>
              <a:rPr lang="th-TH" sz="2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ภายในวันที่ 15 กันยายน 2560</a:t>
            </a:r>
          </a:p>
        </p:txBody>
      </p:sp>
      <p:sp>
        <p:nvSpPr>
          <p:cNvPr id="9" name="Rectangle 8"/>
          <p:cNvSpPr/>
          <p:nvPr/>
        </p:nvSpPr>
        <p:spPr>
          <a:xfrm>
            <a:off x="180304" y="6233929"/>
            <a:ext cx="7230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***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ให้เป็นไปตามระเบียบว่าด้วยการบริหารงบประมาณ พ.ศ. 2548 และที่แก้ไขเพิ่มเติม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304" y="1762427"/>
            <a:ext cx="89636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หลักเกณฑ์และเงื่อนไข</a:t>
            </a:r>
            <a:endParaRPr lang="th-TH" sz="21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95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6895" y="1377873"/>
            <a:ext cx="8590209" cy="510714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การจัดทำแผนการปฏิบัติงานและแผนการใช้จ่ายงบประมาณ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กรณีงบฯ รายจ่าย</a:t>
            </a:r>
            <a:r>
              <a:rPr lang="th-TH" sz="2700" b="1" spc="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บูรณาการ ใช้ระเบียบว่าด้วยการบริหารงบประมาณรายจ่าย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700" b="1" spc="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spc="3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สำหรับแผนงานบูรณาการ พ.ศ. 2559  และ</a:t>
            </a: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 / กำกับ / ติดตาม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ให้สอดคล้องกับเป้าหมายการเบิกจ่ายราย</a:t>
            </a:r>
            <a:r>
              <a:rPr lang="th-TH" sz="27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7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เร่งโอนจัดสรรงบประมาณไปยังสำนักเบิกส่วนภูมิภาค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อย่างช้า</a:t>
            </a:r>
            <a:r>
              <a:rPr lang="th-TH" sz="27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ไม่เกินวันที่ 6 ตุลาคม 2560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รายงานผลสัมฤทธิ์และการใช้จ่ายงบประมาณ เป็นรายเดือน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และราย</a:t>
            </a:r>
            <a:r>
              <a:rPr lang="th-TH" sz="2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และบันทึกในระบบ </a:t>
            </a:r>
            <a:r>
              <a:rPr lang="en-US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BB </a:t>
            </a:r>
            <a:r>
              <a:rPr lang="en-US" sz="2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EvMis</a:t>
            </a:r>
            <a:endParaRPr lang="en-US" sz="2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en-US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ให้หัวหน้าส่วนราชการฯ ติดตามผลการดำเนินงานให้เป็นไปตามแผนการปฏิบัติงาน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และแผนการใช้จ่ายงบประมาณ โดยเคร่งครัด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ให้เร่งรัดก่อหนี้และเบิกจ่ายเงินกันไว้เหลื่อมปีให้แล้วเสร็จโดยเร็ว</a:t>
            </a: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2130"/>
          </a:xfrm>
          <a:solidFill>
            <a:srgbClr val="2C6E52"/>
          </a:solidFill>
        </p:spPr>
        <p:txBody>
          <a:bodyPr>
            <a:normAutofit/>
          </a:bodyPr>
          <a:lstStyle/>
          <a:p>
            <a:pPr algn="ctr"/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แนวทางการดำเนินงานตามมาตรการเพิ่มประสิทธิภาพการใช้จ่าย</a:t>
            </a:r>
            <a:b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งบประมาณรายจ่ายประจำปีงบประมาณ พ.ศ. 2561</a:t>
            </a:r>
            <a:endParaRPr lang="th-TH" sz="3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91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0" y="102853"/>
            <a:ext cx="9144000" cy="1143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1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กรมการ</a:t>
            </a:r>
            <a:r>
              <a:rPr lang="th-TH" sz="31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พัฒนาชุมชน  </a:t>
            </a:r>
            <a:r>
              <a:rPr lang="th-TH" sz="31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ได้รับงบประมาณตาม </a:t>
            </a:r>
            <a:r>
              <a:rPr lang="th-TH" sz="34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พ.ร.บ. ปี 2561</a:t>
            </a:r>
            <a:endParaRPr lang="th-TH" sz="3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1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จำนวน </a:t>
            </a:r>
            <a:r>
              <a:rPr lang="th-TH" sz="34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7,048,216,200</a:t>
            </a:r>
            <a:r>
              <a:rPr lang="th-TH" sz="31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บาท  </a:t>
            </a:r>
            <a:r>
              <a:rPr lang="th-TH" sz="31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เพิ่มขึ้น </a:t>
            </a:r>
            <a:r>
              <a:rPr lang="en-US" sz="34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</a:t>
            </a:r>
            <a:r>
              <a:rPr lang="th-TH" sz="34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1.57</a:t>
            </a:r>
            <a:r>
              <a:rPr lang="en-US" sz="34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% </a:t>
            </a:r>
            <a:r>
              <a:rPr lang="th-TH" sz="31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</a:t>
            </a:r>
            <a:r>
              <a:rPr lang="en-US" sz="31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7</a:t>
            </a:r>
            <a:r>
              <a:rPr lang="th-TH" sz="31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30,644,700 </a:t>
            </a:r>
            <a:r>
              <a:rPr lang="th-TH" sz="31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บาท)</a:t>
            </a:r>
            <a:endParaRPr lang="en-US" sz="31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1481069" y="1349261"/>
            <a:ext cx="6027313" cy="5790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จำแนกงบประมาณตามแผนงาน ผลผลิต/โครงการ 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แผนงาน ดังนี้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7791" y="2439074"/>
            <a:ext cx="1942459" cy="3524997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2200" b="1" spc="-60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แผนงานบุคลากรภาครัฐ</a:t>
            </a:r>
            <a:r>
              <a:rPr lang="th-TH" sz="2200" b="1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2,821,441,800 บาท</a:t>
            </a:r>
            <a:r>
              <a:rPr lang="th-TH" sz="24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(40.03 </a:t>
            </a:r>
            <a:r>
              <a:rPr lang="en-US" sz="24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%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) </a:t>
            </a:r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eaLnBrk="1" hangingPunct="1">
              <a:defRPr/>
            </a:pPr>
            <a:r>
              <a:rPr lang="th-TH" b="1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ประกอบด้วย</a:t>
            </a:r>
            <a:r>
              <a:rPr lang="en-US" sz="2400" b="1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  </a:t>
            </a:r>
            <a:endParaRPr lang="th-TH" sz="2400" b="1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eaLnBrk="1" hangingPunct="1">
              <a:defRPr/>
            </a:pPr>
            <a:r>
              <a:rPr lang="th-TH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- </a:t>
            </a:r>
            <a:r>
              <a:rPr lang="th-TH" sz="1700" spc="-4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งบ</a:t>
            </a:r>
            <a:r>
              <a:rPr lang="th-TH" sz="1700" spc="-40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บุคลากร </a:t>
            </a:r>
            <a:r>
              <a:rPr lang="th-TH" sz="1700" spc="-4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</a:p>
          <a:p>
            <a:pPr eaLnBrk="1" hangingPunct="1">
              <a:defRPr/>
            </a:pPr>
            <a:r>
              <a:rPr lang="th-TH" sz="1700" spc="-4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     2</a:t>
            </a:r>
            <a:r>
              <a:rPr lang="en-US" sz="1700" spc="-4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,</a:t>
            </a:r>
            <a:r>
              <a:rPr lang="th-TH" sz="1700" spc="-4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586,731,400 </a:t>
            </a:r>
            <a:r>
              <a:rPr lang="th-TH" sz="1700" spc="-40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บาท</a:t>
            </a:r>
            <a:r>
              <a:rPr lang="th-TH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  </a:t>
            </a:r>
            <a:endParaRPr lang="en-US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eaLnBrk="1" hangingPunct="1">
              <a:defRPr/>
            </a:pPr>
            <a:r>
              <a:rPr lang="th-TH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- </a:t>
            </a:r>
            <a:r>
              <a:rPr lang="th-TH" sz="170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ค่าตอบแทนผู้ปฏิบัติงาน</a:t>
            </a:r>
          </a:p>
          <a:p>
            <a:pPr eaLnBrk="1" hangingPunct="1">
              <a:defRPr/>
            </a:pPr>
            <a:r>
              <a:rPr lang="th-TH" sz="170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  ให้ราชการและค่าเช่าบ้าน</a:t>
            </a:r>
            <a:endParaRPr lang="th-TH" sz="1700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eaLnBrk="1" hangingPunct="1">
              <a:defRPr/>
            </a:pPr>
            <a:r>
              <a:rPr lang="th-TH" sz="1700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      </a:t>
            </a:r>
            <a:r>
              <a:rPr lang="th-TH" sz="170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234,710,400 บาท</a:t>
            </a:r>
            <a:endParaRPr lang="th-TH" sz="1700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eaLnBrk="1" hangingPunct="1">
              <a:defRPr/>
            </a:pPr>
            <a:endParaRPr lang="th-TH" sz="4400" b="1" dirty="0">
              <a:latin typeface="Angsana New" pitchFamily="18" charset="-34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64843" y="2450000"/>
            <a:ext cx="2293404" cy="43534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2200" b="1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แผนงานพื้นฐาน</a:t>
            </a:r>
          </a:p>
          <a:p>
            <a:pPr algn="ctr" eaLnBrk="1" hangingPunct="1">
              <a:defRPr/>
            </a:pP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1,061,030,300 บาท </a:t>
            </a:r>
            <a:r>
              <a:rPr lang="th-TH" sz="22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(15.06 </a:t>
            </a:r>
            <a:r>
              <a:rPr lang="en-US" sz="22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%</a:t>
            </a:r>
            <a:r>
              <a:rPr lang="th-TH" sz="22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)</a:t>
            </a:r>
          </a:p>
          <a:p>
            <a:pPr algn="ctr" eaLnBrk="1" hangingPunct="1">
              <a:defRPr/>
            </a:pPr>
            <a:endParaRPr lang="th-TH" sz="800" b="1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eaLnBrk="1" hangingPunct="1">
              <a:defRPr/>
            </a:pPr>
            <a:r>
              <a:rPr lang="th-TH" sz="1800" b="1" spc="-2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ประกอบด้วย </a:t>
            </a:r>
            <a:r>
              <a:rPr lang="th-TH" sz="1800" b="1" spc="-20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1 ผลผลิต </a:t>
            </a:r>
            <a:r>
              <a:rPr lang="th-TH" sz="1800" b="1" spc="-2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2 กิจกรรม</a:t>
            </a:r>
            <a:endParaRPr lang="en-US" sz="1800" b="1" spc="-20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eaLnBrk="1" hangingPunct="1">
              <a:defRPr/>
            </a:pPr>
            <a:r>
              <a:rPr lang="th-TH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1. </a:t>
            </a:r>
            <a:r>
              <a:rPr lang="th-TH" b="1" spc="-10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ส่งเสริมการบริหารงานพัฒนาชุมชน</a:t>
            </a:r>
            <a:r>
              <a:rPr lang="th-TH" b="1" spc="-5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                      </a:t>
            </a:r>
          </a:p>
          <a:p>
            <a:pPr eaLnBrk="1" hangingPunct="1">
              <a:defRPr/>
            </a:pPr>
            <a:r>
              <a:rPr lang="th-TH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               576,208,800  บาท</a:t>
            </a:r>
          </a:p>
          <a:p>
            <a:pPr eaLnBrk="1" hangingPunct="1">
              <a:defRPr/>
            </a:pPr>
            <a:r>
              <a:rPr lang="th-TH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- ค่าตอบแทน ใช้สอย วัสดุ และ</a:t>
            </a:r>
          </a:p>
          <a:p>
            <a:pPr eaLnBrk="1" hangingPunct="1">
              <a:defRPr/>
            </a:pPr>
            <a:r>
              <a:rPr lang="th-TH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  </a:t>
            </a:r>
            <a:r>
              <a:rPr lang="th-TH" spc="-4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สาธารณูปโภค 305,538,100 บาท</a:t>
            </a:r>
          </a:p>
          <a:p>
            <a:pPr eaLnBrk="1" hangingPunct="1">
              <a:defRPr/>
            </a:pPr>
            <a:r>
              <a:rPr lang="th-TH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- ค่าใช้จ่ายสัมมนา ฝึกอบรม </a:t>
            </a:r>
          </a:p>
          <a:p>
            <a:pPr eaLnBrk="1" hangingPunct="1">
              <a:defRPr/>
            </a:pPr>
            <a:r>
              <a:rPr lang="th-TH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               10,935,900 บาท</a:t>
            </a:r>
            <a:r>
              <a:rPr lang="th-TH" sz="160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</a:p>
          <a:p>
            <a:pPr eaLnBrk="1" hangingPunct="1">
              <a:defRPr/>
            </a:pPr>
            <a:r>
              <a:rPr lang="th-TH" sz="1600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r>
              <a:rPr lang="th-TH" sz="160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- งบลงทุน 259,734,800 บาท</a:t>
            </a:r>
            <a:endParaRPr lang="th-TH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eaLnBrk="1" hangingPunct="1">
              <a:defRPr/>
            </a:pPr>
            <a:r>
              <a:rPr lang="th-TH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2. </a:t>
            </a:r>
            <a:r>
              <a:rPr lang="th-TH" b="1" spc="-7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บริหาร</a:t>
            </a:r>
            <a:r>
              <a:rPr lang="th-TH" b="1" spc="-70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การจัดเก็บและใช้</a:t>
            </a:r>
            <a:r>
              <a:rPr lang="th-TH" b="1" spc="-7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ประโยชน์</a:t>
            </a:r>
          </a:p>
          <a:p>
            <a:pPr eaLnBrk="1" hangingPunct="1">
              <a:defRPr/>
            </a:pPr>
            <a:r>
              <a:rPr lang="th-TH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  ข้อมูลเพื่อ</a:t>
            </a:r>
            <a:r>
              <a:rPr lang="th-TH" b="1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การพัฒนาชุมชน  </a:t>
            </a:r>
          </a:p>
          <a:p>
            <a:pPr eaLnBrk="1" hangingPunct="1">
              <a:defRPr/>
            </a:pPr>
            <a:r>
              <a:rPr lang="th-TH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              </a:t>
            </a:r>
            <a:r>
              <a:rPr lang="th-TH" b="1" u="sng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484,821,500  </a:t>
            </a:r>
            <a:r>
              <a:rPr lang="th-TH" b="1" u="sng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บาท</a:t>
            </a:r>
          </a:p>
          <a:p>
            <a:pPr eaLnBrk="1" hangingPunct="1">
              <a:defRPr/>
            </a:pPr>
            <a:r>
              <a:rPr lang="th-TH" sz="2000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	</a:t>
            </a:r>
          </a:p>
          <a:p>
            <a:pPr eaLnBrk="1" hangingPunct="1">
              <a:defRPr/>
            </a:pPr>
            <a:endParaRPr lang="en-US" sz="1800" b="1" dirty="0">
              <a:latin typeface="Angsana New" pitchFamily="18" charset="-34"/>
              <a:ea typeface="Angsana New" pitchFamily="18" charset="-34"/>
            </a:endParaRPr>
          </a:p>
          <a:p>
            <a:pPr eaLnBrk="1" hangingPunct="1">
              <a:defRPr/>
            </a:pPr>
            <a:endParaRPr lang="th-TH" sz="1800" b="1" dirty="0">
              <a:latin typeface="Angsana New" pitchFamily="18" charset="-34"/>
              <a:ea typeface="Angsana New" pitchFamily="18" charset="-34"/>
            </a:endParaRPr>
          </a:p>
          <a:p>
            <a:pPr eaLnBrk="1" hangingPunct="1">
              <a:defRPr/>
            </a:pPr>
            <a:endParaRPr lang="en-US" sz="1800" b="1" dirty="0">
              <a:latin typeface="Angsana New" pitchFamily="18" charset="-34"/>
              <a:ea typeface="Angsana New" pitchFamily="18" charset="-34"/>
            </a:endParaRPr>
          </a:p>
          <a:p>
            <a:pPr eaLnBrk="1" hangingPunct="1">
              <a:defRPr/>
            </a:pPr>
            <a:endParaRPr lang="th-TH" sz="4400" b="1" dirty="0">
              <a:latin typeface="Angsana New" pitchFamily="18" charset="-34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406207" y="2847426"/>
            <a:ext cx="2602110" cy="3955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พัฒนาเศรษฐกิจฐานราก     และชุมชนเข้มแข็ง</a:t>
            </a:r>
            <a:endParaRPr lang="th-TH" sz="2200" b="1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th-TH" sz="2200" b="1" u="sng" spc="-5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1,429,625,600 บาท</a:t>
            </a:r>
            <a:r>
              <a:rPr lang="th-TH" sz="2200" b="1" spc="-5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r>
              <a:rPr lang="th-TH" sz="2200" b="1" spc="-50" dirty="0" smtClean="0">
                <a:solidFill>
                  <a:srgbClr val="C00000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(20.28 </a:t>
            </a:r>
            <a:r>
              <a:rPr lang="en-US" sz="2200" b="1" spc="-50" dirty="0" smtClean="0">
                <a:solidFill>
                  <a:srgbClr val="C00000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%</a:t>
            </a:r>
            <a:r>
              <a:rPr lang="th-TH" sz="2200" b="1" spc="-50" dirty="0" smtClean="0">
                <a:solidFill>
                  <a:srgbClr val="C00000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)</a:t>
            </a:r>
            <a:endParaRPr lang="th-TH" sz="2200" b="1" spc="-50" dirty="0">
              <a:solidFill>
                <a:srgbClr val="C00000"/>
              </a:solidFill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  <a:defRPr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4 โครงการ ดังนี้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  <a:defRPr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โครงการสร้างสัมมาชีพชุมชนตามหลัก</a:t>
            </a:r>
          </a:p>
          <a:p>
            <a:pPr>
              <a:spcBef>
                <a:spcPts val="0"/>
              </a:spcBef>
              <a:defRPr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ปรัชญาของเศรษฐกิจพอเพียง        </a:t>
            </a:r>
            <a:endPara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  <a:defRPr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641,723,000 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                                                 </a:t>
            </a:r>
          </a:p>
          <a:p>
            <a:pPr>
              <a:spcBef>
                <a:spcPts val="0"/>
              </a:spcBef>
              <a:defRPr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600" b="1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โครงการส่งเสริมการบริหาร</a:t>
            </a:r>
            <a:r>
              <a:rPr lang="th-TH" sz="1600" b="1" spc="-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</a:t>
            </a:r>
          </a:p>
          <a:p>
            <a:pPr>
              <a:spcBef>
                <a:spcPts val="0"/>
              </a:spcBef>
              <a:defRPr/>
            </a:pPr>
            <a:r>
              <a:rPr lang="th-TH" sz="1600" b="1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spc="-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การเงินชุมชน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131,577,000 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>
              <a:spcBef>
                <a:spcPts val="0"/>
              </a:spcBef>
              <a:defRPr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600" b="1" spc="-6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โครงการเพิ่มประสิทธิภาพการบริหารจัดการ</a:t>
            </a:r>
            <a:endParaRPr lang="th-TH" sz="1600" b="1" spc="-6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  <a:defRPr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และพัฒนาผลิตภัณฑ์ชุมชน	  </a:t>
            </a:r>
            <a:endPara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  <a:defRPr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211,325,600 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>
              <a:spcBef>
                <a:spcPts val="0"/>
              </a:spcBef>
              <a:defRPr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โครงการส่งเสริมช่องทาง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การตลาด</a:t>
            </a:r>
          </a:p>
          <a:p>
            <a:pPr>
              <a:spcBef>
                <a:spcPts val="0"/>
              </a:spcBef>
              <a:defRPr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ผลิตภัณฑ์ชุมชน   445,000,000 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409192" y="2439074"/>
            <a:ext cx="4636940" cy="4102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24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แผนงาน</a:t>
            </a:r>
            <a:r>
              <a:rPr lang="th-TH" sz="2400" b="1" dirty="0" err="1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บูรณา</a:t>
            </a:r>
            <a:r>
              <a:rPr lang="th-TH" sz="24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การ</a:t>
            </a:r>
            <a:endParaRPr lang="th-TH" sz="2400" b="1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008317" y="2847424"/>
            <a:ext cx="2051463" cy="3955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เสริมสร้างความเข้มแข็ง</a:t>
            </a:r>
            <a:r>
              <a:rPr lang="th-TH" sz="2200" b="1" spc="-4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และยั่งยืนให้กับเศรษฐกิจ</a:t>
            </a: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ภายในประเทศ</a:t>
            </a:r>
            <a:endParaRPr lang="th-TH" sz="2200" b="1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th-TH" sz="2100" b="1" u="sng" spc="-5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1,736,118,500 บาท</a:t>
            </a:r>
          </a:p>
          <a:p>
            <a:pPr algn="ctr" eaLnBrk="1" hangingPunct="1">
              <a:defRPr/>
            </a:pPr>
            <a:r>
              <a:rPr lang="th-TH" sz="2100" b="1" spc="-50" dirty="0" smtClean="0">
                <a:solidFill>
                  <a:srgbClr val="C00000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(24.63 </a:t>
            </a:r>
            <a:r>
              <a:rPr lang="en-US" sz="2100" b="1" spc="-50" dirty="0" smtClean="0">
                <a:solidFill>
                  <a:srgbClr val="C00000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%</a:t>
            </a:r>
            <a:r>
              <a:rPr lang="th-TH" sz="2100" b="1" spc="-50" dirty="0" smtClean="0">
                <a:solidFill>
                  <a:srgbClr val="C00000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)</a:t>
            </a:r>
            <a:endParaRPr lang="th-TH" sz="2100" b="1" spc="-50" dirty="0">
              <a:solidFill>
                <a:srgbClr val="C00000"/>
              </a:solidFill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  <a:defRPr/>
            </a:pPr>
            <a:r>
              <a:rPr lang="th-TH" sz="1900" b="1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</a:t>
            </a:r>
            <a:endParaRPr lang="th-TH" sz="1900" b="1" spc="-4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  <a:defRPr/>
            </a:pPr>
            <a:r>
              <a:rPr lang="th-TH" sz="1900" b="1" spc="-4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900" b="1" spc="-4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3 แนวทาง 13 โครงการ</a:t>
            </a:r>
            <a:endParaRPr lang="th-TH" sz="1900" b="1" spc="-4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92734" y="1935633"/>
            <a:ext cx="5908141" cy="523538"/>
            <a:chOff x="1092734" y="1935633"/>
            <a:chExt cx="5908141" cy="523538"/>
          </a:xfrm>
        </p:grpSpPr>
        <p:cxnSp>
          <p:nvCxnSpPr>
            <p:cNvPr id="12" name="ตัวเชื่อมต่อตรง 11"/>
            <p:cNvCxnSpPr/>
            <p:nvPr/>
          </p:nvCxnSpPr>
          <p:spPr>
            <a:xfrm flipV="1">
              <a:off x="1105469" y="2195799"/>
              <a:ext cx="5895406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ลูกศรลง 14"/>
            <p:cNvSpPr/>
            <p:nvPr/>
          </p:nvSpPr>
          <p:spPr>
            <a:xfrm>
              <a:off x="6929438" y="2198335"/>
              <a:ext cx="71437" cy="2289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cxnSp>
          <p:nvCxnSpPr>
            <p:cNvPr id="19" name="ตัวเชื่อมต่อตรง 11"/>
            <p:cNvCxnSpPr/>
            <p:nvPr/>
          </p:nvCxnSpPr>
          <p:spPr>
            <a:xfrm flipV="1">
              <a:off x="4292868" y="1935633"/>
              <a:ext cx="3346" cy="27432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ลูกศรลง 14"/>
            <p:cNvSpPr/>
            <p:nvPr/>
          </p:nvSpPr>
          <p:spPr>
            <a:xfrm>
              <a:off x="3126460" y="2228557"/>
              <a:ext cx="71437" cy="2289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3" name="ลูกศรลง 14"/>
            <p:cNvSpPr/>
            <p:nvPr/>
          </p:nvSpPr>
          <p:spPr>
            <a:xfrm>
              <a:off x="1092734" y="2230175"/>
              <a:ext cx="71437" cy="2289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1C19-8AA1-42C9-9F95-606E6442EF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1C19-8AA1-42C9-9F95-606E6442EFD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637" y="86812"/>
          <a:ext cx="9034816" cy="674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1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770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แนวทาง / 13 โครงการ / วงเงินรวม 1,736,118,500 บาท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23073"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เพิ่มศักยภาพภาคอุตสาหกรรม การค้า และการลงทุน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300"/>
                        </a:spcBef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1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 </a:t>
                      </a:r>
                      <a:r>
                        <a:rPr lang="th-TH" sz="21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โครงการยกระดับผ้าทออีสานสู่สากล  (</a:t>
                      </a:r>
                      <a:r>
                        <a:rPr lang="th-TH" sz="2100" b="1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สภว</a:t>
                      </a:r>
                      <a:r>
                        <a:rPr lang="th-TH" sz="21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.)</a:t>
                      </a:r>
                    </a:p>
                    <a:p>
                      <a:pPr marL="0" indent="0">
                        <a:lnSpc>
                          <a:spcPts val="23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th-TH" sz="21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1.2 โครงการเพิ่มศักยภาพการค้า การลงทุน</a:t>
                      </a:r>
                      <a:r>
                        <a:rPr lang="th-TH" sz="21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ตามแนวชายแดน</a:t>
                      </a:r>
                    </a:p>
                    <a:p>
                      <a:pPr marL="0" indent="0">
                        <a:lnSpc>
                          <a:spcPts val="23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th-TH" sz="21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         และเชื่อมโยงระเบียงเศรษฐกิจอนุภูมิภาคลุ่มแม่น้ำโขง  (</a:t>
                      </a:r>
                      <a:r>
                        <a:rPr lang="th-TH" sz="2100" b="1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สภว</a:t>
                      </a:r>
                      <a:r>
                        <a:rPr lang="th-TH" sz="21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.)</a:t>
                      </a:r>
                    </a:p>
                    <a:p>
                      <a:pPr marL="0" indent="0">
                        <a:lnSpc>
                          <a:spcPts val="23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th-TH" sz="2100" b="1" baseline="0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    1.3 โครงการพัฒนาภาคอุตสาหกรรมด้านการค้าการลงทุนภาคเหนือ  (เชียงใหม่/ลำปาง)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369,034,500</a:t>
                      </a:r>
                    </a:p>
                    <a:p>
                      <a:pPr algn="r">
                        <a:spcBef>
                          <a:spcPts val="300"/>
                        </a:spcBef>
                      </a:pPr>
                      <a:r>
                        <a:rPr lang="th-TH" sz="21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87,000,000</a:t>
                      </a:r>
                    </a:p>
                    <a:p>
                      <a:pPr algn="r"/>
                      <a:r>
                        <a:rPr lang="th-TH" sz="21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209,000,000</a:t>
                      </a:r>
                    </a:p>
                    <a:p>
                      <a:pPr algn="r"/>
                      <a:endParaRPr lang="th-TH" sz="14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r"/>
                      <a:r>
                        <a:rPr lang="th-TH" sz="21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73,034,500</a:t>
                      </a:r>
                      <a:endParaRPr lang="en-US" sz="2100" b="1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7616"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เพิ่มศักยภาพภาคการท่องเที่ยวและบริการ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300"/>
                        </a:spcBef>
                      </a:pPr>
                      <a:r>
                        <a:rPr lang="th-TH" sz="21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2.1 โครงการพัฒนาและส่งเสริมการท่องเที่ยวเชิงธรรมชาติ นิเวศและอนุรักษ์  (</a:t>
                      </a:r>
                      <a:r>
                        <a:rPr lang="th-TH" sz="2100" b="1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สสช</a:t>
                      </a:r>
                      <a:r>
                        <a:rPr lang="th-TH" sz="21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th-TH" sz="21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100" b="1" baseline="0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2.2 โครงการส่งเสริมภาคการท่องเที่ยวล้านนา  (เชียงใหม่)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th-TH" sz="21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100" b="1" baseline="0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 โครงการส่งเสริมภาคการท่องเที่ยวกลุ่มเฉพาะ  (เพชรบูรณ์)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th-TH" sz="21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2.4 </a:t>
                      </a:r>
                      <a:r>
                        <a:rPr lang="th-TH" sz="2100" b="1" spc="-9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โครงการพัฒนาแหล่งท่องเที่ยวสินค้าและบริการให้เป็นฐานกระจายรายได้และการสร้างงาน  (</a:t>
                      </a:r>
                      <a:r>
                        <a:rPr lang="th-TH" sz="2100" b="1" spc="-90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สสช</a:t>
                      </a:r>
                      <a:r>
                        <a:rPr lang="th-TH" sz="2100" b="1" spc="-9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th-TH" sz="21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2.5 โครงกายกระดับการท่องเที่ยวทางวัฒนธรรมครบวงจร  (</a:t>
                      </a:r>
                      <a:r>
                        <a:rPr lang="th-TH" sz="2100" b="1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สสช</a:t>
                      </a:r>
                      <a:r>
                        <a:rPr lang="th-TH" sz="21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  <a:endParaRPr lang="th-TH" sz="21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263,839,200</a:t>
                      </a:r>
                    </a:p>
                    <a:p>
                      <a:pPr algn="r">
                        <a:lnSpc>
                          <a:spcPts val="2400"/>
                        </a:lnSpc>
                        <a:spcBef>
                          <a:spcPts val="300"/>
                        </a:spcBef>
                      </a:pPr>
                      <a:r>
                        <a:rPr lang="th-TH" sz="21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58,891,000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th-TH" sz="21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39,199,000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th-TH" sz="21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54,400,000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th-TH" sz="21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53,067,000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th-TH" sz="21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58,282,200</a:t>
                      </a:r>
                      <a:endParaRPr lang="en-US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7751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พัฒนาศักยภาพด้านสังคม ยกระดับคุณภาพชีวิต และสิ่งแวดล้อม</a:t>
                      </a: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300"/>
                        </a:spcBef>
                      </a:pPr>
                      <a:r>
                        <a:rPr lang="th-TH" sz="21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3.1 โครงการพัฒนาสังคม สิ่งแวดล้อมและยกระดับความเป็นอยู่ของประชาชน  (</a:t>
                      </a:r>
                      <a:r>
                        <a:rPr lang="th-TH" sz="21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สสช</a:t>
                      </a:r>
                      <a:r>
                        <a:rPr lang="th-TH" sz="21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th-TH" sz="21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1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</a:t>
                      </a:r>
                      <a:r>
                        <a:rPr lang="th-TH" sz="2100" b="1" baseline="0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โครงการวิถีการดำเนินชีวิตตามแนวปรัชญาของเศรษฐกิจพอเพียง (</a:t>
                      </a:r>
                      <a:r>
                        <a:rPr lang="en-US" sz="2100" b="1" baseline="0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Way of Life</a:t>
                      </a:r>
                      <a:r>
                        <a:rPr lang="th-TH" sz="2100" b="1" baseline="0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th-TH" sz="2100" b="1" baseline="0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</a:t>
                      </a:r>
                      <a:r>
                        <a:rPr lang="th-TH" sz="1800" b="1" baseline="0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(นครศรีธรรมราช/ภูเก็ต/สุราษฎร์ธานี)</a:t>
                      </a:r>
                      <a:endParaRPr lang="th-TH" sz="2100" b="1" baseline="0" dirty="0" smtClean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th-TH" sz="2100" b="1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3.3 </a:t>
                      </a:r>
                      <a:r>
                        <a:rPr lang="th-TH" sz="2100" b="1" spc="-5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โครงการส่งเสริมและพัฒนาคุณภาพชีวิตผู้สูงอายุ คนพิการ ผู้ด้อยโอกาส และคนยากจน (</a:t>
                      </a:r>
                      <a:r>
                        <a:rPr lang="th-TH" sz="2100" b="1" spc="-50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สสช</a:t>
                      </a:r>
                      <a:r>
                        <a:rPr lang="th-TH" sz="2100" b="1" spc="-5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th-TH" sz="2100" b="1" spc="-50" baseline="0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3.4 โครงการพัฒนาสังคมและคุณภาพชีวิตภาคเหนือ  (ตาก/น่าน/พะเยา/ลำพูน/พิจิตร)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th-TH" sz="2100" b="1" spc="-5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3.5 โครงการพัฒนาสังคมและยกระดับความเป็นอยู่ของประชาชน  (</a:t>
                      </a:r>
                      <a:r>
                        <a:rPr lang="th-TH" sz="2100" b="1" spc="-50" baseline="0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สสช</a:t>
                      </a:r>
                      <a:r>
                        <a:rPr lang="th-TH" sz="2100" b="1" spc="-5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  <a:endParaRPr lang="en-US" sz="2100" b="1" spc="-5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1,103,244,800</a:t>
                      </a:r>
                    </a:p>
                    <a:p>
                      <a:pPr algn="r">
                        <a:spcBef>
                          <a:spcPts val="300"/>
                        </a:spcBef>
                      </a:pPr>
                      <a:r>
                        <a:rPr lang="th-TH" sz="21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64,033,000</a:t>
                      </a:r>
                    </a:p>
                    <a:p>
                      <a:pPr algn="r"/>
                      <a:r>
                        <a:rPr lang="th-TH" sz="21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278,428,400</a:t>
                      </a:r>
                    </a:p>
                    <a:p>
                      <a:pPr algn="r"/>
                      <a:endParaRPr lang="th-TH" sz="16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r"/>
                      <a:r>
                        <a:rPr lang="th-TH" sz="21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174,030,800</a:t>
                      </a:r>
                    </a:p>
                    <a:p>
                      <a:pPr algn="r"/>
                      <a:r>
                        <a:rPr lang="th-TH" sz="21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159,505,200</a:t>
                      </a:r>
                    </a:p>
                    <a:p>
                      <a:pPr algn="r"/>
                      <a:r>
                        <a:rPr lang="th-TH" sz="21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427,247,400</a:t>
                      </a:r>
                      <a:endParaRPr lang="en-US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3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1600">
                <a:solidFill>
                  <a:schemeClr val="tx1"/>
                </a:solidFill>
                <a:latin typeface="TH SarabunPSK" panose="020B0500040200020003" pitchFamily="34" charset="-34"/>
              </a:rPr>
              <a:t>	</a:t>
            </a:r>
            <a:endParaRPr lang="th-TH" altLang="en-US" sz="28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77852"/>
            <a:ext cx="9144000" cy="76600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</a:t>
            </a:r>
            <a:r>
              <a:rPr lang="th-TH" altLang="en-US" sz="4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การจัดสรรงบประมาณ </a:t>
            </a:r>
            <a:r>
              <a:rPr lang="th-TH" alt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(แบ่งเป็น 2 งวด)</a:t>
            </a:r>
            <a:endParaRPr lang="en-US" altLang="en-US" sz="3600" b="1" dirty="0">
              <a:solidFill>
                <a:schemeClr val="bg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1C19-8AA1-42C9-9F95-606E6442EFD2}" type="slidenum">
              <a:rPr lang="en-US" smtClean="0"/>
              <a:t>14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7295" y="989373"/>
            <a:ext cx="8980227" cy="4073202"/>
            <a:chOff x="27295" y="989373"/>
            <a:chExt cx="8980227" cy="4073202"/>
          </a:xfrm>
        </p:grpSpPr>
        <p:sp>
          <p:nvSpPr>
            <p:cNvPr id="4" name="TextBox 3"/>
            <p:cNvSpPr txBox="1"/>
            <p:nvPr/>
          </p:nvSpPr>
          <p:spPr>
            <a:xfrm>
              <a:off x="101078" y="1610926"/>
              <a:ext cx="8906444" cy="97847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th-TH" sz="3000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</a:t>
              </a: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 </a:t>
              </a:r>
              <a:r>
                <a:rPr lang="th-TH" sz="3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งบประมาณที่เบิกจ่ายในลักษณะรายจ่ายประจำ </a:t>
              </a:r>
            </a:p>
            <a:p>
              <a:pPr>
                <a:lnSpc>
                  <a:spcPts val="3400"/>
                </a:lnSpc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</a:t>
              </a:r>
              <a:r>
                <a:rPr lang="th-TH" sz="26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จัดสรรให้ตามความจำเป็นที่ต้องใช้จ่ายหรือก่อหนี้ผูกพันในระยะเวลา 6 เดือน</a:t>
              </a:r>
              <a:endPara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295" y="989373"/>
              <a:ext cx="3111691" cy="518444"/>
            </a:xfrm>
            <a:prstGeom prst="round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  <a:sym typeface="Wingdings" panose="05000000000000000000" pitchFamily="2" charset="2"/>
                </a:rPr>
                <a:t>งวดที่ 1  (1 ต.ค. 60)</a:t>
              </a:r>
              <a:endParaRPr lang="en-US" altLang="en-US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078" y="2664604"/>
              <a:ext cx="8906444" cy="5539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sz="3000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</a:t>
              </a: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 </a:t>
              </a:r>
              <a:r>
                <a:rPr lang="th-TH" sz="3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งบประมาณที่เบิกจ่ายในลักษณะรายจ่ายลงทุน 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01078" y="3265105"/>
              <a:ext cx="5699221" cy="8125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2700"/>
                </a:lnSpc>
              </a:pPr>
              <a:r>
                <a:rPr lang="th-TH" sz="25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  </a:t>
              </a:r>
              <a:r>
                <a:rPr lang="th-TH" sz="25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รายการครุภัณฑ์ ราคาต่อหน่วยต่ำกว่า 1 ลบ.</a:t>
              </a:r>
            </a:p>
            <a:p>
              <a:pPr>
                <a:lnSpc>
                  <a:spcPts val="2700"/>
                </a:lnSpc>
              </a:pPr>
              <a:r>
                <a:rPr lang="th-TH" sz="25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  </a:t>
              </a:r>
              <a:r>
                <a:rPr lang="th-TH" sz="25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รายการสิ่งก่อสร้าง วงเงินต่อหน่วยต่ำกว่า 10 ลบ.</a:t>
              </a:r>
              <a:endParaRPr lang="en-US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41492" y="3265105"/>
              <a:ext cx="2866029" cy="8125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2700"/>
                </a:lnSpc>
              </a:pPr>
              <a:r>
                <a:rPr lang="th-TH" sz="25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จัดสรรให้เต็มตามวงเงินงบประมาณ</a:t>
              </a:r>
              <a:endParaRPr lang="en-US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1078" y="4137821"/>
              <a:ext cx="5699221" cy="92475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ts val="2700"/>
                </a:lnSpc>
              </a:pPr>
              <a:r>
                <a:rPr lang="th-TH" sz="25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  </a:t>
              </a:r>
              <a:r>
                <a:rPr lang="th-TH" sz="25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รายการครุภัณฑ์ ราคาต่อหน่วยตั้งแต่ 1 ลบ.ขึ้นไป</a:t>
              </a:r>
            </a:p>
            <a:p>
              <a:pPr>
                <a:lnSpc>
                  <a:spcPts val="2700"/>
                </a:lnSpc>
              </a:pPr>
              <a:r>
                <a:rPr lang="th-TH" sz="25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  </a:t>
              </a:r>
              <a:r>
                <a:rPr lang="th-TH" sz="25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รายการสิ่งก่อสร้าง วงเงินต่อหน่วยตั้งแต่ 10 ลบ.ขึ้นไป</a:t>
              </a:r>
              <a:endParaRPr lang="en-US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141492" y="4137821"/>
              <a:ext cx="2866029" cy="92475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2100"/>
                </a:lnSpc>
              </a:pPr>
              <a:r>
                <a:rPr lang="th-TH" sz="2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จัดสรรให้ตามความจำเป็น</a:t>
              </a:r>
            </a:p>
            <a:p>
              <a:pPr algn="ctr">
                <a:lnSpc>
                  <a:spcPts val="2100"/>
                </a:lnSpc>
              </a:pPr>
              <a:r>
                <a:rPr lang="th-TH" sz="2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ที่ต้องใช้จ่ายหรือก่อหนี้ผูกพัน</a:t>
              </a:r>
            </a:p>
            <a:p>
              <a:pPr algn="ctr">
                <a:lnSpc>
                  <a:spcPts val="2100"/>
                </a:lnSpc>
              </a:pPr>
              <a:r>
                <a:rPr lang="th-TH" sz="2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ภายใน</a:t>
              </a:r>
              <a:r>
                <a:rPr lang="th-TH" sz="2200" b="1" dirty="0" err="1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ไตรมาส</a:t>
              </a:r>
              <a:r>
                <a:rPr lang="th-TH" sz="2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 1 และ 2</a:t>
              </a:r>
              <a:endPara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5800299" y="3491106"/>
              <a:ext cx="341193" cy="50768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800299" y="4360231"/>
              <a:ext cx="341193" cy="50768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294" y="5224726"/>
            <a:ext cx="8980228" cy="1525518"/>
            <a:chOff x="27294" y="5224726"/>
            <a:chExt cx="8980228" cy="1525518"/>
          </a:xfrm>
        </p:grpSpPr>
        <p:sp>
          <p:nvSpPr>
            <p:cNvPr id="16" name="TextBox 15"/>
            <p:cNvSpPr txBox="1"/>
            <p:nvPr/>
          </p:nvSpPr>
          <p:spPr>
            <a:xfrm>
              <a:off x="101078" y="5796137"/>
              <a:ext cx="8906444" cy="954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sz="2800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</a:t>
              </a: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 </a:t>
              </a:r>
              <a:r>
                <a:rPr lang="th-TH" sz="2800" b="1" dirty="0" err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สงป</a:t>
              </a:r>
              <a:r>
                <a:rPr lang="th-TH" sz="28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 จัดสรรให้ตามความจำเป็นในการใช้จ่าย สอดคล้องกับแผนการปฏิบัติงานฯ </a:t>
              </a:r>
            </a:p>
            <a:p>
              <a:r>
                <a:rPr lang="th-TH" sz="28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พิจารณาจากประสิทธิภาพการใช้จ่าย ใน</a:t>
              </a:r>
              <a:r>
                <a:rPr lang="th-TH" sz="2800" b="1" dirty="0" err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ไตรมาส</a:t>
              </a:r>
              <a:r>
                <a:rPr lang="th-TH" sz="28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1 และ 2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7294" y="5224726"/>
              <a:ext cx="3111691" cy="518444"/>
            </a:xfrm>
            <a:prstGeom prst="round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  <a:sym typeface="Wingdings" panose="05000000000000000000" pitchFamily="2" charset="2"/>
                </a:rPr>
                <a:t>งวดที่ 2  (1 เม.ย. 61)</a:t>
              </a:r>
              <a:endParaRPr lang="en-US" altLang="en-US" sz="3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7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1600">
                <a:solidFill>
                  <a:schemeClr val="tx1"/>
                </a:solidFill>
                <a:latin typeface="TH SarabunPSK" panose="020B0500040200020003" pitchFamily="34" charset="-34"/>
              </a:rPr>
              <a:t>	</a:t>
            </a:r>
            <a:endParaRPr lang="th-TH" altLang="en-US" sz="28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77852"/>
            <a:ext cx="9144000" cy="72177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en-US" sz="4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งบประมาณ งวดที่ 1 </a:t>
            </a:r>
            <a:r>
              <a:rPr lang="th-TH" alt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</a:t>
            </a:r>
            <a:r>
              <a:rPr lang="th-TH" altLang="en-US" sz="3200" b="1" dirty="0" err="1" smtClean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ไตรมาส</a:t>
            </a:r>
            <a:r>
              <a:rPr lang="th-TH" alt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1 - 2)</a:t>
            </a:r>
            <a:endParaRPr lang="en-US" altLang="en-US" sz="3200" b="1" dirty="0">
              <a:solidFill>
                <a:schemeClr val="bg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1C19-8AA1-42C9-9F95-606E6442EFD2}" type="slidenum">
              <a:rPr lang="en-US" smtClean="0"/>
              <a:t>15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92573" y="983852"/>
            <a:ext cx="5314998" cy="51536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วงเงินทั้งสิ้น</a:t>
            </a:r>
            <a:r>
              <a:rPr lang="th-TH" sz="29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  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4,784,301,500 </a:t>
            </a:r>
            <a:r>
              <a:rPr lang="th-TH" sz="29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บาท</a:t>
            </a:r>
            <a:endParaRPr lang="en-US" altLang="en-US" sz="28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8736" y="2330786"/>
            <a:ext cx="1866543" cy="809093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2600" b="1" spc="-6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1) งบบุคลากร</a:t>
            </a:r>
            <a:r>
              <a:rPr lang="th-TH" sz="23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1,279,550,700</a:t>
            </a: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บาท</a:t>
            </a:r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eaLnBrk="1" hangingPunct="1">
              <a:defRPr/>
            </a:pPr>
            <a:endParaRPr lang="th-TH" sz="4400" b="1" dirty="0">
              <a:latin typeface="Angsana New" pitchFamily="18" charset="-34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023897" y="2341712"/>
            <a:ext cx="5333801" cy="7981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26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2) งบดำเนินงาน</a:t>
            </a:r>
            <a:endParaRPr lang="th-TH" sz="2600" b="1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th-TH" sz="24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3,243,794,000</a:t>
            </a: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บาท</a:t>
            </a:r>
            <a:endParaRPr lang="th-TH" sz="800" b="1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eaLnBrk="1" hangingPunct="1">
              <a:defRPr/>
            </a:pPr>
            <a:endParaRPr lang="en-US" sz="1800" b="1" dirty="0">
              <a:latin typeface="Angsana New" pitchFamily="18" charset="-34"/>
              <a:ea typeface="Angsana New" pitchFamily="18" charset="-34"/>
            </a:endParaRPr>
          </a:p>
          <a:p>
            <a:pPr eaLnBrk="1" hangingPunct="1">
              <a:defRPr/>
            </a:pPr>
            <a:endParaRPr lang="th-TH" sz="1800" b="1" dirty="0">
              <a:latin typeface="Angsana New" pitchFamily="18" charset="-34"/>
              <a:ea typeface="Angsana New" pitchFamily="18" charset="-34"/>
            </a:endParaRPr>
          </a:p>
          <a:p>
            <a:pPr eaLnBrk="1" hangingPunct="1">
              <a:defRPr/>
            </a:pPr>
            <a:endParaRPr lang="en-US" sz="1800" b="1" dirty="0">
              <a:latin typeface="Angsana New" pitchFamily="18" charset="-34"/>
              <a:ea typeface="Angsana New" pitchFamily="18" charset="-34"/>
            </a:endParaRPr>
          </a:p>
          <a:p>
            <a:pPr eaLnBrk="1" hangingPunct="1">
              <a:defRPr/>
            </a:pPr>
            <a:endParaRPr lang="th-TH" sz="4400" b="1" dirty="0">
              <a:latin typeface="Angsana New" pitchFamily="18" charset="-34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410734" y="2330786"/>
            <a:ext cx="1665029" cy="8090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26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3) งบลงทุน</a:t>
            </a:r>
          </a:p>
          <a:p>
            <a:pPr algn="ctr" eaLnBrk="1" hangingPunct="1">
              <a:defRPr/>
            </a:pPr>
            <a:r>
              <a:rPr lang="th-TH" sz="2300" b="1" spc="-3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260,956,800 บาท</a:t>
            </a:r>
            <a:endParaRPr lang="th-TH" sz="2200" b="1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023899" y="3139880"/>
            <a:ext cx="1274830" cy="1600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ค่าใช้จ่าย    ในการบริหาร</a:t>
            </a:r>
          </a:p>
          <a:p>
            <a:pPr algn="ctr" eaLnBrk="1" hangingPunct="1">
              <a:defRPr/>
            </a:pPr>
            <a:endParaRPr lang="th-TH" sz="500" b="1" dirty="0" smtClean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242,434,900 บาท</a:t>
            </a:r>
            <a:endParaRPr lang="th-TH" sz="2200" b="1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297189" y="3139880"/>
            <a:ext cx="1274830" cy="1600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2200" b="1" spc="-4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ค่าสาธารณูปโภค</a:t>
            </a:r>
          </a:p>
          <a:p>
            <a:pPr algn="ctr" eaLnBrk="1" hangingPunct="1">
              <a:defRPr/>
            </a:pPr>
            <a:endParaRPr lang="th-TH" sz="500" b="1" spc="-40" dirty="0" smtClean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57,474,400 บาท</a:t>
            </a:r>
            <a:endParaRPr lang="th-TH" sz="2200" b="1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570479" y="3139880"/>
            <a:ext cx="1395152" cy="1600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ค่าใช้จ่าย</a:t>
            </a:r>
            <a:r>
              <a:rPr lang="th-TH" sz="2200" b="1" spc="-8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สัมมนา ฝึกอบรม</a:t>
            </a:r>
          </a:p>
          <a:p>
            <a:pPr algn="ctr" eaLnBrk="1" hangingPunct="1">
              <a:defRPr/>
            </a:pPr>
            <a:endParaRPr lang="th-TH" sz="500" b="1" spc="-80" dirty="0" smtClean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10,935,900 บาท</a:t>
            </a:r>
            <a:endParaRPr lang="th-TH" sz="2200" b="1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965631" y="3139880"/>
            <a:ext cx="1392068" cy="1600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กิจกรรมตาม</a:t>
            </a:r>
            <a:r>
              <a:rPr lang="th-TH" sz="2200" b="1" spc="-8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ผลผลิต/โครงการ</a:t>
            </a:r>
          </a:p>
          <a:p>
            <a:pPr algn="ctr" eaLnBrk="1" hangingPunct="1">
              <a:defRPr/>
            </a:pPr>
            <a:endParaRPr lang="th-TH" sz="500" b="1" spc="-80" dirty="0" smtClean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2,932,948,800 บาท</a:t>
            </a:r>
            <a:endParaRPr lang="th-TH" sz="2200" b="1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52644" y="5166231"/>
            <a:ext cx="7933146" cy="1305044"/>
            <a:chOff x="752644" y="5310615"/>
            <a:chExt cx="7933146" cy="1305044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752644" y="5310615"/>
              <a:ext cx="2604705" cy="42144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th-TH" sz="2200" b="1" dirty="0" smtClean="0">
                  <a:latin typeface="TH SarabunPSK" panose="020B0500040200020003" pitchFamily="34" charset="-34"/>
                  <a:ea typeface="Angsana New" pitchFamily="18" charset="-34"/>
                  <a:cs typeface="TH SarabunPSK" panose="020B0500040200020003" pitchFamily="34" charset="-34"/>
                </a:rPr>
                <a:t>สำนักงานพัฒนาชุมชนจังหวัด</a:t>
              </a: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752645" y="5732060"/>
              <a:ext cx="2604704" cy="8835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th-TH" sz="2200" b="1" dirty="0" smtClean="0">
                  <a:latin typeface="TH SarabunPSK" panose="020B0500040200020003" pitchFamily="34" charset="-34"/>
                  <a:ea typeface="Angsana New" pitchFamily="18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 51 โครงการ/</a:t>
              </a:r>
              <a:r>
                <a:rPr lang="th-TH" sz="2200" b="1" dirty="0" smtClean="0">
                  <a:latin typeface="TH SarabunPSK" panose="020B0500040200020003" pitchFamily="34" charset="-34"/>
                  <a:ea typeface="Angsana New" pitchFamily="18" charset="-34"/>
                  <a:cs typeface="TH SarabunPSK" panose="020B0500040200020003" pitchFamily="34" charset="-34"/>
                </a:rPr>
                <a:t>กิจกรรม</a:t>
              </a:r>
            </a:p>
            <a:p>
              <a:pPr eaLnBrk="1" hangingPunct="1">
                <a:defRPr/>
              </a:pPr>
              <a:r>
                <a:rPr lang="th-TH" sz="2200" b="1" dirty="0" smtClean="0">
                  <a:latin typeface="TH SarabunPSK" panose="020B0500040200020003" pitchFamily="34" charset="-34"/>
                  <a:ea typeface="Angsana New" pitchFamily="18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 </a:t>
              </a:r>
              <a:r>
                <a:rPr lang="th-TH" sz="2200" b="1" spc="-50" dirty="0" smtClean="0">
                  <a:latin typeface="TH SarabunPSK" panose="020B0500040200020003" pitchFamily="34" charset="-34"/>
                  <a:ea typeface="Angsana New" pitchFamily="18" charset="-34"/>
                  <a:cs typeface="TH SarabunPSK" panose="020B0500040200020003" pitchFamily="34" charset="-34"/>
                </a:rPr>
                <a:t>วงเงิน 2,139,340,000 บาท</a:t>
              </a:r>
              <a:endParaRPr lang="th-TH" sz="2200" b="1" spc="-50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3419544" y="5310615"/>
              <a:ext cx="2604705" cy="42144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th-TH" sz="2200" b="1" dirty="0" smtClean="0">
                  <a:latin typeface="TH SarabunPSK" panose="020B0500040200020003" pitchFamily="34" charset="-34"/>
                  <a:ea typeface="Angsana New" pitchFamily="18" charset="-34"/>
                  <a:cs typeface="TH SarabunPSK" panose="020B0500040200020003" pitchFamily="34" charset="-34"/>
                </a:rPr>
                <a:t>ศูนย์ศึกษาและพัฒนาชุมชน</a:t>
              </a: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3419545" y="5732060"/>
              <a:ext cx="2604704" cy="8835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th-TH" sz="2200" b="1" dirty="0" smtClean="0">
                  <a:latin typeface="TH SarabunPSK" panose="020B0500040200020003" pitchFamily="34" charset="-34"/>
                  <a:ea typeface="Angsana New" pitchFamily="18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 2 โครงการ/</a:t>
              </a:r>
              <a:r>
                <a:rPr lang="th-TH" sz="2200" b="1" dirty="0" smtClean="0">
                  <a:latin typeface="TH SarabunPSK" panose="020B0500040200020003" pitchFamily="34" charset="-34"/>
                  <a:ea typeface="Angsana New" pitchFamily="18" charset="-34"/>
                  <a:cs typeface="TH SarabunPSK" panose="020B0500040200020003" pitchFamily="34" charset="-34"/>
                </a:rPr>
                <a:t>กิจกรรม</a:t>
              </a:r>
            </a:p>
            <a:p>
              <a:pPr eaLnBrk="1" hangingPunct="1">
                <a:defRPr/>
              </a:pPr>
              <a:r>
                <a:rPr lang="th-TH" sz="2200" b="1" dirty="0" smtClean="0">
                  <a:latin typeface="TH SarabunPSK" panose="020B0500040200020003" pitchFamily="34" charset="-34"/>
                  <a:ea typeface="Angsana New" pitchFamily="18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 </a:t>
              </a:r>
              <a:r>
                <a:rPr lang="th-TH" sz="2200" b="1" dirty="0" smtClean="0">
                  <a:latin typeface="TH SarabunPSK" panose="020B0500040200020003" pitchFamily="34" charset="-34"/>
                  <a:ea typeface="Angsana New" pitchFamily="18" charset="-34"/>
                  <a:cs typeface="TH SarabunPSK" panose="020B0500040200020003" pitchFamily="34" charset="-34"/>
                </a:rPr>
                <a:t>วงเงิน 12,121,000 บาท</a:t>
              </a:r>
              <a:endParaRPr lang="th-TH" sz="2200" b="1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6081085" y="5310615"/>
              <a:ext cx="2604705" cy="42144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th-TH" sz="2200" b="1" dirty="0" smtClean="0">
                  <a:latin typeface="TH SarabunPSK" panose="020B0500040200020003" pitchFamily="34" charset="-34"/>
                  <a:ea typeface="Angsana New" pitchFamily="18" charset="-34"/>
                  <a:cs typeface="TH SarabunPSK" panose="020B0500040200020003" pitchFamily="34" charset="-34"/>
                </a:rPr>
                <a:t>ส่วนกลาง</a:t>
              </a:r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6081086" y="5732060"/>
              <a:ext cx="2604704" cy="8835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th-TH" sz="2200" b="1" dirty="0" smtClean="0">
                  <a:latin typeface="TH SarabunPSK" panose="020B0500040200020003" pitchFamily="34" charset="-34"/>
                  <a:ea typeface="Angsana New" pitchFamily="18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 106 โครงการ/</a:t>
              </a:r>
              <a:r>
                <a:rPr lang="th-TH" sz="2200" b="1" dirty="0" smtClean="0">
                  <a:latin typeface="TH SarabunPSK" panose="020B0500040200020003" pitchFamily="34" charset="-34"/>
                  <a:ea typeface="Angsana New" pitchFamily="18" charset="-34"/>
                  <a:cs typeface="TH SarabunPSK" panose="020B0500040200020003" pitchFamily="34" charset="-34"/>
                </a:rPr>
                <a:t>กิจกรรม</a:t>
              </a:r>
            </a:p>
            <a:p>
              <a:pPr eaLnBrk="1" hangingPunct="1">
                <a:defRPr/>
              </a:pPr>
              <a:r>
                <a:rPr lang="th-TH" sz="2200" b="1" dirty="0" smtClean="0">
                  <a:latin typeface="TH SarabunPSK" panose="020B0500040200020003" pitchFamily="34" charset="-34"/>
                  <a:ea typeface="Angsana New" pitchFamily="18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 </a:t>
              </a:r>
              <a:r>
                <a:rPr lang="th-TH" sz="2200" b="1" dirty="0" smtClean="0">
                  <a:latin typeface="TH SarabunPSK" panose="020B0500040200020003" pitchFamily="34" charset="-34"/>
                  <a:ea typeface="Angsana New" pitchFamily="18" charset="-34"/>
                  <a:cs typeface="TH SarabunPSK" panose="020B0500040200020003" pitchFamily="34" charset="-34"/>
                </a:rPr>
                <a:t>วงเงิน 782,709,800 บาท</a:t>
              </a:r>
              <a:endParaRPr lang="th-TH" sz="2200" b="1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2023896" y="5019339"/>
            <a:ext cx="5303520" cy="9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307571" y="5030392"/>
            <a:ext cx="5039" cy="1463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665889" y="4737626"/>
            <a:ext cx="5039" cy="2743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สี่เหลี่ยมมุมมน 6"/>
          <p:cNvSpPr/>
          <p:nvPr/>
        </p:nvSpPr>
        <p:spPr>
          <a:xfrm>
            <a:off x="1992571" y="1685767"/>
            <a:ext cx="5314999" cy="5790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จำแนกตามประเภทงบรายจ่าย ดังนี้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572385" y="5014344"/>
            <a:ext cx="5039" cy="1463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033724" y="5002312"/>
            <a:ext cx="5039" cy="1463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7410734" y="3882814"/>
            <a:ext cx="1665029" cy="76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2300" b="1" u="sng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จังหวัด</a:t>
            </a:r>
          </a:p>
          <a:p>
            <a:pPr algn="ctr">
              <a:defRPr/>
            </a:pPr>
            <a:r>
              <a:rPr lang="th-TH" sz="2300" b="1" spc="-3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1,222,000</a:t>
            </a: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r>
              <a:rPr lang="th-TH" sz="2200" b="1" dirty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7410734" y="3139879"/>
            <a:ext cx="1665029" cy="701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th-TH" sz="2300" b="1" u="sng" spc="-3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กรมฯ</a:t>
            </a:r>
            <a:r>
              <a:rPr lang="th-TH" sz="2300" b="1" spc="-30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259,734,800</a:t>
            </a:r>
            <a:r>
              <a:rPr lang="th-TH" sz="2200" b="1" dirty="0" smtClean="0"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บาท</a:t>
            </a:r>
            <a:endParaRPr lang="th-TH" sz="2200" b="1" dirty="0"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26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34269"/>
              </p:ext>
            </p:extLst>
          </p:nvPr>
        </p:nvGraphicFramePr>
        <p:xfrm>
          <a:off x="428623" y="2866284"/>
          <a:ext cx="8286751" cy="1645920"/>
        </p:xfrm>
        <a:graphic>
          <a:graphicData uri="http://schemas.openxmlformats.org/drawingml/2006/table">
            <a:tbl>
              <a:tblPr/>
              <a:tblGrid>
                <a:gridCol w="3952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46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4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48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225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80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ดำเนินงาน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spc="0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ไตรมาส</a:t>
                      </a:r>
                      <a:endParaRPr lang="th-TH" sz="2800" b="1" spc="0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ผู้รับผิดชอบหลัก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14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6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 ครัวเรือนที่มีข้อมูล</a:t>
                      </a:r>
                      <a:r>
                        <a:rPr lang="th-TH" sz="2600" b="1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600" b="1" baseline="0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จปฐ</a:t>
                      </a:r>
                      <a:r>
                        <a:rPr lang="th-TH" sz="2600" b="1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 </a:t>
                      </a:r>
                      <a:endParaRPr lang="en-US" sz="26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12,900,000 ครัวเรือน</a:t>
                      </a: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26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ศสท</a:t>
                      </a:r>
                      <a:r>
                        <a:rPr lang="th-TH" sz="2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1600">
                <a:solidFill>
                  <a:schemeClr val="tx1"/>
                </a:solidFill>
                <a:latin typeface="TH SarabunPSK" panose="020B0500040200020003" pitchFamily="34" charset="-34"/>
              </a:rPr>
              <a:t>	</a:t>
            </a:r>
            <a:endParaRPr lang="th-TH" altLang="en-US" sz="28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624" y="187036"/>
            <a:ext cx="8286751" cy="7660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แผนการดำเนินงาน</a:t>
            </a:r>
            <a:r>
              <a:rPr lang="th-TH" alt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</a:t>
            </a:r>
            <a:r>
              <a:rPr lang="th-TH" altLang="en-US" sz="4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ปี </a:t>
            </a:r>
            <a:r>
              <a:rPr lang="th-TH" alt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2561</a:t>
            </a:r>
            <a:endParaRPr lang="en-US" altLang="en-US" sz="4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1C19-8AA1-42C9-9F95-606E6442EFD2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8624" y="1508562"/>
            <a:ext cx="828675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แผนงานพื้นฐาน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ด้านการแก้ไขปัญหาความยากจน ลดความเหลื่อมล้ำ และสร้างการเติบโตจากภายใน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08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54501"/>
              </p:ext>
            </p:extLst>
          </p:nvPr>
        </p:nvGraphicFramePr>
        <p:xfrm>
          <a:off x="428624" y="2014957"/>
          <a:ext cx="8286750" cy="3070860"/>
        </p:xfrm>
        <a:graphic>
          <a:graphicData uri="http://schemas.openxmlformats.org/drawingml/2006/table">
            <a:tbl>
              <a:tblPr/>
              <a:tblGrid>
                <a:gridCol w="3955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1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48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4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225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60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pc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ดำเนินงาน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pc="0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ไตรมาส</a:t>
                      </a:r>
                      <a:endParaRPr lang="th-TH" sz="2600" b="1" spc="0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ผู้รับผิดชอบหลัก</a:t>
                      </a:r>
                      <a:endParaRPr lang="en-US" sz="26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14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1. แผนชุมชนระดับตำบล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มีการนำไปใช้ในการพัฒนาอาชีพ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th-TH" sz="300" b="1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5,540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สสช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6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 ประชาชนที่ได้รับการส่งเสริมอาชีพ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300" b="1" baseline="0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521,360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ราย/ครัวเรือน</a:t>
                      </a: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1 - 2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สสช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8516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3. ครัวเรือนที่สามารถแก้ปัญหาหนี้สิน</a:t>
                      </a:r>
                      <a:r>
                        <a:rPr lang="th-TH" sz="2400" b="1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1 ครัวเรือน 1 สัญญา</a:t>
                      </a: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10,000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ครัวเรือน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2 - 3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สทอ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1600">
                <a:solidFill>
                  <a:schemeClr val="tx1"/>
                </a:solidFill>
                <a:latin typeface="TH SarabunPSK" panose="020B0500040200020003" pitchFamily="34" charset="-34"/>
              </a:rPr>
              <a:t>	</a:t>
            </a:r>
            <a:endParaRPr lang="th-TH" altLang="en-US" sz="280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1C19-8AA1-42C9-9F95-606E6442EFD2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624" y="1276553"/>
            <a:ext cx="828675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การพัฒนาเศรษฐกิจฐานรากและชุมชนเข้มแข็ง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8624" y="187036"/>
            <a:ext cx="8286751" cy="7660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แผนการดำเนินงาน</a:t>
            </a:r>
            <a:r>
              <a:rPr lang="th-TH" alt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</a:t>
            </a:r>
            <a:r>
              <a:rPr lang="th-TH" altLang="en-US" sz="4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ปี </a:t>
            </a:r>
            <a:r>
              <a:rPr lang="th-TH" alt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2561</a:t>
            </a:r>
            <a:endParaRPr lang="en-US" altLang="en-US" sz="4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68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65205"/>
              </p:ext>
            </p:extLst>
          </p:nvPr>
        </p:nvGraphicFramePr>
        <p:xfrm>
          <a:off x="428624" y="1888623"/>
          <a:ext cx="8286751" cy="4544703"/>
        </p:xfrm>
        <a:graphic>
          <a:graphicData uri="http://schemas.openxmlformats.org/drawingml/2006/table">
            <a:tbl>
              <a:tblPr/>
              <a:tblGrid>
                <a:gridCol w="3797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49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32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11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225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320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ดำเนินงาน</a:t>
                      </a:r>
                      <a:r>
                        <a:rPr lang="th-TH" sz="2400" b="1" spc="0" baseline="0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ไตรมาส</a:t>
                      </a:r>
                      <a:endParaRPr lang="th-TH" sz="2400" b="1" spc="0" baseline="0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ผู้รับผิดชอบหลัก</a:t>
                      </a:r>
                      <a:endParaRPr lang="en-US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71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4. ผลิตภัณฑ์ชุมชนที่ได้รับ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การพัฒนาคุณภาพและมาตรฐาน</a:t>
                      </a: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6,840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ผลิตภัณฑ์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สภว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40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5. ผู้ประกอบการที่ได้รับการพัฒนา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 ศักยภาพด้านการผลิตผลิตภัณฑ์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spc="-6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  ให้ตรงตามความต้องการของตลาด</a:t>
                      </a: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3,040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ราย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1 - 2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สภว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540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6. จำนวนช่องทางการตลาด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   1) ตลาดระดับประเทศ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   2) ตลาดระดับภูมิภาค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  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3) ตลาดระดับจังหวัด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   4) ตลาดระหว่างประเทศ      </a:t>
                      </a: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77,807 ครั้ง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 ครั้ง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 ครั้ง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77,769 ครั้ง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30 ครั้ง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1 - 4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สภว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1600">
                <a:solidFill>
                  <a:schemeClr val="tx1"/>
                </a:solidFill>
                <a:latin typeface="TH SarabunPSK" panose="020B0500040200020003" pitchFamily="34" charset="-34"/>
              </a:rPr>
              <a:t>	</a:t>
            </a:r>
            <a:endParaRPr lang="th-TH" altLang="en-US" sz="280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1C19-8AA1-42C9-9F95-606E6442EFD2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8624" y="1140073"/>
            <a:ext cx="828675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การพัฒนาเศรษฐกิจฐานรากและชุมชนเข้มแข็ง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8624" y="187036"/>
            <a:ext cx="8286751" cy="7660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แผนการดำเนินงาน</a:t>
            </a:r>
            <a:r>
              <a:rPr lang="th-TH" alt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</a:t>
            </a:r>
            <a:r>
              <a:rPr lang="th-TH" altLang="en-US" sz="4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ปี </a:t>
            </a:r>
            <a:r>
              <a:rPr lang="th-TH" alt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2561</a:t>
            </a:r>
            <a:endParaRPr lang="en-US" altLang="en-US" sz="4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71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30334"/>
              </p:ext>
            </p:extLst>
          </p:nvPr>
        </p:nvGraphicFramePr>
        <p:xfrm>
          <a:off x="428625" y="2997596"/>
          <a:ext cx="8286750" cy="2987040"/>
        </p:xfrm>
        <a:graphic>
          <a:graphicData uri="http://schemas.openxmlformats.org/drawingml/2006/table">
            <a:tbl>
              <a:tblPr/>
              <a:tblGrid>
                <a:gridCol w="3955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1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48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4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225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60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pc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ดำเนินงาน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pc="0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ไตรมาส</a:t>
                      </a:r>
                      <a:endParaRPr lang="th-TH" sz="2600" b="1" spc="0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ผู้รับผิดชอบหลัก</a:t>
                      </a:r>
                      <a:endParaRPr lang="en-US" sz="26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14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1. ผลิตภัณฑ์ชุมชนได้รับการพัฒนาคุณภาพ</a:t>
                      </a: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7,500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ผลิตภัณฑ์</a:t>
                      </a: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สภว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6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 จำนวนช่องทางการตลาด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300" b="1" baseline="0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22</a:t>
                      </a:r>
                      <a:r>
                        <a:rPr lang="th-TH" sz="2400" b="1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ครั้ง</a:t>
                      </a: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400" b="1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- 4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สภว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8516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3. ชุมชน/หมู่บ้าน</a:t>
                      </a:r>
                      <a:r>
                        <a:rPr lang="th-TH" sz="2400" b="1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ได้รับการพัฒนาสินค้า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และบริการเพื่อการท่องเที่ยว</a:t>
                      </a:r>
                      <a:endParaRPr lang="th-TH" sz="2400" b="1" baseline="0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38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ชุมชน/หมู่บ้าน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400" b="1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- 2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สพจ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b="1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(เชียงใหม่/ลำปาง)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1600">
                <a:solidFill>
                  <a:schemeClr val="tx1"/>
                </a:solidFill>
                <a:latin typeface="TH SarabunPSK" panose="020B0500040200020003" pitchFamily="34" charset="-34"/>
              </a:rPr>
              <a:t>	</a:t>
            </a:r>
            <a:endParaRPr lang="th-TH" altLang="en-US" sz="280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1C19-8AA1-42C9-9F95-606E6442EFD2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624" y="1140073"/>
            <a:ext cx="8286751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การเสริมสร้างความเข้มแข็งและยั่งยืน</a:t>
            </a:r>
          </a:p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ให้กับเศรษฐกิจภายในประเทศ</a:t>
            </a:r>
            <a:endPara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" y="2405511"/>
            <a:ext cx="828675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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แนวทางเพิ่มศักยภาพภาคอุตสาหกรรม การค้าและการลงทุน</a:t>
            </a:r>
            <a:endParaRPr lang="en-US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8624" y="187036"/>
            <a:ext cx="8286751" cy="7660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แผนการดำเนินงาน</a:t>
            </a:r>
            <a:r>
              <a:rPr lang="th-TH" alt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</a:t>
            </a:r>
            <a:r>
              <a:rPr lang="th-TH" altLang="en-US" sz="4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ปี </a:t>
            </a:r>
            <a:r>
              <a:rPr lang="th-TH" alt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2561</a:t>
            </a:r>
            <a:endParaRPr lang="en-US" altLang="en-US" sz="4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156176" y="2678906"/>
            <a:ext cx="2702075" cy="16430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การสร้างความเข้าใจกับกลุ่มเป้าหมายการแบ่งกลุ่ม </a:t>
            </a:r>
            <a:r>
              <a:rPr 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Cluster</a:t>
            </a:r>
            <a:endParaRPr lang="th-TH" sz="2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Left Arrow 29"/>
          <p:cNvSpPr/>
          <p:nvPr/>
        </p:nvSpPr>
        <p:spPr>
          <a:xfrm rot="10800000">
            <a:off x="5591006" y="3219040"/>
            <a:ext cx="431800" cy="61753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8992" y="2500313"/>
            <a:ext cx="2071702" cy="207489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9001" y="3143250"/>
            <a:ext cx="2071688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1.1 การดำเนินงานการพัฒนาเศรษฐกิจฐานรากและ</a:t>
            </a:r>
            <a:br>
              <a:rPr lang="th-TH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ประชารัฐ (</a:t>
            </a:r>
            <a:r>
              <a:rPr lang="en-US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SE</a:t>
            </a:r>
            <a:r>
              <a:rPr lang="th-TH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Left Arrow 32"/>
          <p:cNvSpPr/>
          <p:nvPr/>
        </p:nvSpPr>
        <p:spPr>
          <a:xfrm>
            <a:off x="2937167" y="3212430"/>
            <a:ext cx="431800" cy="668702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 rot="564190">
            <a:off x="5735638" y="4183063"/>
            <a:ext cx="50006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03713" y="4676775"/>
            <a:ext cx="50006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314" y="357189"/>
            <a:ext cx="864393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ประเด็นการตรวจราชการ </a:t>
            </a:r>
            <a:endParaRPr lang="th-TH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การตรวจราชการตามนโยบายของรัฐบาล และกระทรวงมหาดไทย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1357313"/>
            <a:ext cx="11430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71588" y="1357313"/>
            <a:ext cx="787241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9"/>
          <p:cNvSpPr/>
          <p:nvPr/>
        </p:nvSpPr>
        <p:spPr>
          <a:xfrm>
            <a:off x="151106" y="2747347"/>
            <a:ext cx="2786061" cy="15988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1.1  ความคืบหน้าการรับรองการเป็นวิสาหกิจเพื่อสังคม (</a:t>
            </a:r>
            <a:r>
              <a:rPr 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SE</a:t>
            </a:r>
            <a:r>
              <a:rPr lang="th-TH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2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6910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4221"/>
              </p:ext>
            </p:extLst>
          </p:nvPr>
        </p:nvGraphicFramePr>
        <p:xfrm>
          <a:off x="428625" y="2997596"/>
          <a:ext cx="8286750" cy="2880360"/>
        </p:xfrm>
        <a:graphic>
          <a:graphicData uri="http://schemas.openxmlformats.org/drawingml/2006/table">
            <a:tbl>
              <a:tblPr/>
              <a:tblGrid>
                <a:gridCol w="3761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97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10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47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225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60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pc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ดำเนินงาน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pc="0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ไตรมาส</a:t>
                      </a:r>
                      <a:endParaRPr lang="th-TH" sz="2600" b="1" spc="0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ผู้รับผิดชอบหลัก</a:t>
                      </a:r>
                      <a:endParaRPr lang="en-US" sz="26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14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400" b="1" spc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บุคลากรด้านการท่องเที่ยวสนับสนุน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ให้ชุมชนมีส่วนร่วมในการจัดกิจกรรม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การท่องเที่ยวในชุมชน</a:t>
                      </a: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152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สสช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6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 ชุมชน/หมู่บ้าน</a:t>
                      </a:r>
                      <a:r>
                        <a:rPr lang="th-TH" sz="2400" b="1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ได้รับการพัฒนาสินค้า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และบริการเพื่อการท่องเที่ยว</a:t>
                      </a:r>
                      <a:endParaRPr lang="th-TH" sz="2400" b="1" baseline="0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156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ชุมชน/หมู่บ้าน</a:t>
                      </a: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1 - 2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สสช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สพจ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(เชียงใหม่/เพชรบูรณ์)</a:t>
                      </a:r>
                      <a:endParaRPr lang="en-US" sz="17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1600">
                <a:solidFill>
                  <a:schemeClr val="tx1"/>
                </a:solidFill>
                <a:latin typeface="TH SarabunPSK" panose="020B0500040200020003" pitchFamily="34" charset="-34"/>
              </a:rPr>
              <a:t>	</a:t>
            </a:r>
            <a:endParaRPr lang="th-TH" altLang="en-US" sz="280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1C19-8AA1-42C9-9F95-606E6442EFD2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624" y="1140073"/>
            <a:ext cx="8286751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การเสริมสร้างความเข้มแข็งและยั่งยืน</a:t>
            </a:r>
          </a:p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ให้กับเศรษฐกิจภายในประเทศ</a:t>
            </a:r>
            <a:endPara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" y="2405511"/>
            <a:ext cx="828675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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แนวทางเพิ่มศักยภาพภาคการท่องเที่ยวและบริการ</a:t>
            </a:r>
            <a:endParaRPr lang="en-US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8624" y="187036"/>
            <a:ext cx="8286751" cy="7660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แผนการดำเนินงาน</a:t>
            </a:r>
            <a:r>
              <a:rPr lang="th-TH" alt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</a:t>
            </a:r>
            <a:r>
              <a:rPr lang="th-TH" altLang="en-US" sz="4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ปี </a:t>
            </a:r>
            <a:r>
              <a:rPr lang="th-TH" alt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2561</a:t>
            </a:r>
            <a:endParaRPr lang="en-US" altLang="en-US" sz="4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80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79214"/>
              </p:ext>
            </p:extLst>
          </p:nvPr>
        </p:nvGraphicFramePr>
        <p:xfrm>
          <a:off x="428625" y="2997596"/>
          <a:ext cx="8286750" cy="3078480"/>
        </p:xfrm>
        <a:graphic>
          <a:graphicData uri="http://schemas.openxmlformats.org/drawingml/2006/table">
            <a:tbl>
              <a:tblPr/>
              <a:tblGrid>
                <a:gridCol w="3761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9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82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77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225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60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pc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ดำเนินงาน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spc="0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ไตรมาส</a:t>
                      </a:r>
                      <a:endParaRPr lang="th-TH" sz="2600" b="1" spc="0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ผู้รับผิดชอบ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</a:t>
                      </a:r>
                      <a:endParaRPr lang="en-US" sz="26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14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400" b="1" spc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หมู่บ้านที่ประชาชนน้อมนำหลักปรัชญา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ของเศรษฐกิจพอเพียงไปใช้ในการ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ดำเนินชีวิต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(ตัวชี้วัด 8,788 หมู่บ้าน)</a:t>
                      </a:r>
                      <a:endParaRPr lang="th-TH" sz="2400" b="1" spc="0" baseline="0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25,744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หมู่บ้าน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b="1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1 - 3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สสช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สพจ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.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(ตาก น่าน พะเยา ลำพูน พิจิตร นครศรีธรรมราช ภูเก็ต และสุราษฎร์ธานี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6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 แหล่งท่องเที่ยวชุมชนและเครือข่าย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 ได้รับการพัฒนาระบบการบริการ</a:t>
                      </a:r>
                      <a:endParaRPr lang="th-TH" sz="2400" b="1" baseline="0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23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แห่ง</a:t>
                      </a: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จ.สุราษฎร์ธานี</a:t>
                      </a: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1600">
                <a:solidFill>
                  <a:schemeClr val="tx1"/>
                </a:solidFill>
                <a:latin typeface="TH SarabunPSK" panose="020B0500040200020003" pitchFamily="34" charset="-34"/>
              </a:rPr>
              <a:t>	</a:t>
            </a:r>
            <a:endParaRPr lang="th-TH" altLang="en-US" sz="280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1C19-8AA1-42C9-9F95-606E6442EFD2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624" y="1140073"/>
            <a:ext cx="8286751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การเสริมสร้างความเข้มแข็งและยั่งยืน</a:t>
            </a:r>
          </a:p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ให้กับเศรษฐกิจภายในประเทศ</a:t>
            </a:r>
            <a:endPara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" y="2405511"/>
            <a:ext cx="828675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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แนวทางพัฒนาศักยภาพด้านสังคม ยกระดับคุณภาพชีวิต และสิ่งแวดล้อม</a:t>
            </a:r>
            <a:endParaRPr lang="en-US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8624" y="187036"/>
            <a:ext cx="8286751" cy="7660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แผนการดำเนินงาน</a:t>
            </a:r>
            <a:r>
              <a:rPr lang="th-TH" alt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</a:t>
            </a:r>
            <a:r>
              <a:rPr lang="th-TH" altLang="en-US" sz="44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ปี </a:t>
            </a:r>
            <a:r>
              <a:rPr lang="th-TH" alt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2561</a:t>
            </a:r>
            <a:endParaRPr lang="en-US" altLang="en-US" sz="44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0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Manual Input 6"/>
          <p:cNvSpPr/>
          <p:nvPr/>
        </p:nvSpPr>
        <p:spPr>
          <a:xfrm rot="5400000">
            <a:off x="-1713310" y="1686323"/>
            <a:ext cx="6858001" cy="3431381"/>
          </a:xfrm>
          <a:prstGeom prst="flowChartManualInp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5" name="Flowchart: Manual Input 6"/>
          <p:cNvSpPr/>
          <p:nvPr/>
        </p:nvSpPr>
        <p:spPr>
          <a:xfrm rot="5400000">
            <a:off x="-1808560" y="1797448"/>
            <a:ext cx="6858001" cy="3240881"/>
          </a:xfrm>
          <a:prstGeom prst="flowChartManualInp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3" name="Rectangle 22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575"/>
          </a:p>
        </p:txBody>
      </p:sp>
      <p:sp>
        <p:nvSpPr>
          <p:cNvPr id="21" name="Rectangle 20"/>
          <p:cNvSpPr/>
          <p:nvPr/>
        </p:nvSpPr>
        <p:spPr>
          <a:xfrm>
            <a:off x="0" y="-6350"/>
            <a:ext cx="9144000" cy="274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575"/>
          </a:p>
        </p:txBody>
      </p:sp>
      <p:sp>
        <p:nvSpPr>
          <p:cNvPr id="7" name="Flowchart: Manual Input 6"/>
          <p:cNvSpPr/>
          <p:nvPr/>
        </p:nvSpPr>
        <p:spPr>
          <a:xfrm rot="5400000">
            <a:off x="-1899642" y="1899642"/>
            <a:ext cx="6858000" cy="3058716"/>
          </a:xfrm>
          <a:prstGeom prst="flowChartManualInpu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-165497" y="3575051"/>
            <a:ext cx="31670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กรมการพัฒนาชุมชน</a:t>
            </a:r>
          </a:p>
        </p:txBody>
      </p:sp>
      <p:sp>
        <p:nvSpPr>
          <p:cNvPr id="2056" name="Rectangle 14"/>
          <p:cNvSpPr>
            <a:spLocks noChangeArrowheads="1"/>
          </p:cNvSpPr>
          <p:nvPr/>
        </p:nvSpPr>
        <p:spPr bwMode="auto">
          <a:xfrm>
            <a:off x="-179785" y="4019550"/>
            <a:ext cx="318254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1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</a:t>
            </a:r>
            <a:r>
              <a:rPr lang="th-TH" altLang="th-TH" sz="1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ommunity </a:t>
            </a:r>
            <a:r>
              <a:rPr lang="en-US" altLang="th-TH" sz="1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D</a:t>
            </a:r>
            <a:r>
              <a:rPr lang="th-TH" altLang="th-TH" sz="1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evelopment </a:t>
            </a:r>
            <a:r>
              <a:rPr lang="en-US" altLang="th-TH" sz="1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D</a:t>
            </a:r>
            <a:r>
              <a:rPr lang="th-TH" altLang="th-TH" sz="1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epartment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266700"/>
            <a:ext cx="9144000" cy="127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575"/>
          </a:p>
        </p:txBody>
      </p:sp>
      <p:sp>
        <p:nvSpPr>
          <p:cNvPr id="3" name="Oval 2"/>
          <p:cNvSpPr/>
          <p:nvPr/>
        </p:nvSpPr>
        <p:spPr>
          <a:xfrm>
            <a:off x="669131" y="1655764"/>
            <a:ext cx="1372791" cy="17621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1717676"/>
            <a:ext cx="1238250" cy="16557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0" y="6815139"/>
            <a:ext cx="9144000" cy="587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575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058716" y="1727201"/>
            <a:ext cx="6376988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ความก้าวหน้าและแนวทาง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การขับเคลื่อนงานการพัฒนา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เศรษฐกิจฐานและประชารัฐ</a:t>
            </a:r>
          </a:p>
        </p:txBody>
      </p:sp>
      <p:pic>
        <p:nvPicPr>
          <p:cNvPr id="2063" name="Picture 16" descr="Image result for ประชารั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29" y="646114"/>
            <a:ext cx="1834753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AutoShape 2" descr="Image result for สัญลักษณ์ งานพระราชทานเพลิงศพ ร.9"/>
          <p:cNvSpPr>
            <a:spLocks noChangeAspect="1" noChangeArrowheads="1"/>
          </p:cNvSpPr>
          <p:nvPr/>
        </p:nvSpPr>
        <p:spPr bwMode="auto">
          <a:xfrm>
            <a:off x="142875" y="-212725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 altLang="th-TH"/>
          </a:p>
        </p:txBody>
      </p:sp>
      <p:pic>
        <p:nvPicPr>
          <p:cNvPr id="2065" name="Picture 4" descr="Image result for สัญลักษณ์ งานพระราชทานเพลิงศพ ร.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0497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8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25"/>
          <p:cNvSpPr/>
          <p:nvPr/>
        </p:nvSpPr>
        <p:spPr>
          <a:xfrm>
            <a:off x="0" y="0"/>
            <a:ext cx="9144000" cy="13795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</a:t>
            </a:r>
            <a:r>
              <a:rPr lang="th-TH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  <a:r>
              <a:rPr lang="th-TH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</a:t>
            </a:r>
            <a:br>
              <a:rPr lang="th-TH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ฐาน</a:t>
            </a:r>
            <a:r>
              <a:rPr lang="th-TH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รากและประชารัฐ</a:t>
            </a:r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2463404" cy="1365250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ประเด็นนำเสนอ</a:t>
            </a:r>
          </a:p>
        </p:txBody>
      </p:sp>
      <p:sp>
        <p:nvSpPr>
          <p:cNvPr id="5" name="Chevron 4"/>
          <p:cNvSpPr/>
          <p:nvPr/>
        </p:nvSpPr>
        <p:spPr>
          <a:xfrm>
            <a:off x="2047875" y="0"/>
            <a:ext cx="1110854" cy="136525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400175" y="2138363"/>
            <a:ext cx="7743825" cy="3683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6" name="Oval 15"/>
          <p:cNvSpPr/>
          <p:nvPr/>
        </p:nvSpPr>
        <p:spPr>
          <a:xfrm>
            <a:off x="632223" y="2543175"/>
            <a:ext cx="2830115" cy="28717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2560</a:t>
            </a:r>
          </a:p>
        </p:txBody>
      </p:sp>
      <p:sp>
        <p:nvSpPr>
          <p:cNvPr id="17" name="Oval 16"/>
          <p:cNvSpPr/>
          <p:nvPr/>
        </p:nvSpPr>
        <p:spPr>
          <a:xfrm>
            <a:off x="4356497" y="2241551"/>
            <a:ext cx="3342084" cy="31734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ทิศทาง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2561</a:t>
            </a:r>
          </a:p>
        </p:txBody>
      </p:sp>
      <p:sp>
        <p:nvSpPr>
          <p:cNvPr id="18" name="ลูกศรลง 25"/>
          <p:cNvSpPr/>
          <p:nvPr/>
        </p:nvSpPr>
        <p:spPr>
          <a:xfrm rot="16200000">
            <a:off x="2831505" y="3532783"/>
            <a:ext cx="2155825" cy="89416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1" name="วงรี 24"/>
          <p:cNvSpPr/>
          <p:nvPr/>
        </p:nvSpPr>
        <p:spPr>
          <a:xfrm>
            <a:off x="1820466" y="1863725"/>
            <a:ext cx="454819" cy="5476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1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22" name="วงรี 24"/>
          <p:cNvSpPr/>
          <p:nvPr/>
        </p:nvSpPr>
        <p:spPr>
          <a:xfrm>
            <a:off x="5925741" y="1655763"/>
            <a:ext cx="454819" cy="54768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2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3083" name="Picture 4" descr="Image result for สัญลักษณ์ งานพระราชทานเพลิงศพ ร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4301"/>
            <a:ext cx="1126331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7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 animBg="1"/>
      <p:bldP spid="17" grpId="0" animBg="1"/>
      <p:bldP spid="18" grpId="0" animBg="1"/>
      <p:bldP spid="21" grpId="0" build="allAtOnce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mage result for สัญลักษณ์ งานพระราชทานเพลิงศพ ร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038"/>
            <a:ext cx="7810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สี่เหลี่ยมผืนผ้า 29"/>
          <p:cNvSpPr/>
          <p:nvPr/>
        </p:nvSpPr>
        <p:spPr>
          <a:xfrm>
            <a:off x="6563917" y="1254126"/>
            <a:ext cx="2449115" cy="513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สี่เหลี่ยมผืนผ้า 20"/>
          <p:cNvSpPr/>
          <p:nvPr/>
        </p:nvSpPr>
        <p:spPr>
          <a:xfrm>
            <a:off x="0" y="0"/>
            <a:ext cx="9144000" cy="11763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ปี 2560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57484" y="130631"/>
            <a:ext cx="1486178" cy="733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กล่องข้อความ 12"/>
          <p:cNvSpPr txBox="1">
            <a:spLocks noChangeArrowheads="1"/>
          </p:cNvSpPr>
          <p:nvPr/>
        </p:nvSpPr>
        <p:spPr bwMode="auto">
          <a:xfrm>
            <a:off x="303610" y="2957453"/>
            <a:ext cx="155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เกษตร 820 กลุ่ม</a:t>
            </a:r>
          </a:p>
        </p:txBody>
      </p:sp>
      <p:sp>
        <p:nvSpPr>
          <p:cNvPr id="9" name="กล่องข้อความ 14"/>
          <p:cNvSpPr txBox="1">
            <a:spLocks noChangeArrowheads="1"/>
          </p:cNvSpPr>
          <p:nvPr/>
        </p:nvSpPr>
        <p:spPr bwMode="auto">
          <a:xfrm>
            <a:off x="2288382" y="2980591"/>
            <a:ext cx="1807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แปรรูป 1</a:t>
            </a:r>
            <a:r>
              <a:rPr lang="en-US" altLang="th-TH" sz="2000" b="1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512 กลุ่ม</a:t>
            </a:r>
          </a:p>
        </p:txBody>
      </p:sp>
      <p:sp>
        <p:nvSpPr>
          <p:cNvPr id="10" name="กล่องข้อความ 16"/>
          <p:cNvSpPr txBox="1">
            <a:spLocks noChangeArrowheads="1"/>
          </p:cNvSpPr>
          <p:nvPr/>
        </p:nvSpPr>
        <p:spPr bwMode="auto">
          <a:xfrm>
            <a:off x="4373130" y="2909575"/>
            <a:ext cx="1795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ท่องเที่ยว 685 กลุ่ม</a:t>
            </a:r>
          </a:p>
        </p:txBody>
      </p:sp>
      <p:sp>
        <p:nvSpPr>
          <p:cNvPr id="11" name="สี่เหลี่ยมมุมมน 45"/>
          <p:cNvSpPr/>
          <p:nvPr/>
        </p:nvSpPr>
        <p:spPr>
          <a:xfrm>
            <a:off x="152401" y="3667126"/>
            <a:ext cx="1860947" cy="15144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ผู้ได้รับประโยชน์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114,772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คน</a:t>
            </a:r>
          </a:p>
        </p:txBody>
      </p:sp>
      <p:sp>
        <p:nvSpPr>
          <p:cNvPr id="12" name="สี่เหลี่ยมมุมมน 46"/>
          <p:cNvSpPr/>
          <p:nvPr/>
        </p:nvSpPr>
        <p:spPr>
          <a:xfrm>
            <a:off x="2283619" y="3678239"/>
            <a:ext cx="1860947" cy="151447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ผู้ได้รับประโยชน์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152,960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คน</a:t>
            </a:r>
          </a:p>
        </p:txBody>
      </p:sp>
      <p:sp>
        <p:nvSpPr>
          <p:cNvPr id="13" name="สี่เหลี่ยมมุมมน 47"/>
          <p:cNvSpPr/>
          <p:nvPr/>
        </p:nvSpPr>
        <p:spPr>
          <a:xfrm>
            <a:off x="4339829" y="3690939"/>
            <a:ext cx="1850231" cy="15144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ผู้ได้รับประโยชน์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177,548 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คน</a:t>
            </a:r>
          </a:p>
        </p:txBody>
      </p:sp>
      <p:sp>
        <p:nvSpPr>
          <p:cNvPr id="14" name="สี่เหลี่ยมมุมมน 48"/>
          <p:cNvSpPr/>
          <p:nvPr/>
        </p:nvSpPr>
        <p:spPr>
          <a:xfrm>
            <a:off x="887016" y="5832476"/>
            <a:ext cx="4645819" cy="63182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ผู้ได้รับประโยชน์รวม 445,280 คน</a:t>
            </a:r>
          </a:p>
        </p:txBody>
      </p:sp>
      <p:grpSp>
        <p:nvGrpSpPr>
          <p:cNvPr id="4" name="กลุ่ม 82"/>
          <p:cNvGrpSpPr>
            <a:grpSpLocks/>
          </p:cNvGrpSpPr>
          <p:nvPr/>
        </p:nvGrpSpPr>
        <p:grpSpPr bwMode="auto">
          <a:xfrm>
            <a:off x="6374212" y="1349375"/>
            <a:ext cx="2839240" cy="4611290"/>
            <a:chOff x="8110420" y="2260677"/>
            <a:chExt cx="3341806" cy="4054559"/>
          </a:xfrm>
        </p:grpSpPr>
        <p:sp>
          <p:nvSpPr>
            <p:cNvPr id="20" name="สี่เหลี่ยมผืนผ้า 78"/>
            <p:cNvSpPr/>
            <p:nvPr/>
          </p:nvSpPr>
          <p:spPr>
            <a:xfrm>
              <a:off x="8325296" y="2260677"/>
              <a:ext cx="2868613" cy="8389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กลุ่มเป้าหมายทั้งหมด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3,017 กลุ่ม</a:t>
              </a:r>
            </a:p>
          </p:txBody>
        </p:sp>
        <p:sp>
          <p:nvSpPr>
            <p:cNvPr id="21" name="สี่เหลี่ยมผืนผ้า 79"/>
            <p:cNvSpPr/>
            <p:nvPr/>
          </p:nvSpPr>
          <p:spPr>
            <a:xfrm>
              <a:off x="8110420" y="3166576"/>
              <a:ext cx="3341806" cy="1488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มีรายได้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2,410 กลุ่ม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1,653,130,058 </a:t>
              </a:r>
              <a:r>
                <a: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บาท</a:t>
              </a:r>
            </a:p>
          </p:txBody>
        </p:sp>
        <p:sp>
          <p:nvSpPr>
            <p:cNvPr id="22" name="TextBox 32"/>
            <p:cNvSpPr txBox="1"/>
            <p:nvPr/>
          </p:nvSpPr>
          <p:spPr>
            <a:xfrm>
              <a:off x="8562128" y="5267311"/>
              <a:ext cx="2420174" cy="10479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รายได้เฉลี่ย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14,850 บาท/ครัวเรือน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หรือ</a:t>
              </a:r>
              <a:r>
                <a:rPr lang="th-TH" sz="20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0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3,712 บาท/</a:t>
              </a:r>
              <a:r>
                <a: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คน</a:t>
              </a:r>
            </a:p>
          </p:txBody>
        </p:sp>
        <p:sp>
          <p:nvSpPr>
            <p:cNvPr id="23" name="ลูกศรขวา 81"/>
            <p:cNvSpPr/>
            <p:nvPr/>
          </p:nvSpPr>
          <p:spPr>
            <a:xfrm rot="5400000">
              <a:off x="9504214" y="4488902"/>
              <a:ext cx="536002" cy="822607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pic>
        <p:nvPicPr>
          <p:cNvPr id="24" name="Picture 2" descr="Image result for ธง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8169" y="5350429"/>
            <a:ext cx="1123950" cy="127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111" name="กล่องข้อความ 1"/>
          <p:cNvSpPr txBox="1">
            <a:spLocks noChangeArrowheads="1"/>
          </p:cNvSpPr>
          <p:nvPr/>
        </p:nvSpPr>
        <p:spPr bwMode="auto">
          <a:xfrm>
            <a:off x="6948264" y="6402388"/>
            <a:ext cx="19111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1800" dirty="0">
                <a:latin typeface="TH SarabunPSK" pitchFamily="34" charset="-34"/>
                <a:cs typeface="TH SarabunPSK" pitchFamily="34" charset="-34"/>
              </a:rPr>
              <a:t>ข้อมูล ณ 26 กันยายน 2560 </a:t>
            </a:r>
          </a:p>
        </p:txBody>
      </p:sp>
      <p:sp>
        <p:nvSpPr>
          <p:cNvPr id="26" name="ลูกศรลง 25"/>
          <p:cNvSpPr/>
          <p:nvPr/>
        </p:nvSpPr>
        <p:spPr>
          <a:xfrm>
            <a:off x="631031" y="3357563"/>
            <a:ext cx="863204" cy="546100"/>
          </a:xfrm>
          <a:prstGeom prst="downArrow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7" name="ลูกศรลง 26"/>
          <p:cNvSpPr/>
          <p:nvPr/>
        </p:nvSpPr>
        <p:spPr>
          <a:xfrm>
            <a:off x="2803923" y="3357563"/>
            <a:ext cx="863203" cy="546100"/>
          </a:xfrm>
          <a:prstGeom prst="downArrow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8" name="ลูกศรลง 27"/>
          <p:cNvSpPr/>
          <p:nvPr/>
        </p:nvSpPr>
        <p:spPr>
          <a:xfrm>
            <a:off x="4947047" y="3357563"/>
            <a:ext cx="863203" cy="546100"/>
          </a:xfrm>
          <a:prstGeom prst="downArrow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27650" name="Picture 2" descr="Image result for เกษตร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87804" y="1619795"/>
            <a:ext cx="1471394" cy="1319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652" name="Picture 4" descr="Image result for แปรรูป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2527663" y="1606731"/>
            <a:ext cx="1403066" cy="1301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654" name="Picture 6" descr="Related image"/>
          <p:cNvPicPr>
            <a:picLocks noChangeAspect="1" noChangeArrowheads="1"/>
          </p:cNvPicPr>
          <p:nvPr/>
        </p:nvPicPr>
        <p:blipFill>
          <a:blip r:embed="rId7" cstate="print">
            <a:grayscl/>
            <a:lum bright="10000" contrast="-10000"/>
          </a:blip>
          <a:srcRect/>
          <a:stretch>
            <a:fillRect/>
          </a:stretch>
        </p:blipFill>
        <p:spPr bwMode="auto">
          <a:xfrm>
            <a:off x="4614454" y="1657546"/>
            <a:ext cx="1312817" cy="11640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วงรี 24"/>
          <p:cNvSpPr/>
          <p:nvPr/>
        </p:nvSpPr>
        <p:spPr>
          <a:xfrm>
            <a:off x="242888" y="244475"/>
            <a:ext cx="454819" cy="5476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1</a:t>
            </a:r>
            <a:endParaRPr lang="th-TH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/>
          <p:cNvSpPr/>
          <p:nvPr/>
        </p:nvSpPr>
        <p:spPr>
          <a:xfrm>
            <a:off x="-13097" y="1589"/>
            <a:ext cx="9157097" cy="8778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5142" y="0"/>
            <a:ext cx="709850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ผลการดำเนินงานการพัฒนาเศรษฐกิจฐานรากและประชารัฐ</a:t>
            </a:r>
          </a:p>
        </p:txBody>
      </p:sp>
      <p:pic>
        <p:nvPicPr>
          <p:cNvPr id="26" name="Picture 2" descr="Image result for ชนบท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973839" y="1933304"/>
            <a:ext cx="2191027" cy="448468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912019" y="876301"/>
            <a:ext cx="6403181" cy="461665"/>
          </a:xfrm>
          <a:prstGeom prst="rect">
            <a:avLst/>
          </a:prstGeom>
          <a:noFill/>
          <a:ln w="38100">
            <a:solidFill>
              <a:srgbClr val="0812DC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ภายใต้ความร่วมมือ </a:t>
            </a:r>
            <a:r>
              <a:rPr lang="th-TH" altLang="th-TH" sz="2400" b="1" dirty="0" err="1">
                <a:latin typeface="TH SarabunPSK" pitchFamily="34" charset="-34"/>
                <a:cs typeface="TH SarabunPSK" pitchFamily="34" charset="-34"/>
              </a:rPr>
              <a:t>คสป</a:t>
            </a:r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. และ บริษัท ประชารัฐรักสามัคคีจังหวัด</a:t>
            </a:r>
          </a:p>
        </p:txBody>
      </p:sp>
      <p:pic>
        <p:nvPicPr>
          <p:cNvPr id="512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04" y="919164"/>
            <a:ext cx="1503759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สี่เหลี่ยมมุมมน 5"/>
          <p:cNvSpPr/>
          <p:nvPr/>
        </p:nvSpPr>
        <p:spPr>
          <a:xfrm>
            <a:off x="3498057" y="3249613"/>
            <a:ext cx="5164931" cy="2024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สุด</a:t>
            </a:r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ยอด (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TOP FIVE)</a:t>
            </a:r>
            <a:endParaRPr lang="th-TH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การดำเนินงาน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 </a:t>
            </a:r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endParaRPr lang="th-TH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8" name="Picture 4" descr="Image result for สัญลักษณ์ งานพระราชทานเพลิงศพ ร.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2013"/>
            <a:ext cx="1126331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Image result for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1" y="3157538"/>
            <a:ext cx="1718072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Image result for มงกุฎ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298701"/>
            <a:ext cx="1393031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วงรี 24"/>
          <p:cNvSpPr/>
          <p:nvPr/>
        </p:nvSpPr>
        <p:spPr>
          <a:xfrm>
            <a:off x="341710" y="166688"/>
            <a:ext cx="453628" cy="5461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1</a:t>
            </a:r>
            <a:endParaRPr lang="th-TH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20"/>
          <p:cNvSpPr/>
          <p:nvPr/>
        </p:nvSpPr>
        <p:spPr>
          <a:xfrm>
            <a:off x="0" y="0"/>
            <a:ext cx="9144000" cy="1176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จังหวัดที่ขับเคลื่อนรายได้สูงสุดทั้งประเทศ</a:t>
            </a:r>
          </a:p>
        </p:txBody>
      </p:sp>
      <p:sp>
        <p:nvSpPr>
          <p:cNvPr id="6" name="วงรี 23"/>
          <p:cNvSpPr/>
          <p:nvPr/>
        </p:nvSpPr>
        <p:spPr>
          <a:xfrm>
            <a:off x="807244" y="1439863"/>
            <a:ext cx="578644" cy="750887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1</a:t>
            </a:r>
            <a:endParaRPr lang="th-TH" sz="4400" dirty="0"/>
          </a:p>
        </p:txBody>
      </p:sp>
      <p:sp>
        <p:nvSpPr>
          <p:cNvPr id="9" name="Pentagon 8"/>
          <p:cNvSpPr/>
          <p:nvPr/>
        </p:nvSpPr>
        <p:spPr>
          <a:xfrm flipH="1">
            <a:off x="1434703" y="2595564"/>
            <a:ext cx="2795588" cy="86042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อยุธยา</a:t>
            </a:r>
          </a:p>
        </p:txBody>
      </p:sp>
      <p:sp>
        <p:nvSpPr>
          <p:cNvPr id="10" name="วงรี 23"/>
          <p:cNvSpPr/>
          <p:nvPr/>
        </p:nvSpPr>
        <p:spPr>
          <a:xfrm>
            <a:off x="807244" y="2552700"/>
            <a:ext cx="578644" cy="750888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2</a:t>
            </a:r>
            <a:endParaRPr lang="th-TH" sz="4400" dirty="0"/>
          </a:p>
        </p:txBody>
      </p:sp>
      <p:sp>
        <p:nvSpPr>
          <p:cNvPr id="12" name="Rounded Rectangle 11"/>
          <p:cNvSpPr/>
          <p:nvPr/>
        </p:nvSpPr>
        <p:spPr>
          <a:xfrm>
            <a:off x="5216129" y="2595564"/>
            <a:ext cx="2684859" cy="860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130,115,980</a:t>
            </a:r>
          </a:p>
        </p:txBody>
      </p:sp>
      <p:sp>
        <p:nvSpPr>
          <p:cNvPr id="13" name="Pentagon 12"/>
          <p:cNvSpPr/>
          <p:nvPr/>
        </p:nvSpPr>
        <p:spPr>
          <a:xfrm flipH="1">
            <a:off x="1434703" y="3689350"/>
            <a:ext cx="2795588" cy="86995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ขอนแก่น</a:t>
            </a:r>
          </a:p>
        </p:txBody>
      </p:sp>
      <p:sp>
        <p:nvSpPr>
          <p:cNvPr id="14" name="วงรี 23"/>
          <p:cNvSpPr/>
          <p:nvPr/>
        </p:nvSpPr>
        <p:spPr>
          <a:xfrm>
            <a:off x="807244" y="3656014"/>
            <a:ext cx="578644" cy="750887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3</a:t>
            </a:r>
            <a:endParaRPr lang="th-TH" sz="4400" dirty="0"/>
          </a:p>
        </p:txBody>
      </p:sp>
      <p:sp>
        <p:nvSpPr>
          <p:cNvPr id="15" name="Rounded Rectangle 14"/>
          <p:cNvSpPr/>
          <p:nvPr/>
        </p:nvSpPr>
        <p:spPr>
          <a:xfrm>
            <a:off x="5216129" y="3689350"/>
            <a:ext cx="2684859" cy="8699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82,491,608</a:t>
            </a:r>
          </a:p>
        </p:txBody>
      </p:sp>
      <p:sp>
        <p:nvSpPr>
          <p:cNvPr id="16" name="Pentagon 15"/>
          <p:cNvSpPr/>
          <p:nvPr/>
        </p:nvSpPr>
        <p:spPr>
          <a:xfrm flipH="1">
            <a:off x="1434703" y="4772026"/>
            <a:ext cx="2795588" cy="904875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อุตรดิตถ์</a:t>
            </a:r>
          </a:p>
        </p:txBody>
      </p:sp>
      <p:sp>
        <p:nvSpPr>
          <p:cNvPr id="17" name="วงรี 23"/>
          <p:cNvSpPr/>
          <p:nvPr/>
        </p:nvSpPr>
        <p:spPr>
          <a:xfrm>
            <a:off x="807244" y="4772025"/>
            <a:ext cx="578644" cy="750888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4</a:t>
            </a:r>
            <a:endParaRPr lang="th-TH" sz="4400" dirty="0"/>
          </a:p>
        </p:txBody>
      </p:sp>
      <p:sp>
        <p:nvSpPr>
          <p:cNvPr id="18" name="Rounded Rectangle 17"/>
          <p:cNvSpPr/>
          <p:nvPr/>
        </p:nvSpPr>
        <p:spPr>
          <a:xfrm>
            <a:off x="5216129" y="4772025"/>
            <a:ext cx="2684859" cy="8778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73,922,350</a:t>
            </a:r>
          </a:p>
        </p:txBody>
      </p:sp>
      <p:sp>
        <p:nvSpPr>
          <p:cNvPr id="19" name="Pentagon 18"/>
          <p:cNvSpPr/>
          <p:nvPr/>
        </p:nvSpPr>
        <p:spPr>
          <a:xfrm flipH="1">
            <a:off x="1434703" y="5889625"/>
            <a:ext cx="2795588" cy="903288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พิจิตร</a:t>
            </a:r>
          </a:p>
        </p:txBody>
      </p:sp>
      <p:sp>
        <p:nvSpPr>
          <p:cNvPr id="20" name="วงรี 23"/>
          <p:cNvSpPr/>
          <p:nvPr/>
        </p:nvSpPr>
        <p:spPr>
          <a:xfrm>
            <a:off x="807244" y="5889625"/>
            <a:ext cx="578644" cy="750888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5</a:t>
            </a:r>
            <a:endParaRPr lang="th-TH" sz="4400" dirty="0"/>
          </a:p>
        </p:txBody>
      </p:sp>
      <p:sp>
        <p:nvSpPr>
          <p:cNvPr id="21" name="Rounded Rectangle 20"/>
          <p:cNvSpPr/>
          <p:nvPr/>
        </p:nvSpPr>
        <p:spPr>
          <a:xfrm>
            <a:off x="5216129" y="5889625"/>
            <a:ext cx="2684859" cy="9032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69,159,075</a:t>
            </a:r>
          </a:p>
        </p:txBody>
      </p:sp>
      <p:sp>
        <p:nvSpPr>
          <p:cNvPr id="26" name="ลูกศรขวา 53"/>
          <p:cNvSpPr/>
          <p:nvPr/>
        </p:nvSpPr>
        <p:spPr>
          <a:xfrm>
            <a:off x="4577953" y="2595563"/>
            <a:ext cx="328613" cy="7747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7" name="ลูกศรขวา 53"/>
          <p:cNvSpPr/>
          <p:nvPr/>
        </p:nvSpPr>
        <p:spPr>
          <a:xfrm>
            <a:off x="4558903" y="3689350"/>
            <a:ext cx="328613" cy="776288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8" name="ลูกศรขวา 53"/>
          <p:cNvSpPr/>
          <p:nvPr/>
        </p:nvSpPr>
        <p:spPr>
          <a:xfrm>
            <a:off x="4520803" y="4821238"/>
            <a:ext cx="328613" cy="7747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9" name="ลูกศรขวา 53"/>
          <p:cNvSpPr/>
          <p:nvPr/>
        </p:nvSpPr>
        <p:spPr>
          <a:xfrm>
            <a:off x="4520803" y="5910263"/>
            <a:ext cx="328613" cy="7747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6164" name="Picture 4" descr="Image result for สัญลักษณ์ งานพระราชทานเพลิงศพ ร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2050"/>
            <a:ext cx="1126331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" descr="Image result for มงกุ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94" y="195263"/>
            <a:ext cx="910829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วงรี 24"/>
          <p:cNvSpPr/>
          <p:nvPr/>
        </p:nvSpPr>
        <p:spPr>
          <a:xfrm>
            <a:off x="242888" y="244475"/>
            <a:ext cx="454819" cy="5476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1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1434703" y="1489076"/>
            <a:ext cx="2795588" cy="855663"/>
          </a:xfrm>
          <a:prstGeom prst="homePlate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ภูเก็ต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16129" y="1489076"/>
            <a:ext cx="2684859" cy="855663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172,171,160</a:t>
            </a:r>
          </a:p>
        </p:txBody>
      </p:sp>
      <p:sp>
        <p:nvSpPr>
          <p:cNvPr id="25" name="ลูกศรขวา 53"/>
          <p:cNvSpPr/>
          <p:nvPr/>
        </p:nvSpPr>
        <p:spPr>
          <a:xfrm>
            <a:off x="4558903" y="1489075"/>
            <a:ext cx="328613" cy="776288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256" y="1230313"/>
            <a:ext cx="151090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สี่เหลี่ยมผืนผ้า 52"/>
          <p:cNvSpPr/>
          <p:nvPr/>
        </p:nvSpPr>
        <p:spPr>
          <a:xfrm>
            <a:off x="2389585" y="915988"/>
            <a:ext cx="123944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จังหวัด</a:t>
            </a:r>
          </a:p>
        </p:txBody>
      </p:sp>
      <p:sp>
        <p:nvSpPr>
          <p:cNvPr id="32" name="สี่เหลี่ยมผืนผ้า 52"/>
          <p:cNvSpPr/>
          <p:nvPr/>
        </p:nvSpPr>
        <p:spPr>
          <a:xfrm>
            <a:off x="5405153" y="945505"/>
            <a:ext cx="230681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รายได้รวม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บาท</a:t>
            </a:r>
          </a:p>
        </p:txBody>
      </p:sp>
    </p:spTree>
    <p:extLst>
      <p:ext uri="{BB962C8B-B14F-4D97-AF65-F5344CB8AC3E}">
        <p14:creationId xmlns:p14="http://schemas.microsoft.com/office/powerpoint/2010/main" val="310328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5" grpId="0" animBg="1"/>
      <p:bldP spid="8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5156" y="127613"/>
            <a:ext cx="1486178" cy="733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6313885" y="5902326"/>
            <a:ext cx="2830115" cy="955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56 ผลิตภัณฑ์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13885" y="4948239"/>
            <a:ext cx="2830115" cy="9540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58 ผลิตภัณฑ์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13885" y="3992564"/>
            <a:ext cx="2820590" cy="9556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 ผลิตภัณฑ์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13885" y="3036889"/>
            <a:ext cx="2820590" cy="955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64 ผลิตภัณฑ์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13885" y="2081214"/>
            <a:ext cx="2820590" cy="955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68 ผลิตภัณฑ์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48992" y="5902326"/>
            <a:ext cx="4868465" cy="9556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จังหวัดสมุทรปราการ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51448" y="4948239"/>
            <a:ext cx="4258865" cy="9540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จังหวัดกาฬสินธุ์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58691" y="3992564"/>
            <a:ext cx="3445669" cy="955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จังหวัดนครสรรค์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83781" y="3036889"/>
            <a:ext cx="2724150" cy="955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จังหวัดบุรีรัมย์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11242" y="2081214"/>
            <a:ext cx="2096690" cy="955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จังหวัดขอนแก่น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766197" y="2106613"/>
            <a:ext cx="9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วงรี 24"/>
          <p:cNvSpPr/>
          <p:nvPr/>
        </p:nvSpPr>
        <p:spPr>
          <a:xfrm>
            <a:off x="426244" y="6005514"/>
            <a:ext cx="578644" cy="7508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81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5</a:t>
            </a:r>
            <a:endParaRPr lang="th-TH" sz="4400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1101328" y="6145213"/>
            <a:ext cx="251222" cy="469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5" name="วงรี 24"/>
          <p:cNvSpPr/>
          <p:nvPr/>
        </p:nvSpPr>
        <p:spPr>
          <a:xfrm>
            <a:off x="1004888" y="5002214"/>
            <a:ext cx="578644" cy="7508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4</a:t>
            </a:r>
            <a:endParaRPr lang="th-TH" sz="4400" dirty="0">
              <a:solidFill>
                <a:schemeClr val="tx1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1729979" y="5153026"/>
            <a:ext cx="179784" cy="49847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8" name="วงรี 24"/>
          <p:cNvSpPr/>
          <p:nvPr/>
        </p:nvSpPr>
        <p:spPr>
          <a:xfrm>
            <a:off x="1583532" y="4005264"/>
            <a:ext cx="578644" cy="7508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3</a:t>
            </a:r>
            <a:endParaRPr lang="th-TH" sz="4400" dirty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2420541" y="4214814"/>
            <a:ext cx="216694" cy="49847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0" name="วงรี 24"/>
          <p:cNvSpPr/>
          <p:nvPr/>
        </p:nvSpPr>
        <p:spPr>
          <a:xfrm>
            <a:off x="2280048" y="3036889"/>
            <a:ext cx="578644" cy="7508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2</a:t>
            </a:r>
            <a:endParaRPr lang="th-TH" sz="4400" dirty="0">
              <a:solidFill>
                <a:schemeClr val="tx1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3158729" y="3270250"/>
            <a:ext cx="179784" cy="49847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3" name="Right Arrow 42"/>
          <p:cNvSpPr/>
          <p:nvPr/>
        </p:nvSpPr>
        <p:spPr>
          <a:xfrm>
            <a:off x="3882629" y="2219326"/>
            <a:ext cx="179784" cy="4984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44" name="Picture 2" descr="Image result for ธง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879749" y="1188719"/>
            <a:ext cx="1236552" cy="126435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2" name="วงรี 24"/>
          <p:cNvSpPr/>
          <p:nvPr/>
        </p:nvSpPr>
        <p:spPr>
          <a:xfrm>
            <a:off x="3018235" y="2093914"/>
            <a:ext cx="578644" cy="7508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1</a:t>
            </a:r>
            <a:endParaRPr lang="th-TH" sz="4400" dirty="0">
              <a:solidFill>
                <a:schemeClr val="tx1"/>
              </a:solidFill>
            </a:endParaRPr>
          </a:p>
        </p:txBody>
      </p:sp>
      <p:sp>
        <p:nvSpPr>
          <p:cNvPr id="2" name="สี่เหลี่ยมผืนผ้า 20"/>
          <p:cNvSpPr/>
          <p:nvPr/>
        </p:nvSpPr>
        <p:spPr>
          <a:xfrm>
            <a:off x="0" y="0"/>
            <a:ext cx="9144000" cy="1176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จังหวัดที่ผลงานการพัฒนาผลิตภัณฑ์สูงสุดทั้งประเทศ</a:t>
            </a:r>
          </a:p>
        </p:txBody>
      </p:sp>
      <p:pic>
        <p:nvPicPr>
          <p:cNvPr id="7194" name="Picture 2" descr="Image result for มงกุ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03201"/>
            <a:ext cx="1002506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4" descr="Image result for สัญลักษณ์ งานพระราชทานเพลิงศพ ร.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89038"/>
            <a:ext cx="1126331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วงรี 24"/>
          <p:cNvSpPr/>
          <p:nvPr/>
        </p:nvSpPr>
        <p:spPr>
          <a:xfrm>
            <a:off x="242888" y="244475"/>
            <a:ext cx="454819" cy="5476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1</a:t>
            </a:r>
            <a:endParaRPr lang="th-TH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2" grpId="0" animBg="1"/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20"/>
          <p:cNvSpPr/>
          <p:nvPr/>
        </p:nvSpPr>
        <p:spPr>
          <a:xfrm>
            <a:off x="0" y="0"/>
            <a:ext cx="9144000" cy="1176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จังหวัดที่มีผู้ได้รับประโยชน์สูงสุดทั้งประเทศ</a:t>
            </a:r>
          </a:p>
        </p:txBody>
      </p:sp>
      <p:sp>
        <p:nvSpPr>
          <p:cNvPr id="6" name="วงรี 23"/>
          <p:cNvSpPr/>
          <p:nvPr/>
        </p:nvSpPr>
        <p:spPr>
          <a:xfrm>
            <a:off x="1366838" y="2228850"/>
            <a:ext cx="578644" cy="750888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1</a:t>
            </a:r>
            <a:endParaRPr lang="th-TH" sz="4400" dirty="0"/>
          </a:p>
        </p:txBody>
      </p:sp>
      <p:sp>
        <p:nvSpPr>
          <p:cNvPr id="9" name="วงรี 23"/>
          <p:cNvSpPr/>
          <p:nvPr/>
        </p:nvSpPr>
        <p:spPr>
          <a:xfrm>
            <a:off x="1352550" y="3157539"/>
            <a:ext cx="578644" cy="750887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2</a:t>
            </a:r>
            <a:endParaRPr lang="th-TH" sz="4400" dirty="0"/>
          </a:p>
        </p:txBody>
      </p:sp>
      <p:sp>
        <p:nvSpPr>
          <p:cNvPr id="12" name="วงรี 23"/>
          <p:cNvSpPr/>
          <p:nvPr/>
        </p:nvSpPr>
        <p:spPr>
          <a:xfrm>
            <a:off x="1366838" y="4073525"/>
            <a:ext cx="578644" cy="750888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3</a:t>
            </a:r>
            <a:endParaRPr lang="th-TH" sz="4400" dirty="0"/>
          </a:p>
        </p:txBody>
      </p:sp>
      <p:sp>
        <p:nvSpPr>
          <p:cNvPr id="15" name="วงรี 23"/>
          <p:cNvSpPr/>
          <p:nvPr/>
        </p:nvSpPr>
        <p:spPr>
          <a:xfrm>
            <a:off x="1366838" y="4978400"/>
            <a:ext cx="578644" cy="750888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4</a:t>
            </a:r>
            <a:endParaRPr lang="th-TH" sz="4400" dirty="0"/>
          </a:p>
        </p:txBody>
      </p:sp>
      <p:sp>
        <p:nvSpPr>
          <p:cNvPr id="18" name="วงรี 23"/>
          <p:cNvSpPr/>
          <p:nvPr/>
        </p:nvSpPr>
        <p:spPr>
          <a:xfrm>
            <a:off x="1366838" y="5889625"/>
            <a:ext cx="578644" cy="750888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5</a:t>
            </a:r>
            <a:endParaRPr lang="th-TH" sz="4400" dirty="0"/>
          </a:p>
        </p:txBody>
      </p:sp>
      <p:sp>
        <p:nvSpPr>
          <p:cNvPr id="20" name="ลูกศรขวา 53"/>
          <p:cNvSpPr/>
          <p:nvPr/>
        </p:nvSpPr>
        <p:spPr>
          <a:xfrm>
            <a:off x="4854178" y="2162175"/>
            <a:ext cx="328613" cy="776288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1" name="ลูกศรขวา 53"/>
          <p:cNvSpPr/>
          <p:nvPr/>
        </p:nvSpPr>
        <p:spPr>
          <a:xfrm>
            <a:off x="4854178" y="3144839"/>
            <a:ext cx="328613" cy="776287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ลูกศรขวา 53"/>
          <p:cNvSpPr/>
          <p:nvPr/>
        </p:nvSpPr>
        <p:spPr>
          <a:xfrm>
            <a:off x="4879181" y="4991100"/>
            <a:ext cx="329804" cy="7747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3" name="ลูกศรขวา 53"/>
          <p:cNvSpPr/>
          <p:nvPr/>
        </p:nvSpPr>
        <p:spPr>
          <a:xfrm>
            <a:off x="4879181" y="5973763"/>
            <a:ext cx="329804" cy="7747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7" name="ลูกศรขวา 53"/>
          <p:cNvSpPr/>
          <p:nvPr/>
        </p:nvSpPr>
        <p:spPr>
          <a:xfrm>
            <a:off x="4879181" y="4044950"/>
            <a:ext cx="329804" cy="776288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8" name="Rounded Rectangle 27"/>
          <p:cNvSpPr/>
          <p:nvPr/>
        </p:nvSpPr>
        <p:spPr>
          <a:xfrm>
            <a:off x="2393156" y="2181226"/>
            <a:ext cx="2038350" cy="7461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บุรีรัมย์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393156" y="3127376"/>
            <a:ext cx="2038350" cy="7477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ร้อยเอ็ด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394347" y="4073526"/>
            <a:ext cx="2038350" cy="7477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ยโสธร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393156" y="5005389"/>
            <a:ext cx="2038350" cy="7461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นครพนม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393156" y="5926138"/>
            <a:ext cx="2038350" cy="7477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สุพรรณบุรี</a:t>
            </a:r>
          </a:p>
        </p:txBody>
      </p:sp>
      <p:sp>
        <p:nvSpPr>
          <p:cNvPr id="33" name="กล่องข้อความ 9"/>
          <p:cNvSpPr txBox="1">
            <a:spLocks noChangeArrowheads="1"/>
          </p:cNvSpPr>
          <p:nvPr/>
        </p:nvSpPr>
        <p:spPr bwMode="auto">
          <a:xfrm>
            <a:off x="5604272" y="2168526"/>
            <a:ext cx="2162175" cy="7080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44450"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29,592</a:t>
            </a:r>
          </a:p>
        </p:txBody>
      </p:sp>
      <p:sp>
        <p:nvSpPr>
          <p:cNvPr id="34" name="กล่องข้อความ 9"/>
          <p:cNvSpPr txBox="1">
            <a:spLocks noChangeArrowheads="1"/>
          </p:cNvSpPr>
          <p:nvPr/>
        </p:nvSpPr>
        <p:spPr bwMode="auto">
          <a:xfrm>
            <a:off x="5604272" y="3116264"/>
            <a:ext cx="2162175" cy="70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20,576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กล่องข้อความ 9"/>
          <p:cNvSpPr txBox="1">
            <a:spLocks noChangeArrowheads="1"/>
          </p:cNvSpPr>
          <p:nvPr/>
        </p:nvSpPr>
        <p:spPr bwMode="auto">
          <a:xfrm>
            <a:off x="5604272" y="4044951"/>
            <a:ext cx="2162175" cy="70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20,204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กล่องข้อความ 9"/>
          <p:cNvSpPr txBox="1">
            <a:spLocks noChangeArrowheads="1"/>
          </p:cNvSpPr>
          <p:nvPr/>
        </p:nvSpPr>
        <p:spPr bwMode="auto">
          <a:xfrm>
            <a:off x="5604272" y="4997451"/>
            <a:ext cx="2162175" cy="70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20,088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กล่องข้อความ 9"/>
          <p:cNvSpPr txBox="1">
            <a:spLocks noChangeArrowheads="1"/>
          </p:cNvSpPr>
          <p:nvPr/>
        </p:nvSpPr>
        <p:spPr bwMode="auto">
          <a:xfrm>
            <a:off x="5604272" y="5915026"/>
            <a:ext cx="2162175" cy="70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13,892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5" name="กล่องข้อความ 8"/>
          <p:cNvSpPr txBox="1">
            <a:spLocks noChangeArrowheads="1"/>
          </p:cNvSpPr>
          <p:nvPr/>
        </p:nvSpPr>
        <p:spPr bwMode="auto">
          <a:xfrm>
            <a:off x="2393156" y="1292226"/>
            <a:ext cx="2038350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762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จังหวัด</a:t>
            </a:r>
          </a:p>
        </p:txBody>
      </p:sp>
      <p:sp>
        <p:nvSpPr>
          <p:cNvPr id="66" name="กล่องข้อความ 8"/>
          <p:cNvSpPr txBox="1">
            <a:spLocks noChangeArrowheads="1"/>
          </p:cNvSpPr>
          <p:nvPr/>
        </p:nvSpPr>
        <p:spPr bwMode="auto">
          <a:xfrm>
            <a:off x="5182791" y="1292226"/>
            <a:ext cx="28384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762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ผู้ได้รับประโยชน์รวม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คน</a:t>
            </a:r>
          </a:p>
        </p:txBody>
      </p:sp>
      <p:pic>
        <p:nvPicPr>
          <p:cNvPr id="8217" name="Picture 2" descr="Image result for มงกุ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9" y="182563"/>
            <a:ext cx="910829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4" descr="Image result for สัญลักษณ์ งานพระราชทานเพลิงศพ ร.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89038"/>
            <a:ext cx="1126331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Image result for ธง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367532" y="1685107"/>
            <a:ext cx="1236552" cy="126435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86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0951" y="127613"/>
            <a:ext cx="1486178" cy="733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524000" y="719139"/>
            <a:ext cx="6096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US" altLang="th-TH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US" altLang="th-TH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US" altLang="th-TH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10865897"/>
              </p:ext>
            </p:extLst>
          </p:nvPr>
        </p:nvGraphicFramePr>
        <p:xfrm>
          <a:off x="573649" y="2101600"/>
          <a:ext cx="79967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วงรี 24"/>
          <p:cNvSpPr/>
          <p:nvPr/>
        </p:nvSpPr>
        <p:spPr>
          <a:xfrm>
            <a:off x="5965032" y="2686050"/>
            <a:ext cx="578644" cy="7508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2</a:t>
            </a:r>
            <a:endParaRPr lang="th-TH" sz="4400" dirty="0">
              <a:solidFill>
                <a:schemeClr val="tx1"/>
              </a:solidFill>
            </a:endParaRPr>
          </a:p>
        </p:txBody>
      </p:sp>
      <p:sp>
        <p:nvSpPr>
          <p:cNvPr id="12" name="วงรี 24"/>
          <p:cNvSpPr/>
          <p:nvPr/>
        </p:nvSpPr>
        <p:spPr>
          <a:xfrm>
            <a:off x="948929" y="4087814"/>
            <a:ext cx="578644" cy="7508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5</a:t>
            </a:r>
            <a:endParaRPr lang="th-TH" sz="4400" dirty="0">
              <a:solidFill>
                <a:schemeClr val="tx1"/>
              </a:solidFill>
            </a:endParaRPr>
          </a:p>
        </p:txBody>
      </p:sp>
      <p:sp>
        <p:nvSpPr>
          <p:cNvPr id="13" name="วงรี 24"/>
          <p:cNvSpPr/>
          <p:nvPr/>
        </p:nvSpPr>
        <p:spPr>
          <a:xfrm>
            <a:off x="4282679" y="3138489"/>
            <a:ext cx="578644" cy="7508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3</a:t>
            </a:r>
            <a:endParaRPr lang="th-TH" sz="4400" dirty="0">
              <a:solidFill>
                <a:schemeClr val="tx1"/>
              </a:solidFill>
            </a:endParaRPr>
          </a:p>
        </p:txBody>
      </p:sp>
      <p:sp>
        <p:nvSpPr>
          <p:cNvPr id="14" name="วงรี 24"/>
          <p:cNvSpPr/>
          <p:nvPr/>
        </p:nvSpPr>
        <p:spPr>
          <a:xfrm>
            <a:off x="2613423" y="3549650"/>
            <a:ext cx="578644" cy="750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4</a:t>
            </a:r>
            <a:endParaRPr lang="th-TH" sz="4400" dirty="0">
              <a:solidFill>
                <a:schemeClr val="tx1"/>
              </a:solidFill>
            </a:endParaRPr>
          </a:p>
        </p:txBody>
      </p:sp>
      <p:sp>
        <p:nvSpPr>
          <p:cNvPr id="2" name="สี่เหลี่ยมผืนผ้า 20"/>
          <p:cNvSpPr/>
          <p:nvPr/>
        </p:nvSpPr>
        <p:spPr>
          <a:xfrm>
            <a:off x="0" y="0"/>
            <a:ext cx="9144000" cy="1176338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TOP FIVE 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ที่ได้รับการรับรองเป็นวิสาหกิจเพื่อสังคมเร็วที่สุด</a:t>
            </a:r>
          </a:p>
        </p:txBody>
      </p:sp>
      <p:sp>
        <p:nvSpPr>
          <p:cNvPr id="10" name="วงรี 24"/>
          <p:cNvSpPr/>
          <p:nvPr/>
        </p:nvSpPr>
        <p:spPr>
          <a:xfrm>
            <a:off x="7718573" y="2219166"/>
            <a:ext cx="578644" cy="750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1</a:t>
            </a:r>
            <a:endParaRPr lang="th-TH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9227" name="Picture 2" descr="Image result for มงกุฎ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67" y="1176338"/>
            <a:ext cx="92630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9" cstate="print"/>
          <a:srcRect l="22954" b="18854"/>
          <a:stretch>
            <a:fillRect/>
          </a:stretch>
        </p:blipFill>
        <p:spPr bwMode="auto">
          <a:xfrm>
            <a:off x="7347856" y="4157987"/>
            <a:ext cx="1299011" cy="1341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 descr="Image result for กาฬสินธุ์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154" y="4615136"/>
            <a:ext cx="1347566" cy="1197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50" name="Picture 6" descr="Image result for ผีตาโขนเลย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7936" y="5107577"/>
            <a:ext cx="1401710" cy="1179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52" name="Picture 8" descr="Image result for ปทุมธานี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3140" y="5467623"/>
            <a:ext cx="1342210" cy="1058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54" name="Picture 10" descr="Image result for อุบลราชธานี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2276" y="5839099"/>
            <a:ext cx="1277355" cy="821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33" name="Picture 4" descr="Image result for สัญลักษณ์ งานพระราชทานเพลิงศพ ร.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2050"/>
            <a:ext cx="1126331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418C4D-7F99-4CD3-BDB0-BBA0639A3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8B418C4D-7F99-4CD3-BDB0-BBA0639A3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399AC4-8471-4E19-A25C-1C24DD7EA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graphicEl>
                                              <a:dgm id="{F9399AC4-8471-4E19-A25C-1C24DD7EA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D2EB1A-5085-4BC9-97D2-315332B5F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graphicEl>
                                              <a:dgm id="{CED2EB1A-5085-4BC9-97D2-315332B5F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9751EC-AFBB-4639-B98B-F2A8BB791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graphicEl>
                                              <a:dgm id="{1E9751EC-AFBB-4639-B98B-F2A8BB791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658A18-B9EA-424B-BBDD-2826FE48C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95658A18-B9EA-424B-BBDD-2826FE48C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42F1F1-7DA3-4494-9E4E-9B5A99964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5B42F1F1-7DA3-4494-9E4E-9B5A99964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E9CCD3C-543F-4AA7-8292-16A973423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graphicEl>
                                              <a:dgm id="{0E9CCD3C-543F-4AA7-8292-16A973423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3C378D-B5A9-40FC-AC4C-19752345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dgm id="{5D3C378D-B5A9-40FC-AC4C-19752345E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22FC41-FD9C-4869-A9FE-7A8F215E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4622FC41-FD9C-4869-A9FE-7A8F215E8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0D2518-BAD7-4763-9FB8-1F4ECF940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graphicEl>
                                              <a:dgm id="{680D2518-BAD7-4763-9FB8-1F4ECF940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35AAB5-5C2F-4173-8F40-C12D1E8E4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graphicEl>
                                              <a:dgm id="{4435AAB5-5C2F-4173-8F40-C12D1E8E4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27874B-E771-46BB-A8F7-10D309E33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graphicEl>
                                              <a:dgm id="{D727874B-E771-46BB-A8F7-10D309E33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77053D-774D-4DC3-AA73-6414F38D6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graphicEl>
                                              <a:dgm id="{C377053D-774D-4DC3-AA73-6414F38D6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D7BB38-3DD6-4F62-BE08-E9663A0C0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graphicEl>
                                              <a:dgm id="{E7D7BB38-3DD6-4F62-BE08-E9663A0C0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255986" y="2678906"/>
            <a:ext cx="2780510" cy="16430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ประเมินผลการดำเนินงานของ ครู ก./ครู ข.</a:t>
            </a:r>
            <a:endParaRPr lang="th-TH" sz="2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Left Arrow 29"/>
          <p:cNvSpPr/>
          <p:nvPr/>
        </p:nvSpPr>
        <p:spPr>
          <a:xfrm rot="10800000">
            <a:off x="5769769" y="3240087"/>
            <a:ext cx="431800" cy="61753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79964" y="2507000"/>
            <a:ext cx="2511805" cy="23193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9001" y="3143250"/>
            <a:ext cx="2071688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การขับเคลื่อนหลักปรัชญาเศรษฐกิจพอเพียง (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SEP</a:t>
            </a:r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 ไปสู่การปฏิบัติจนเป็นวิถีชีวิต (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way of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life</a:t>
            </a:r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Left Arrow 32"/>
          <p:cNvSpPr/>
          <p:nvPr/>
        </p:nvSpPr>
        <p:spPr>
          <a:xfrm>
            <a:off x="2655515" y="3173638"/>
            <a:ext cx="431800" cy="668702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 rot="564190">
            <a:off x="5735638" y="4183063"/>
            <a:ext cx="50006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03713" y="4676775"/>
            <a:ext cx="50006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1357313"/>
            <a:ext cx="11430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71588" y="1357313"/>
            <a:ext cx="787241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9"/>
          <p:cNvSpPr/>
          <p:nvPr/>
        </p:nvSpPr>
        <p:spPr>
          <a:xfrm>
            <a:off x="151107" y="2747347"/>
            <a:ext cx="2476678" cy="15988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defRPr/>
            </a:pPr>
            <a:r>
              <a:rPr lang="th-TH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1.2  ติดตามผลการดำเนินงานของหมู่บ้านและชุมชนเป้าหมาย</a:t>
            </a:r>
            <a:endParaRPr lang="th-TH" sz="2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0542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Image result for ท่องเที่ยวชุมชน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87392" y="5081452"/>
            <a:ext cx="2256608" cy="1776548"/>
          </a:xfrm>
          <a:prstGeom prst="rect">
            <a:avLst/>
          </a:prstGeom>
          <a:noFill/>
        </p:spPr>
      </p:pic>
      <p:sp>
        <p:nvSpPr>
          <p:cNvPr id="2" name="Oval 16"/>
          <p:cNvSpPr/>
          <p:nvPr/>
        </p:nvSpPr>
        <p:spPr>
          <a:xfrm>
            <a:off x="2524125" y="1574800"/>
            <a:ext cx="4176713" cy="3175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ทิศทาง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2561</a:t>
            </a:r>
          </a:p>
        </p:txBody>
      </p:sp>
      <p:sp>
        <p:nvSpPr>
          <p:cNvPr id="3" name="สี่เหลี่ยมผืนผ้า 25"/>
          <p:cNvSpPr/>
          <p:nvPr/>
        </p:nvSpPr>
        <p:spPr>
          <a:xfrm>
            <a:off x="0" y="0"/>
            <a:ext cx="9144000" cy="13795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th-TH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การพัฒนาเศรษฐกิจฐานรากและประชารัฐ</a:t>
            </a:r>
          </a:p>
        </p:txBody>
      </p:sp>
      <p:sp>
        <p:nvSpPr>
          <p:cNvPr id="4" name="วงรี 3"/>
          <p:cNvSpPr/>
          <p:nvPr/>
        </p:nvSpPr>
        <p:spPr>
          <a:xfrm>
            <a:off x="1390650" y="247651"/>
            <a:ext cx="951310" cy="1006475"/>
          </a:xfrm>
          <a:prstGeom prst="ellips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endParaRPr lang="th-TH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6" name="Picture 4" descr="Image result for สัญลักษณ์ งานพระราชทานเพลิงศพ ร.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1601"/>
            <a:ext cx="1126331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Image result for เศรษฐกิจฐานราก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5103868"/>
            <a:ext cx="2860765" cy="1754132"/>
          </a:xfrm>
          <a:prstGeom prst="rect">
            <a:avLst/>
          </a:prstGeom>
          <a:noFill/>
        </p:spPr>
      </p:pic>
      <p:pic>
        <p:nvPicPr>
          <p:cNvPr id="28676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46887" y="5107577"/>
            <a:ext cx="1855742" cy="1750423"/>
          </a:xfrm>
          <a:prstGeom prst="rect">
            <a:avLst/>
          </a:prstGeom>
          <a:noFill/>
        </p:spPr>
      </p:pic>
      <p:pic>
        <p:nvPicPr>
          <p:cNvPr id="28678" name="Picture 6" descr="Image result for otop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02628" y="5101545"/>
            <a:ext cx="2302329" cy="1756455"/>
          </a:xfrm>
          <a:prstGeom prst="rect">
            <a:avLst/>
          </a:prstGeom>
          <a:noFill/>
        </p:spPr>
      </p:pic>
      <p:sp>
        <p:nvSpPr>
          <p:cNvPr id="11" name="สี่เหลี่ยมผืนผ้า 10"/>
          <p:cNvSpPr/>
          <p:nvPr/>
        </p:nvSpPr>
        <p:spPr>
          <a:xfrm>
            <a:off x="0" y="4899026"/>
            <a:ext cx="9144000" cy="2079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73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684985" y="1352550"/>
            <a:ext cx="2384822" cy="5321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76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0" y="1"/>
            <a:ext cx="9144000" cy="10779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52" name="กล่องข้อความ 8"/>
          <p:cNvSpPr txBox="1">
            <a:spLocks noChangeArrowheads="1"/>
          </p:cNvSpPr>
          <p:nvPr/>
        </p:nvSpPr>
        <p:spPr bwMode="auto">
          <a:xfrm>
            <a:off x="220266" y="5411788"/>
            <a:ext cx="942975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762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ผลผลิต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มีต้นแบบ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9 จังหวัด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3" name="กล่องข้อความ 9"/>
          <p:cNvSpPr txBox="1">
            <a:spLocks noChangeArrowheads="1"/>
          </p:cNvSpPr>
          <p:nvPr/>
        </p:nvSpPr>
        <p:spPr bwMode="auto">
          <a:xfrm>
            <a:off x="2290762" y="5411788"/>
            <a:ext cx="985838" cy="12464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ผลลัพธ์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500" b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มีตัวบ่งชี้การเปลี่ยนแปลงระบบเศรษฐกิจชุมชน</a:t>
            </a:r>
            <a:endParaRPr lang="th-TH" sz="15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4" name="กล่องข้อความ 10"/>
          <p:cNvSpPr txBox="1">
            <a:spLocks noChangeArrowheads="1"/>
          </p:cNvSpPr>
          <p:nvPr/>
        </p:nvSpPr>
        <p:spPr bwMode="auto">
          <a:xfrm>
            <a:off x="3705226" y="1365251"/>
            <a:ext cx="2364581" cy="11398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ทีมศึกษาวิจัย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5" name="กล่องข้อความ 11"/>
          <p:cNvSpPr txBox="1">
            <a:spLocks noChangeArrowheads="1"/>
          </p:cNvSpPr>
          <p:nvPr/>
        </p:nvSpPr>
        <p:spPr bwMode="auto">
          <a:xfrm>
            <a:off x="3692129" y="2063750"/>
            <a:ext cx="2389584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ที่ปรึกษา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1.ผศ.ดร.วิ</a:t>
            </a:r>
            <a:r>
              <a:rPr lang="th-TH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พุท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อ่องสกุล (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NIDA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2.ดร.สุนทร คุณ</a:t>
            </a:r>
            <a:r>
              <a:rPr lang="th-TH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ชัยมัง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(มูลนิธิสัมมาชีพ)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3.ดร.พิพัฒน์ ยอด</a:t>
            </a:r>
            <a:r>
              <a:rPr lang="th-TH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พฤติการ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(สถาบัน</a:t>
            </a:r>
            <a:r>
              <a:rPr lang="th-TH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ไทยพัฒน์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  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6" name="กล่องข้อความ 12"/>
          <p:cNvSpPr txBox="1">
            <a:spLocks noChangeArrowheads="1"/>
          </p:cNvSpPr>
          <p:nvPr/>
        </p:nvSpPr>
        <p:spPr bwMode="auto">
          <a:xfrm>
            <a:off x="3705226" y="3460751"/>
            <a:ext cx="2383631" cy="1815882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ทีมวิเคราะห์/สังเคราะห์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1.ผศ.ดร.ฉัตร</a:t>
            </a:r>
            <a:r>
              <a:rPr lang="th-TH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วรัญ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สิงห์ (ม.รังสิต)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2.ดร.</a:t>
            </a:r>
            <a:r>
              <a:rPr lang="th-TH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นัช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ชา เทียมพิทักษ์ (ม.รังสิต)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ดร.ชญาน์นันท์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ติยะตระการชัย (ม.กรุงเทพ)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Dr.Faiz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Shah 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Yunus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Center at AIT</a:t>
            </a:r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4105" name="กล่องข้อความ 13"/>
          <p:cNvSpPr txBox="1">
            <a:spLocks noChangeArrowheads="1"/>
          </p:cNvSpPr>
          <p:nvPr/>
        </p:nvSpPr>
        <p:spPr bwMode="auto">
          <a:xfrm>
            <a:off x="3717131" y="5343526"/>
            <a:ext cx="23764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ทีมปฏิบัติการ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1.น.ส.กรรณิการ์ </a:t>
            </a:r>
            <a:r>
              <a:rPr lang="th-TH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รุ่งศิ</a:t>
            </a: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ริมาศ (มูลนิธิสัมมาชีพ)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2.น.ส.ทัศนีย์ ขัดสืบ (มูลนิธิสัมมาชีพ)</a:t>
            </a:r>
          </a:p>
        </p:txBody>
      </p:sp>
      <p:grpSp>
        <p:nvGrpSpPr>
          <p:cNvPr id="6" name="กลุ่ม 10"/>
          <p:cNvGrpSpPr>
            <a:grpSpLocks/>
          </p:cNvGrpSpPr>
          <p:nvPr/>
        </p:nvGrpSpPr>
        <p:grpSpPr bwMode="auto">
          <a:xfrm>
            <a:off x="6209110" y="2190750"/>
            <a:ext cx="1585913" cy="1373188"/>
            <a:chOff x="8278813" y="2190750"/>
            <a:chExt cx="2114550" cy="1373188"/>
          </a:xfrm>
        </p:grpSpPr>
        <p:sp>
          <p:nvSpPr>
            <p:cNvPr id="31" name="สี่เหลี่ยมผืนผ้า 30"/>
            <p:cNvSpPr/>
            <p:nvPr/>
          </p:nvSpPr>
          <p:spPr bwMode="auto">
            <a:xfrm>
              <a:off x="8285163" y="2190750"/>
              <a:ext cx="2108200" cy="13731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2" name="รูปห้าเหลี่ยม 31"/>
            <p:cNvSpPr/>
            <p:nvPr/>
          </p:nvSpPr>
          <p:spPr bwMode="auto">
            <a:xfrm>
              <a:off x="8278813" y="2190750"/>
              <a:ext cx="1289050" cy="419100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grpSp>
        <p:nvGrpSpPr>
          <p:cNvPr id="7" name="กลุ่ม 11"/>
          <p:cNvGrpSpPr>
            <a:grpSpLocks/>
          </p:cNvGrpSpPr>
          <p:nvPr/>
        </p:nvGrpSpPr>
        <p:grpSpPr bwMode="auto">
          <a:xfrm>
            <a:off x="6199585" y="3676650"/>
            <a:ext cx="1595438" cy="1373188"/>
            <a:chOff x="8266113" y="3676650"/>
            <a:chExt cx="2127250" cy="1373188"/>
          </a:xfrm>
          <a:solidFill>
            <a:schemeClr val="bg2">
              <a:lumMod val="50000"/>
            </a:schemeClr>
          </a:solidFill>
        </p:grpSpPr>
        <p:sp>
          <p:nvSpPr>
            <p:cNvPr id="34" name="สี่เหลี่ยมผืนผ้า 33"/>
            <p:cNvSpPr/>
            <p:nvPr/>
          </p:nvSpPr>
          <p:spPr bwMode="auto">
            <a:xfrm>
              <a:off x="8285163" y="3678238"/>
              <a:ext cx="2108200" cy="1371600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5" name="รูปห้าเหลี่ยม 34"/>
            <p:cNvSpPr/>
            <p:nvPr/>
          </p:nvSpPr>
          <p:spPr bwMode="auto">
            <a:xfrm>
              <a:off x="8266113" y="3676650"/>
              <a:ext cx="1289050" cy="417513"/>
            </a:xfrm>
            <a:prstGeom prst="homePlat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grpSp>
        <p:nvGrpSpPr>
          <p:cNvPr id="10" name="กลุ่ม 12"/>
          <p:cNvGrpSpPr>
            <a:grpSpLocks/>
          </p:cNvGrpSpPr>
          <p:nvPr/>
        </p:nvGrpSpPr>
        <p:grpSpPr bwMode="auto">
          <a:xfrm>
            <a:off x="6209110" y="5126039"/>
            <a:ext cx="1585913" cy="1373187"/>
            <a:chOff x="8278813" y="5126038"/>
            <a:chExt cx="2114550" cy="1373187"/>
          </a:xfrm>
        </p:grpSpPr>
        <p:sp>
          <p:nvSpPr>
            <p:cNvPr id="38" name="สี่เหลี่ยมผืนผ้า 37"/>
            <p:cNvSpPr/>
            <p:nvPr/>
          </p:nvSpPr>
          <p:spPr bwMode="auto">
            <a:xfrm>
              <a:off x="8285163" y="5126038"/>
              <a:ext cx="2108200" cy="13731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39" name="รูปห้าเหลี่ยม 38"/>
            <p:cNvSpPr/>
            <p:nvPr/>
          </p:nvSpPr>
          <p:spPr bwMode="auto">
            <a:xfrm>
              <a:off x="8278813" y="5135563"/>
              <a:ext cx="1289050" cy="419100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sp>
        <p:nvSpPr>
          <p:cNvPr id="29" name="กล่องข้อความ 28"/>
          <p:cNvSpPr txBox="1"/>
          <p:nvPr/>
        </p:nvSpPr>
        <p:spPr bwMode="auto">
          <a:xfrm>
            <a:off x="6209110" y="1587501"/>
            <a:ext cx="1581150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พื้นที่ดำเนินการ</a:t>
            </a:r>
          </a:p>
        </p:txBody>
      </p:sp>
      <p:sp>
        <p:nvSpPr>
          <p:cNvPr id="4113" name="กล่องข้อความ 47"/>
          <p:cNvSpPr txBox="1">
            <a:spLocks noChangeArrowheads="1"/>
          </p:cNvSpPr>
          <p:nvPr/>
        </p:nvSpPr>
        <p:spPr bwMode="auto">
          <a:xfrm>
            <a:off x="6232922" y="2073276"/>
            <a:ext cx="15716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32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เกษตร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latin typeface="TH SarabunPSK" pitchFamily="34" charset="-34"/>
                <a:cs typeface="TH SarabunPSK" pitchFamily="34" charset="-34"/>
              </a:rPr>
              <a:t>1. ร้อยเอ็ด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latin typeface="TH SarabunPSK" pitchFamily="34" charset="-34"/>
                <a:cs typeface="TH SarabunPSK" pitchFamily="34" charset="-34"/>
              </a:rPr>
              <a:t>2. สกลนคร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b="1">
                <a:latin typeface="TH SarabunPSK" pitchFamily="34" charset="-34"/>
                <a:cs typeface="TH SarabunPSK" pitchFamily="34" charset="-34"/>
              </a:rPr>
              <a:t>3. นครสวรรค์</a:t>
            </a:r>
          </a:p>
        </p:txBody>
      </p:sp>
      <p:sp>
        <p:nvSpPr>
          <p:cNvPr id="4114" name="กล่องข้อความ 49"/>
          <p:cNvSpPr txBox="1">
            <a:spLocks noChangeArrowheads="1"/>
          </p:cNvSpPr>
          <p:nvPr/>
        </p:nvSpPr>
        <p:spPr bwMode="auto">
          <a:xfrm>
            <a:off x="6221016" y="3589339"/>
            <a:ext cx="15716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แปรรูป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หนองคาย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ภูเก็ต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 นราธิวาส</a:t>
            </a:r>
          </a:p>
        </p:txBody>
      </p:sp>
      <p:sp>
        <p:nvSpPr>
          <p:cNvPr id="4115" name="กล่องข้อความ 51"/>
          <p:cNvSpPr txBox="1">
            <a:spLocks noChangeArrowheads="1"/>
          </p:cNvSpPr>
          <p:nvPr/>
        </p:nvSpPr>
        <p:spPr bwMode="auto">
          <a:xfrm>
            <a:off x="6221016" y="5049839"/>
            <a:ext cx="1571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ท่องเที่ยว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. เพชรบุรี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2. เชียงใหม่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>
                <a:latin typeface="TH SarabunPSK" pitchFamily="34" charset="-34"/>
                <a:cs typeface="TH SarabunPSK" pitchFamily="34" charset="-34"/>
              </a:rPr>
              <a:t>3. อยุธยา</a:t>
            </a:r>
          </a:p>
        </p:txBody>
      </p:sp>
      <p:grpSp>
        <p:nvGrpSpPr>
          <p:cNvPr id="11" name="กลุ่ม 5"/>
          <p:cNvGrpSpPr>
            <a:grpSpLocks/>
          </p:cNvGrpSpPr>
          <p:nvPr/>
        </p:nvGrpSpPr>
        <p:grpSpPr bwMode="auto">
          <a:xfrm>
            <a:off x="1015603" y="4475163"/>
            <a:ext cx="1443038" cy="2032000"/>
            <a:chOff x="1354138" y="4475163"/>
            <a:chExt cx="1924050" cy="2032000"/>
          </a:xfrm>
        </p:grpSpPr>
        <p:sp>
          <p:nvSpPr>
            <p:cNvPr id="56" name="วงรี 55"/>
            <p:cNvSpPr/>
            <p:nvPr/>
          </p:nvSpPr>
          <p:spPr bwMode="auto">
            <a:xfrm>
              <a:off x="1354138" y="4475163"/>
              <a:ext cx="1924050" cy="2032000"/>
            </a:xfrm>
            <a:prstGeom prst="ellipse">
              <a:avLst/>
            </a:prstGeom>
            <a:solidFill>
              <a:schemeClr val="bg1"/>
            </a:solidFill>
            <a:ln w="317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4155" name="กล่องข้อความ 56"/>
            <p:cNvSpPr txBox="1">
              <a:spLocks noChangeArrowheads="1"/>
            </p:cNvSpPr>
            <p:nvPr/>
          </p:nvSpPr>
          <p:spPr bwMode="auto">
            <a:xfrm>
              <a:off x="1598613" y="4848225"/>
              <a:ext cx="1435100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กระบวนการศึกษา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700" b="1" dirty="0">
                  <a:latin typeface="TH SarabunPSK" pitchFamily="34" charset="-34"/>
                  <a:cs typeface="TH SarabunPSK" pitchFamily="34" charset="-34"/>
                </a:rPr>
                <a:t>120 วัน</a:t>
              </a:r>
            </a:p>
          </p:txBody>
        </p:sp>
      </p:grpSp>
      <p:sp>
        <p:nvSpPr>
          <p:cNvPr id="59" name="สี่เหลี่ยมผืนผ้ามุมมน 58"/>
          <p:cNvSpPr/>
          <p:nvPr/>
        </p:nvSpPr>
        <p:spPr>
          <a:xfrm>
            <a:off x="691754" y="2301876"/>
            <a:ext cx="2264569" cy="204946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grpSp>
        <p:nvGrpSpPr>
          <p:cNvPr id="12" name="กลุ่ม 62"/>
          <p:cNvGrpSpPr>
            <a:grpSpLocks/>
          </p:cNvGrpSpPr>
          <p:nvPr/>
        </p:nvGrpSpPr>
        <p:grpSpPr bwMode="auto">
          <a:xfrm>
            <a:off x="76200" y="2770188"/>
            <a:ext cx="807244" cy="1251197"/>
            <a:chOff x="291650" y="2426112"/>
            <a:chExt cx="1076325" cy="1250118"/>
          </a:xfrm>
        </p:grpSpPr>
        <p:sp>
          <p:nvSpPr>
            <p:cNvPr id="60" name="วงรี 59"/>
            <p:cNvSpPr/>
            <p:nvPr/>
          </p:nvSpPr>
          <p:spPr>
            <a:xfrm>
              <a:off x="291650" y="2426112"/>
              <a:ext cx="1076325" cy="93264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1320" name="กล่องข้อความ 60"/>
            <p:cNvSpPr txBox="1">
              <a:spLocks noChangeArrowheads="1"/>
            </p:cNvSpPr>
            <p:nvPr/>
          </p:nvSpPr>
          <p:spPr bwMode="auto">
            <a:xfrm>
              <a:off x="292337" y="2476936"/>
              <a:ext cx="1074950" cy="119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h-TH" altLang="th-TH" sz="2400" b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วัตถุ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h-TH" altLang="th-TH" sz="2400" b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ประสงค์</a:t>
              </a:r>
            </a:p>
          </p:txBody>
        </p:sp>
      </p:grpSp>
      <p:sp>
        <p:nvSpPr>
          <p:cNvPr id="4119" name="กล่องข้อความ 61"/>
          <p:cNvSpPr txBox="1">
            <a:spLocks noChangeArrowheads="1"/>
          </p:cNvSpPr>
          <p:nvPr/>
        </p:nvSpPr>
        <p:spPr bwMode="auto">
          <a:xfrm>
            <a:off x="652462" y="2379664"/>
            <a:ext cx="229195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  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</a:t>
            </a: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ประมวลผลงานร่วม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      ระหว่าง </a:t>
            </a:r>
            <a:r>
              <a:rPr lang="th-T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คส</a:t>
            </a: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ป. และ บ.ประชารัฐ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ประมวลความสำเร็จเศรษฐกิจ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      ฐานรากและประชารัฐ ที่มีผลต่อ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      เศรษฐกิจและสังคม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 pitchFamily="2" charset="2"/>
              </a:rPr>
              <a:t> จัดทำข้อเสนอแนะพัฒนางาน</a:t>
            </a:r>
            <a:endParaRPr lang="th-T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วงรี 64"/>
          <p:cNvSpPr/>
          <p:nvPr/>
        </p:nvSpPr>
        <p:spPr>
          <a:xfrm>
            <a:off x="556023" y="4459288"/>
            <a:ext cx="686990" cy="96996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6" name="วงรี 65"/>
          <p:cNvSpPr/>
          <p:nvPr/>
        </p:nvSpPr>
        <p:spPr>
          <a:xfrm>
            <a:off x="2206229" y="4460876"/>
            <a:ext cx="686990" cy="96837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7" name="วงรี 66"/>
          <p:cNvSpPr/>
          <p:nvPr/>
        </p:nvSpPr>
        <p:spPr>
          <a:xfrm>
            <a:off x="1322785" y="5827713"/>
            <a:ext cx="852488" cy="96996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3" name="ตัวเชื่อมต่อตรง 2"/>
          <p:cNvCxnSpPr>
            <a:stCxn id="4" idx="1"/>
            <a:endCxn id="4" idx="3"/>
          </p:cNvCxnSpPr>
          <p:nvPr/>
        </p:nvCxnSpPr>
        <p:spPr>
          <a:xfrm>
            <a:off x="0" y="538163"/>
            <a:ext cx="9144000" cy="0"/>
          </a:xfrm>
          <a:prstGeom prst="line">
            <a:avLst/>
          </a:prstGeom>
          <a:ln w="730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รูปห้าเหลี่ยม 17"/>
          <p:cNvSpPr/>
          <p:nvPr/>
        </p:nvSpPr>
        <p:spPr>
          <a:xfrm>
            <a:off x="300038" y="9525"/>
            <a:ext cx="600075" cy="106838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9" name="รูปห้าเหลี่ยม 18"/>
          <p:cNvSpPr/>
          <p:nvPr/>
        </p:nvSpPr>
        <p:spPr>
          <a:xfrm>
            <a:off x="0" y="-3175"/>
            <a:ext cx="600075" cy="1068388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รูปห้าเหลี่ยม 21"/>
          <p:cNvSpPr/>
          <p:nvPr/>
        </p:nvSpPr>
        <p:spPr>
          <a:xfrm flipH="1">
            <a:off x="8277225" y="9525"/>
            <a:ext cx="600075" cy="106838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3" name="รูปห้าเหลี่ยม 22"/>
          <p:cNvSpPr/>
          <p:nvPr/>
        </p:nvSpPr>
        <p:spPr>
          <a:xfrm flipH="1">
            <a:off x="8548688" y="-3175"/>
            <a:ext cx="600075" cy="1068388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58341" y="93664"/>
            <a:ext cx="619125" cy="915987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sp>
        <p:nvSpPr>
          <p:cNvPr id="11294" name="TextBox 45"/>
          <p:cNvSpPr txBox="1">
            <a:spLocks noChangeArrowheads="1"/>
          </p:cNvSpPr>
          <p:nvPr/>
        </p:nvSpPr>
        <p:spPr bwMode="auto">
          <a:xfrm>
            <a:off x="1092994" y="-93663"/>
            <a:ext cx="706636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การดำเนินงานค้นหาต้นแบบ/ต่อยอดและขยายผลความสำเร็จ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3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altLang="th-TH" sz="3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พัฒนาเศรษฐกิจฐานรากและประชารัฐ </a:t>
            </a:r>
            <a:r>
              <a:rPr lang="th-TH" altLang="th-TH" sz="3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(ต</a:t>
            </a:r>
            <a:r>
              <a:rPr lang="en-US" altLang="th-TH" sz="3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altLang="th-TH" sz="3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3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.-</a:t>
            </a:r>
            <a:r>
              <a:rPr lang="th-TH" altLang="th-TH" sz="3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ธ</a:t>
            </a:r>
            <a:r>
              <a:rPr lang="en-US" altLang="th-TH" sz="3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altLang="th-TH" sz="3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3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.2560</a:t>
            </a:r>
            <a:r>
              <a:rPr lang="th-TH" altLang="th-TH" sz="3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4130" name="กล่องข้อความ 10"/>
          <p:cNvSpPr txBox="1">
            <a:spLocks noChangeArrowheads="1"/>
          </p:cNvSpPr>
          <p:nvPr/>
        </p:nvSpPr>
        <p:spPr bwMode="auto">
          <a:xfrm>
            <a:off x="1307306" y="5929313"/>
            <a:ext cx="8917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Business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Model</a:t>
            </a:r>
            <a:endParaRPr lang="th-TH" alt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31" name="กล่องข้อความ 10"/>
          <p:cNvSpPr txBox="1">
            <a:spLocks noChangeArrowheads="1"/>
          </p:cNvSpPr>
          <p:nvPr/>
        </p:nvSpPr>
        <p:spPr bwMode="auto">
          <a:xfrm>
            <a:off x="2103835" y="4673600"/>
            <a:ext cx="89177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Result</a:t>
            </a:r>
            <a:endParaRPr lang="th-TH" altLang="th-TH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32" name="กล่องข้อความ 10"/>
          <p:cNvSpPr txBox="1">
            <a:spLocks noChangeArrowheads="1"/>
          </p:cNvSpPr>
          <p:nvPr/>
        </p:nvSpPr>
        <p:spPr bwMode="auto">
          <a:xfrm>
            <a:off x="454819" y="4691064"/>
            <a:ext cx="890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h-TH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Policy</a:t>
            </a:r>
            <a:endParaRPr lang="th-TH" altLang="th-TH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ลูกศรลง 1"/>
          <p:cNvSpPr/>
          <p:nvPr/>
        </p:nvSpPr>
        <p:spPr>
          <a:xfrm>
            <a:off x="1335881" y="4246563"/>
            <a:ext cx="863204" cy="546100"/>
          </a:xfrm>
          <a:prstGeom prst="downArrow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7" name="ลูกศรลง 56"/>
          <p:cNvSpPr/>
          <p:nvPr/>
        </p:nvSpPr>
        <p:spPr>
          <a:xfrm rot="16200000">
            <a:off x="2038351" y="3407173"/>
            <a:ext cx="2543175" cy="592931"/>
          </a:xfrm>
          <a:prstGeom prst="downArrow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" name="มนมุมสี่เหลี่ยมผืนผ้าด้านทแยงมุม 8"/>
          <p:cNvSpPr/>
          <p:nvPr/>
        </p:nvSpPr>
        <p:spPr>
          <a:xfrm>
            <a:off x="7802166" y="1995488"/>
            <a:ext cx="1251347" cy="47466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พัฒนาผลิตภัณฑ์</a:t>
            </a:r>
          </a:p>
        </p:txBody>
      </p:sp>
      <p:sp>
        <p:nvSpPr>
          <p:cNvPr id="58" name="มนมุมสี่เหลี่ยมผืนผ้าด้านทแยงมุม 57"/>
          <p:cNvSpPr/>
          <p:nvPr/>
        </p:nvSpPr>
        <p:spPr>
          <a:xfrm>
            <a:off x="7802166" y="2514601"/>
            <a:ext cx="1251347" cy="47466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เศรษฐกิจพึ่งตนเอง</a:t>
            </a:r>
          </a:p>
        </p:txBody>
      </p:sp>
      <p:sp>
        <p:nvSpPr>
          <p:cNvPr id="61" name="มนมุมสี่เหลี่ยมผืนผ้าด้านทแยงมุม 60"/>
          <p:cNvSpPr/>
          <p:nvPr/>
        </p:nvSpPr>
        <p:spPr>
          <a:xfrm>
            <a:off x="7808119" y="2989263"/>
            <a:ext cx="1251347" cy="47625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จัดระบบการตลาด</a:t>
            </a:r>
          </a:p>
        </p:txBody>
      </p:sp>
      <p:sp>
        <p:nvSpPr>
          <p:cNvPr id="62" name="ลูกศรลง 61"/>
          <p:cNvSpPr/>
          <p:nvPr/>
        </p:nvSpPr>
        <p:spPr>
          <a:xfrm rot="16200000">
            <a:off x="5199856" y="3778250"/>
            <a:ext cx="1739900" cy="419100"/>
          </a:xfrm>
          <a:prstGeom prst="downArrow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3" name="มนมุมสี่เหลี่ยมผืนผ้าด้านทแยงมุม 62"/>
          <p:cNvSpPr/>
          <p:nvPr/>
        </p:nvSpPr>
        <p:spPr>
          <a:xfrm>
            <a:off x="7806928" y="3529013"/>
            <a:ext cx="1251347" cy="474662"/>
          </a:xfrm>
          <a:prstGeom prst="round2Diag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ตลาดใหม่ พัฒนาผลิตภัณฑ์</a:t>
            </a:r>
          </a:p>
        </p:txBody>
      </p:sp>
      <p:sp>
        <p:nvSpPr>
          <p:cNvPr id="64" name="มนมุมสี่เหลี่ยมผืนผ้าด้านทแยงมุม 63"/>
          <p:cNvSpPr/>
          <p:nvPr/>
        </p:nvSpPr>
        <p:spPr>
          <a:xfrm>
            <a:off x="7806928" y="4014788"/>
            <a:ext cx="1251347" cy="476250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เชื่อมโยงเครือข่าย</a:t>
            </a:r>
          </a:p>
        </p:txBody>
      </p:sp>
      <p:sp>
        <p:nvSpPr>
          <p:cNvPr id="68" name="มนมุมสี่เหลี่ยมผืนผ้าด้านทแยงมุม 67"/>
          <p:cNvSpPr/>
          <p:nvPr/>
        </p:nvSpPr>
        <p:spPr>
          <a:xfrm>
            <a:off x="7800976" y="4491038"/>
            <a:ext cx="1251347" cy="47466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รวมกลุ่ม</a:t>
            </a:r>
          </a:p>
        </p:txBody>
      </p:sp>
      <p:sp>
        <p:nvSpPr>
          <p:cNvPr id="69" name="มนมุมสี่เหลี่ยมผืนผ้าด้านทแยงมุม 68"/>
          <p:cNvSpPr/>
          <p:nvPr/>
        </p:nvSpPr>
        <p:spPr>
          <a:xfrm>
            <a:off x="7800976" y="5032376"/>
            <a:ext cx="1251347" cy="47466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ตลาดใหม่ ผลิตภัณฑ์ใหม่</a:t>
            </a:r>
          </a:p>
        </p:txBody>
      </p:sp>
      <p:sp>
        <p:nvSpPr>
          <p:cNvPr id="70" name="มนมุมสี่เหลี่ยมผืนผ้าด้านทแยงมุม 69"/>
          <p:cNvSpPr/>
          <p:nvPr/>
        </p:nvSpPr>
        <p:spPr>
          <a:xfrm>
            <a:off x="7800976" y="5535613"/>
            <a:ext cx="1251347" cy="47625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ตลาดเก่า ผลิตภัณฑ์ใหม่</a:t>
            </a:r>
          </a:p>
        </p:txBody>
      </p:sp>
      <p:sp>
        <p:nvSpPr>
          <p:cNvPr id="71" name="มนมุมสี่เหลี่ยมผืนผ้าด้านทแยงมุม 70"/>
          <p:cNvSpPr/>
          <p:nvPr/>
        </p:nvSpPr>
        <p:spPr>
          <a:xfrm>
            <a:off x="7800976" y="6040438"/>
            <a:ext cx="1251347" cy="47625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ตลาดเก่า ผลิตภัณฑ์ใหม่</a:t>
            </a:r>
          </a:p>
        </p:txBody>
      </p:sp>
      <p:sp>
        <p:nvSpPr>
          <p:cNvPr id="72" name="กล่องข้อความ 10"/>
          <p:cNvSpPr txBox="1">
            <a:spLocks noChangeArrowheads="1"/>
          </p:cNvSpPr>
          <p:nvPr/>
        </p:nvSpPr>
        <p:spPr bwMode="auto">
          <a:xfrm>
            <a:off x="5944791" y="1009650"/>
            <a:ext cx="1882378" cy="706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n-cs"/>
              </a:rPr>
              <a:t>9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+mn-cs"/>
              </a:rPr>
              <a:t>จังหวัด</a:t>
            </a: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1716882" y="1200150"/>
            <a:ext cx="1783556" cy="10033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148" name="TextBox 20"/>
          <p:cNvSpPr txBox="1">
            <a:spLocks noChangeArrowheads="1"/>
          </p:cNvSpPr>
          <p:nvPr/>
        </p:nvSpPr>
        <p:spPr bwMode="auto">
          <a:xfrm>
            <a:off x="1710929" y="1109663"/>
            <a:ext cx="17418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อพช.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อนุมัติให้ 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สสช.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ดำเนินโครงการ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ค้นหาต้นแบบฯ</a:t>
            </a:r>
          </a:p>
        </p:txBody>
      </p:sp>
      <p:sp>
        <p:nvSpPr>
          <p:cNvPr id="76" name="รูปห้าเหลี่ยม 75"/>
          <p:cNvSpPr/>
          <p:nvPr/>
        </p:nvSpPr>
        <p:spPr>
          <a:xfrm>
            <a:off x="252413" y="1352550"/>
            <a:ext cx="1685925" cy="846138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7" name="รูปห้าเหลี่ยม 76"/>
          <p:cNvSpPr/>
          <p:nvPr/>
        </p:nvSpPr>
        <p:spPr>
          <a:xfrm>
            <a:off x="0" y="1352550"/>
            <a:ext cx="1685925" cy="84613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151" name="กล่องข้อความ 4"/>
          <p:cNvSpPr txBox="1">
            <a:spLocks noChangeArrowheads="1"/>
          </p:cNvSpPr>
          <p:nvPr/>
        </p:nvSpPr>
        <p:spPr bwMode="auto">
          <a:xfrm>
            <a:off x="230981" y="1484313"/>
            <a:ext cx="122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ความเป็นมา</a:t>
            </a:r>
          </a:p>
        </p:txBody>
      </p:sp>
      <p:sp>
        <p:nvSpPr>
          <p:cNvPr id="73" name="ลูกศรลง 72"/>
          <p:cNvSpPr/>
          <p:nvPr/>
        </p:nvSpPr>
        <p:spPr>
          <a:xfrm rot="16200000">
            <a:off x="6955631" y="2646363"/>
            <a:ext cx="1390650" cy="4191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4" name="ลูกศรลง 73"/>
          <p:cNvSpPr/>
          <p:nvPr/>
        </p:nvSpPr>
        <p:spPr>
          <a:xfrm rot="16200000">
            <a:off x="6961585" y="4129088"/>
            <a:ext cx="1390650" cy="41910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5" name="ลูกศรลง 74"/>
          <p:cNvSpPr/>
          <p:nvPr/>
        </p:nvSpPr>
        <p:spPr>
          <a:xfrm rot="16200000">
            <a:off x="6925866" y="5557838"/>
            <a:ext cx="1390650" cy="419100"/>
          </a:xfrm>
          <a:prstGeom prst="downArrow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736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4105" grpId="0"/>
      <p:bldP spid="29" grpId="0" animBg="1"/>
      <p:bldP spid="4113" grpId="0"/>
      <p:bldP spid="4114" grpId="0"/>
      <p:bldP spid="4115" grpId="0"/>
      <p:bldP spid="59" grpId="0" animBg="1"/>
      <p:bldP spid="4119" grpId="0"/>
      <p:bldP spid="65" grpId="0" animBg="1"/>
      <p:bldP spid="66" grpId="0" animBg="1"/>
      <p:bldP spid="67" grpId="0" animBg="1"/>
      <p:bldP spid="4130" grpId="0"/>
      <p:bldP spid="4131" grpId="0"/>
      <p:bldP spid="4132" grpId="0"/>
      <p:bldP spid="2" grpId="0" animBg="1"/>
      <p:bldP spid="57" grpId="0" animBg="1"/>
      <p:bldP spid="9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1" grpId="0" animBg="1"/>
      <p:bldP spid="72" grpId="0"/>
      <p:bldP spid="20" grpId="0" animBg="1"/>
      <p:bldP spid="4148" grpId="0"/>
      <p:bldP spid="76" grpId="0" animBg="1"/>
      <p:bldP spid="77" grpId="0" animBg="1"/>
      <p:bldP spid="4151" grpId="0"/>
      <p:bldP spid="73" grpId="0" animBg="1"/>
      <p:bldP spid="74" grpId="0" animBg="1"/>
      <p:bldP spid="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0" y="1"/>
            <a:ext cx="9144000" cy="107791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" name="ตัวเชื่อมต่อตรง 2"/>
          <p:cNvCxnSpPr>
            <a:stCxn id="4" idx="1"/>
            <a:endCxn id="4" idx="3"/>
          </p:cNvCxnSpPr>
          <p:nvPr/>
        </p:nvCxnSpPr>
        <p:spPr>
          <a:xfrm>
            <a:off x="0" y="538163"/>
            <a:ext cx="9144000" cy="0"/>
          </a:xfrm>
          <a:prstGeom prst="line">
            <a:avLst/>
          </a:prstGeom>
          <a:ln w="730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รูปห้าเหลี่ยม 17"/>
          <p:cNvSpPr/>
          <p:nvPr/>
        </p:nvSpPr>
        <p:spPr>
          <a:xfrm>
            <a:off x="300038" y="9525"/>
            <a:ext cx="600075" cy="106838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9" name="รูปห้าเหลี่ยม 18"/>
          <p:cNvSpPr/>
          <p:nvPr/>
        </p:nvSpPr>
        <p:spPr>
          <a:xfrm>
            <a:off x="0" y="-3175"/>
            <a:ext cx="600075" cy="1068388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รูปห้าเหลี่ยม 21"/>
          <p:cNvSpPr/>
          <p:nvPr/>
        </p:nvSpPr>
        <p:spPr>
          <a:xfrm flipH="1">
            <a:off x="8277225" y="9525"/>
            <a:ext cx="600075" cy="106838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3" name="รูปห้าเหลี่ยม 22"/>
          <p:cNvSpPr/>
          <p:nvPr/>
        </p:nvSpPr>
        <p:spPr>
          <a:xfrm flipH="1">
            <a:off x="8548688" y="-3175"/>
            <a:ext cx="600075" cy="1068388"/>
          </a:xfrm>
          <a:prstGeom prst="homePlat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9" name="วงรี 48"/>
          <p:cNvSpPr/>
          <p:nvPr/>
        </p:nvSpPr>
        <p:spPr>
          <a:xfrm>
            <a:off x="128588" y="85725"/>
            <a:ext cx="619125" cy="91598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476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grpSp>
        <p:nvGrpSpPr>
          <p:cNvPr id="6" name="กลุ่ม 37"/>
          <p:cNvGrpSpPr>
            <a:grpSpLocks/>
          </p:cNvGrpSpPr>
          <p:nvPr/>
        </p:nvGrpSpPr>
        <p:grpSpPr bwMode="auto">
          <a:xfrm>
            <a:off x="2903935" y="1793876"/>
            <a:ext cx="1651397" cy="1876425"/>
            <a:chOff x="3872503" y="1794555"/>
            <a:chExt cx="2201727" cy="1876108"/>
          </a:xfrm>
        </p:grpSpPr>
        <p:sp>
          <p:nvSpPr>
            <p:cNvPr id="37" name="สี่เหลี่ยมมุมมน 36"/>
            <p:cNvSpPr/>
            <p:nvPr/>
          </p:nvSpPr>
          <p:spPr>
            <a:xfrm>
              <a:off x="3880440" y="1842172"/>
              <a:ext cx="2193790" cy="182849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b="1" dirty="0"/>
            </a:p>
          </p:txBody>
        </p:sp>
        <p:sp>
          <p:nvSpPr>
            <p:cNvPr id="12325" name="กล่องข้อความ 13"/>
            <p:cNvSpPr txBox="1">
              <a:spLocks noChangeArrowheads="1"/>
            </p:cNvSpPr>
            <p:nvPr/>
          </p:nvSpPr>
          <p:spPr bwMode="auto">
            <a:xfrm>
              <a:off x="3872503" y="1794555"/>
              <a:ext cx="2185988" cy="181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h-TH" altLang="th-TH" sz="2200" b="1" dirty="0" smtClean="0">
                  <a:latin typeface="TH SarabunPSK" pitchFamily="34" charset="-34"/>
                  <a:cs typeface="TH SarabunPSK" pitchFamily="34" charset="-34"/>
                </a:rPr>
                <a:t>เข้าร่วมสังเกตการณ์และร่วมเรียนรู้ในเวทีค้นหาต้นแบบฯ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h-TH" altLang="th-TH" sz="2200" b="1" dirty="0" smtClean="0">
                  <a:latin typeface="TH SarabunPSK" pitchFamily="34" charset="-34"/>
                  <a:cs typeface="TH SarabunPSK" pitchFamily="34" charset="-34"/>
                </a:rPr>
                <a:t>(ออกค่าใช้จ่ายเอง</a:t>
              </a:r>
              <a:r>
                <a:rPr lang="th-TH" altLang="th-TH" sz="2400" b="1" dirty="0" smtClean="0">
                  <a:latin typeface="TH SarabunPSK" pitchFamily="34" charset="-34"/>
                  <a:cs typeface="TH SarabunPSK" pitchFamily="34" charset="-34"/>
                </a:rPr>
                <a:t>)</a:t>
              </a:r>
              <a:endParaRPr lang="th-TH" altLang="th-TH" sz="24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8" name="วงรี 7"/>
          <p:cNvSpPr/>
          <p:nvPr/>
        </p:nvSpPr>
        <p:spPr>
          <a:xfrm>
            <a:off x="3574256" y="1244601"/>
            <a:ext cx="534591" cy="620713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</a:p>
        </p:txBody>
      </p:sp>
      <p:sp>
        <p:nvSpPr>
          <p:cNvPr id="58" name="สี่เหลี่ยมผืนผ้ามุมมน 57"/>
          <p:cNvSpPr/>
          <p:nvPr/>
        </p:nvSpPr>
        <p:spPr>
          <a:xfrm>
            <a:off x="2964657" y="3997325"/>
            <a:ext cx="1727597" cy="235108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4762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090" name="กล่องข้อความ 13"/>
          <p:cNvSpPr txBox="1">
            <a:spLocks noChangeArrowheads="1"/>
          </p:cNvSpPr>
          <p:nvPr/>
        </p:nvSpPr>
        <p:spPr bwMode="auto">
          <a:xfrm>
            <a:off x="3019425" y="4364039"/>
            <a:ext cx="1639491" cy="193899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ชมการถ่ายทอดสด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การจัดเวที</a:t>
            </a:r>
            <a:r>
              <a:rPr lang="th-TH" sz="2000" b="1" spc="-100" dirty="0" smtClean="0">
                <a:latin typeface="TH SarabunPSK" pitchFamily="34" charset="-34"/>
                <a:cs typeface="TH SarabunPSK" pitchFamily="34" charset="-34"/>
              </a:rPr>
              <a:t>ค้นหาต้นแบบ การต่อยอด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spc="-20" dirty="0" smtClean="0">
                <a:latin typeface="TH SarabunPSK" pitchFamily="34" charset="-34"/>
                <a:cs typeface="TH SarabunPSK" pitchFamily="34" charset="-34"/>
              </a:rPr>
              <a:t>และขยายผล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spc="-20" dirty="0" smtClean="0">
                <a:latin typeface="TH SarabunPSK" pitchFamily="34" charset="-34"/>
                <a:cs typeface="TH SarabunPSK" pitchFamily="34" charset="-34"/>
              </a:rPr>
              <a:t>ความสำเร็จของ</a:t>
            </a:r>
            <a:r>
              <a:rPr lang="en-US" sz="2000" b="1" spc="-2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9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จว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มนมุมสี่เหลี่ยมผืนผ้าด้านทแยงมุม 9"/>
          <p:cNvSpPr/>
          <p:nvPr/>
        </p:nvSpPr>
        <p:spPr>
          <a:xfrm>
            <a:off x="5248276" y="4083050"/>
            <a:ext cx="1278731" cy="54133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LIVE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สด</a:t>
            </a:r>
          </a:p>
        </p:txBody>
      </p:sp>
      <p:pic>
        <p:nvPicPr>
          <p:cNvPr id="7374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54" y="4683126"/>
            <a:ext cx="1303734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5276850"/>
            <a:ext cx="130373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5269707" y="5748338"/>
            <a:ext cx="1169194" cy="9271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476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E-Hybrid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magazine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ลูกศรลง 4"/>
          <p:cNvSpPr/>
          <p:nvPr/>
        </p:nvSpPr>
        <p:spPr>
          <a:xfrm rot="16200000">
            <a:off x="4302721" y="5151240"/>
            <a:ext cx="1373187" cy="446484"/>
          </a:xfrm>
          <a:prstGeom prst="downArrow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grpSp>
        <p:nvGrpSpPr>
          <p:cNvPr id="7" name="กลุ่ม 43"/>
          <p:cNvGrpSpPr>
            <a:grpSpLocks/>
          </p:cNvGrpSpPr>
          <p:nvPr/>
        </p:nvGrpSpPr>
        <p:grpSpPr bwMode="auto">
          <a:xfrm>
            <a:off x="847725" y="2311400"/>
            <a:ext cx="1776413" cy="3970338"/>
            <a:chOff x="1130570" y="2312125"/>
            <a:chExt cx="2368417" cy="3970318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1130570" y="2364513"/>
              <a:ext cx="2123956" cy="390523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476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73754" name="กล่องข้อความ 13"/>
            <p:cNvSpPr txBox="1">
              <a:spLocks noChangeArrowheads="1"/>
            </p:cNvSpPr>
            <p:nvPr/>
          </p:nvSpPr>
          <p:spPr bwMode="auto">
            <a:xfrm>
              <a:off x="1313123" y="2312125"/>
              <a:ext cx="2185864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alt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ร้อยเอ็ด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th-TH" alt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สกลนคร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นครสวรรค์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4</a:t>
              </a:r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 หนองคาย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5</a:t>
              </a:r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 ภูเก็ต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6</a:t>
              </a:r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 นราธิวาส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alt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7</a:t>
              </a:r>
              <a:r>
                <a:rPr lang="th-TH" alt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. เพชรบุรี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alt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8</a:t>
              </a:r>
              <a:r>
                <a:rPr lang="th-TH" alt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. เชียงใหม่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alt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9</a:t>
              </a:r>
              <a:r>
                <a:rPr lang="th-TH" alt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. อยุธยา</a:t>
              </a:r>
            </a:p>
          </p:txBody>
        </p:sp>
      </p:grpSp>
      <p:sp>
        <p:nvSpPr>
          <p:cNvPr id="11" name="สี่เหลี่ยมผืนผ้า 10"/>
          <p:cNvSpPr/>
          <p:nvPr/>
        </p:nvSpPr>
        <p:spPr>
          <a:xfrm>
            <a:off x="862013" y="1254126"/>
            <a:ext cx="1695450" cy="7651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เชิญชวนจังหวัดใกล้เคียงและเครือข่ายทั่วประเทศ</a:t>
            </a:r>
          </a:p>
        </p:txBody>
      </p:sp>
      <p:sp>
        <p:nvSpPr>
          <p:cNvPr id="31" name="ลูกศรลง 30"/>
          <p:cNvSpPr/>
          <p:nvPr/>
        </p:nvSpPr>
        <p:spPr>
          <a:xfrm rot="16200000">
            <a:off x="1538851" y="3668095"/>
            <a:ext cx="2154275" cy="646313"/>
          </a:xfrm>
          <a:prstGeom prst="downArrow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>
            <a:gradFill>
              <a:gsLst>
                <a:gs pos="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311" name="TextBox 45"/>
          <p:cNvSpPr txBox="1">
            <a:spLocks noChangeArrowheads="1"/>
          </p:cNvSpPr>
          <p:nvPr/>
        </p:nvSpPr>
        <p:spPr bwMode="auto">
          <a:xfrm>
            <a:off x="900113" y="-93663"/>
            <a:ext cx="7503319" cy="100027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การสร้างการเรียนรู้การขับเคลื่อน </a:t>
            </a:r>
            <a:r>
              <a:rPr lang="en-US" alt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SE</a:t>
            </a:r>
            <a:endParaRPr lang="th-TH" alt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19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ภายใต้โครงการค้นหาต้นแบบ การต่อยอดและขยายผลความสำเร็จการพัฒนาเศรษฐกิจฐานรากและประชารัฐ</a:t>
            </a:r>
          </a:p>
        </p:txBody>
      </p:sp>
      <p:sp>
        <p:nvSpPr>
          <p:cNvPr id="73762" name="กล่องข้อความ 13"/>
          <p:cNvSpPr txBox="1">
            <a:spLocks noChangeArrowheads="1"/>
          </p:cNvSpPr>
          <p:nvPr/>
        </p:nvSpPr>
        <p:spPr bwMode="auto">
          <a:xfrm>
            <a:off x="6904435" y="4179889"/>
            <a:ext cx="1913334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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ได้เรียนรู้บทเรียนการขับเคลื่อน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SE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KNOW HOW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เกิดการเรียนรู้ร่วมกัน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  ของเครือข่าย บ.ประชารัฐ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  ระหว่างจังหวัด ฯลฯ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313" name="Picture 4" descr="Image result for สัญลักษณ์ งานพระราชทานเพลิงศพ ร.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19176"/>
            <a:ext cx="1126331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ลูกศรลง 35"/>
          <p:cNvSpPr/>
          <p:nvPr/>
        </p:nvSpPr>
        <p:spPr>
          <a:xfrm>
            <a:off x="1294210" y="1973264"/>
            <a:ext cx="665559" cy="376237"/>
          </a:xfrm>
          <a:prstGeom prst="downArrow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9" name="วงรี 38"/>
          <p:cNvSpPr/>
          <p:nvPr/>
        </p:nvSpPr>
        <p:spPr>
          <a:xfrm>
            <a:off x="3554017" y="3468688"/>
            <a:ext cx="534590" cy="62071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4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ลูกศรลง 39"/>
          <p:cNvSpPr/>
          <p:nvPr/>
        </p:nvSpPr>
        <p:spPr>
          <a:xfrm rot="16200000">
            <a:off x="4162227" y="2535040"/>
            <a:ext cx="1373187" cy="446484"/>
          </a:xfrm>
          <a:prstGeom prst="downArrow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29698" name="Picture 2" descr="Image result for เวทีชาวบ้าน"/>
          <p:cNvPicPr>
            <a:picLocks noChangeAspect="1" noChangeArrowheads="1"/>
          </p:cNvPicPr>
          <p:nvPr/>
        </p:nvPicPr>
        <p:blipFill>
          <a:blip r:embed="rId5"/>
          <a:srcRect t="15265" b="12622"/>
          <a:stretch>
            <a:fillRect/>
          </a:stretch>
        </p:blipFill>
        <p:spPr bwMode="auto">
          <a:xfrm>
            <a:off x="5201841" y="1528764"/>
            <a:ext cx="3286125" cy="2103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2" name="ลูกศรลง 41"/>
          <p:cNvSpPr/>
          <p:nvPr/>
        </p:nvSpPr>
        <p:spPr>
          <a:xfrm rot="16200000">
            <a:off x="6178550" y="4931569"/>
            <a:ext cx="1192212" cy="342900"/>
          </a:xfrm>
          <a:prstGeom prst="downArrow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3" name="ลูกศรลง 42"/>
          <p:cNvSpPr/>
          <p:nvPr/>
        </p:nvSpPr>
        <p:spPr>
          <a:xfrm>
            <a:off x="7489031" y="3709989"/>
            <a:ext cx="682229" cy="346075"/>
          </a:xfrm>
          <a:prstGeom prst="downArrow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29702" name="Picture 6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03" y="3722689"/>
            <a:ext cx="13192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สี่เหลี่ยมมุมมน 46"/>
          <p:cNvSpPr/>
          <p:nvPr/>
        </p:nvSpPr>
        <p:spPr>
          <a:xfrm>
            <a:off x="5182791" y="1489075"/>
            <a:ext cx="3301603" cy="28733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ระหว่างเดือน ต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.-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.60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53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8" grpId="0" animBg="1"/>
      <p:bldP spid="3090" grpId="0"/>
      <p:bldP spid="10" grpId="0" animBg="1"/>
      <p:bldP spid="2" grpId="0" animBg="1"/>
      <p:bldP spid="5" grpId="0" animBg="1"/>
      <p:bldP spid="11" grpId="0" animBg="1"/>
      <p:bldP spid="73762" grpId="0" animBg="1"/>
      <p:bldP spid="36" grpId="0" animBg="1"/>
      <p:bldP spid="39" grpId="0" animBg="1"/>
      <p:bldP spid="40" grpId="0" animBg="1"/>
      <p:bldP spid="42" grpId="0" animBg="1"/>
      <p:bldP spid="43" grpId="0" animBg="1"/>
      <p:bldP spid="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สี่เหลี่ยมมุมมน 78"/>
          <p:cNvSpPr/>
          <p:nvPr/>
        </p:nvSpPr>
        <p:spPr>
          <a:xfrm>
            <a:off x="6768704" y="5072063"/>
            <a:ext cx="2110978" cy="411162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SE ZONE</a:t>
            </a:r>
            <a:r>
              <a:rPr lang="th-T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/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Mr.SE to Learning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0" y="1"/>
            <a:ext cx="9144000" cy="10779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0" y="538163"/>
            <a:ext cx="9144000" cy="0"/>
          </a:xfrm>
          <a:prstGeom prst="line">
            <a:avLst/>
          </a:prstGeom>
          <a:ln w="730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รูปห้าเหลี่ยม 11"/>
          <p:cNvSpPr/>
          <p:nvPr/>
        </p:nvSpPr>
        <p:spPr>
          <a:xfrm>
            <a:off x="300038" y="9525"/>
            <a:ext cx="600075" cy="106838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0" y="-3175"/>
            <a:ext cx="600075" cy="1068388"/>
          </a:xfrm>
          <a:prstGeom prst="homePlate">
            <a:avLst/>
          </a:prstGeom>
          <a:solidFill>
            <a:schemeClr val="bg2">
              <a:lumMod val="1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4" name="วงรี 13"/>
          <p:cNvSpPr/>
          <p:nvPr/>
        </p:nvSpPr>
        <p:spPr>
          <a:xfrm>
            <a:off x="128588" y="85725"/>
            <a:ext cx="619125" cy="915988"/>
          </a:xfrm>
          <a:prstGeom prst="ellipse">
            <a:avLst/>
          </a:prstGeom>
          <a:solidFill>
            <a:schemeClr val="bg1">
              <a:lumMod val="50000"/>
            </a:schemeClr>
          </a:solidFill>
          <a:ln w="476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sp>
        <p:nvSpPr>
          <p:cNvPr id="15" name="รูปห้าเหลี่ยม 14"/>
          <p:cNvSpPr/>
          <p:nvPr/>
        </p:nvSpPr>
        <p:spPr>
          <a:xfrm flipH="1">
            <a:off x="8277225" y="9525"/>
            <a:ext cx="600075" cy="106838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6" name="รูปห้าเหลี่ยม 15"/>
          <p:cNvSpPr/>
          <p:nvPr/>
        </p:nvSpPr>
        <p:spPr>
          <a:xfrm flipH="1">
            <a:off x="8548688" y="-3175"/>
            <a:ext cx="600075" cy="1068388"/>
          </a:xfrm>
          <a:prstGeom prst="homePlate">
            <a:avLst/>
          </a:prstGeom>
          <a:solidFill>
            <a:schemeClr val="bg2">
              <a:lumMod val="1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3322" name="TextBox 45"/>
          <p:cNvSpPr txBox="1">
            <a:spLocks noChangeArrowheads="1"/>
          </p:cNvSpPr>
          <p:nvPr/>
        </p:nvSpPr>
        <p:spPr bwMode="auto">
          <a:xfrm>
            <a:off x="900113" y="-119063"/>
            <a:ext cx="7503319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44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(ร่าง)แนวทางการเคลื่อนงาน ปี 2561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32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การพัฒนาเศรษฐกิจฐานรากและประชารัฐ</a:t>
            </a:r>
          </a:p>
        </p:txBody>
      </p:sp>
      <p:grpSp>
        <p:nvGrpSpPr>
          <p:cNvPr id="2" name="กลุ่ม 23"/>
          <p:cNvGrpSpPr>
            <a:grpSpLocks/>
          </p:cNvGrpSpPr>
          <p:nvPr/>
        </p:nvGrpSpPr>
        <p:grpSpPr bwMode="auto">
          <a:xfrm>
            <a:off x="201216" y="2097089"/>
            <a:ext cx="1300163" cy="3705225"/>
            <a:chOff x="268014" y="2096821"/>
            <a:chExt cx="1734207" cy="3704897"/>
          </a:xfrm>
        </p:grpSpPr>
        <p:sp>
          <p:nvSpPr>
            <p:cNvPr id="17" name="สี่เหลี่ยมมุมมน 16"/>
            <p:cNvSpPr/>
            <p:nvPr/>
          </p:nvSpPr>
          <p:spPr>
            <a:xfrm>
              <a:off x="409355" y="2222222"/>
              <a:ext cx="1451525" cy="112067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ข้อมูลการติดตามสนับสนุน </a:t>
              </a:r>
              <a:r>
                <a:rPr lang="th-TH" sz="1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จว</a:t>
              </a:r>
              <a:r>
                <a:rPr 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</a:t>
              </a:r>
              <a:endPara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สี่เหลี่ยมมุมมน 17"/>
            <p:cNvSpPr/>
            <p:nvPr/>
          </p:nvSpPr>
          <p:spPr>
            <a:xfrm>
              <a:off x="388710" y="3563541"/>
              <a:ext cx="1451525" cy="91273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จัดการความรู้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18</a:t>
              </a:r>
              <a:r>
                <a:rPr lang="th-TH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จว</a:t>
              </a: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</a:t>
              </a:r>
              <a:endPara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สี่เหลี่ยมมุมมน 18"/>
            <p:cNvSpPr/>
            <p:nvPr/>
          </p:nvSpPr>
          <p:spPr>
            <a:xfrm>
              <a:off x="414119" y="4666755"/>
              <a:ext cx="1449936" cy="96352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รายงานผลการดำเนินงาน</a:t>
              </a:r>
            </a:p>
          </p:txBody>
        </p:sp>
        <p:sp>
          <p:nvSpPr>
            <p:cNvPr id="20" name="สี่เหลี่ยมมุมมน 19"/>
            <p:cNvSpPr/>
            <p:nvPr/>
          </p:nvSpPr>
          <p:spPr>
            <a:xfrm>
              <a:off x="268014" y="2096821"/>
              <a:ext cx="1734207" cy="3704897"/>
            </a:xfrm>
            <a:prstGeom prst="round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1" name="ลูกศรขึ้น-ลง 20"/>
            <p:cNvSpPr/>
            <p:nvPr/>
          </p:nvSpPr>
          <p:spPr>
            <a:xfrm>
              <a:off x="962014" y="3263530"/>
              <a:ext cx="314444" cy="393665"/>
            </a:xfrm>
            <a:prstGeom prst="upDownArrow">
              <a:avLst/>
            </a:prstGeom>
            <a:solidFill>
              <a:schemeClr val="tx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2" name="ลูกศรขึ้น-ลง 21"/>
            <p:cNvSpPr/>
            <p:nvPr/>
          </p:nvSpPr>
          <p:spPr>
            <a:xfrm>
              <a:off x="952485" y="4379444"/>
              <a:ext cx="316033" cy="395252"/>
            </a:xfrm>
            <a:prstGeom prst="upDownArrow">
              <a:avLst/>
            </a:prstGeom>
            <a:solidFill>
              <a:schemeClr val="tx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6935" y="1576388"/>
            <a:ext cx="121800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ทบทวน/วิเคราะห์</a:t>
            </a:r>
          </a:p>
        </p:txBody>
      </p:sp>
      <p:sp>
        <p:nvSpPr>
          <p:cNvPr id="25" name="วงรี 24"/>
          <p:cNvSpPr/>
          <p:nvPr/>
        </p:nvSpPr>
        <p:spPr>
          <a:xfrm>
            <a:off x="1549004" y="2317750"/>
            <a:ext cx="1206103" cy="310515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ร่าง)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แนวทางการเคลื่อนงาน</a:t>
            </a:r>
            <a:r>
              <a:rPr lang="en-US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SE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ปี 2561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26" name="ลูกศรขวา 25"/>
          <p:cNvSpPr/>
          <p:nvPr/>
        </p:nvSpPr>
        <p:spPr>
          <a:xfrm>
            <a:off x="1443038" y="3500439"/>
            <a:ext cx="295275" cy="739775"/>
          </a:xfrm>
          <a:prstGeom prst="rightArrow">
            <a:avLst/>
          </a:prstGeom>
          <a:solidFill>
            <a:srgbClr val="00206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8" name="สี่เหลี่ยมมุมมน 27"/>
          <p:cNvSpPr/>
          <p:nvPr/>
        </p:nvSpPr>
        <p:spPr>
          <a:xfrm>
            <a:off x="3002756" y="1717675"/>
            <a:ext cx="958454" cy="584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กลไก</a:t>
            </a:r>
          </a:p>
        </p:txBody>
      </p:sp>
      <p:sp>
        <p:nvSpPr>
          <p:cNvPr id="29" name="สี่เหลี่ยมมุมมน 28"/>
          <p:cNvSpPr/>
          <p:nvPr/>
        </p:nvSpPr>
        <p:spPr>
          <a:xfrm>
            <a:off x="3014662" y="3051175"/>
            <a:ext cx="910829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(บ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ประชารัฐฯ)</a:t>
            </a:r>
          </a:p>
        </p:txBody>
      </p:sp>
      <p:sp>
        <p:nvSpPr>
          <p:cNvPr id="30" name="สี่เหลี่ยมมุมมน 29"/>
          <p:cNvSpPr/>
          <p:nvPr/>
        </p:nvSpPr>
        <p:spPr>
          <a:xfrm>
            <a:off x="3000375" y="4445000"/>
            <a:ext cx="1008460" cy="1766888"/>
          </a:xfrm>
          <a:prstGeom prst="roundRect">
            <a:avLst/>
          </a:prstGeom>
          <a:solidFill>
            <a:srgbClr val="00206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ระบบการสนับสนุน</a:t>
            </a:r>
          </a:p>
        </p:txBody>
      </p:sp>
      <p:cxnSp>
        <p:nvCxnSpPr>
          <p:cNvPr id="32" name="ตัวเชื่อมต่อตรง 31"/>
          <p:cNvCxnSpPr/>
          <p:nvPr/>
        </p:nvCxnSpPr>
        <p:spPr>
          <a:xfrm rot="16200000" flipH="1">
            <a:off x="1262857" y="3691335"/>
            <a:ext cx="3232150" cy="1190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/>
          <p:nvPr/>
        </p:nvCxnSpPr>
        <p:spPr>
          <a:xfrm>
            <a:off x="2884885" y="2081214"/>
            <a:ext cx="117872" cy="158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>
            <a:off x="2911078" y="3500439"/>
            <a:ext cx="117872" cy="158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>
            <a:off x="2911078" y="5310189"/>
            <a:ext cx="117872" cy="158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ลูกศรขวา 36"/>
          <p:cNvSpPr/>
          <p:nvPr/>
        </p:nvSpPr>
        <p:spPr>
          <a:xfrm>
            <a:off x="2625329" y="3500438"/>
            <a:ext cx="295275" cy="741362"/>
          </a:xfrm>
          <a:prstGeom prst="rightArrow">
            <a:avLst/>
          </a:prstGeom>
          <a:solidFill>
            <a:srgbClr val="00206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8" name="สี่เหลี่ยมมุมมน 37"/>
          <p:cNvSpPr/>
          <p:nvPr/>
        </p:nvSpPr>
        <p:spPr>
          <a:xfrm>
            <a:off x="4138612" y="1528763"/>
            <a:ext cx="1419225" cy="37941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คสป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สี่เหลี่ยมมุมมน 38"/>
          <p:cNvSpPr/>
          <p:nvPr/>
        </p:nvSpPr>
        <p:spPr>
          <a:xfrm>
            <a:off x="4142185" y="2101850"/>
            <a:ext cx="1419225" cy="452438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ประชารัฐฯ</a:t>
            </a:r>
          </a:p>
        </p:txBody>
      </p:sp>
      <p:cxnSp>
        <p:nvCxnSpPr>
          <p:cNvPr id="41" name="ตัวเชื่อมต่อตรง 40"/>
          <p:cNvCxnSpPr/>
          <p:nvPr/>
        </p:nvCxnSpPr>
        <p:spPr>
          <a:xfrm rot="5400000">
            <a:off x="3625652" y="2017912"/>
            <a:ext cx="788987" cy="11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44"/>
          <p:cNvCxnSpPr/>
          <p:nvPr/>
        </p:nvCxnSpPr>
        <p:spPr>
          <a:xfrm>
            <a:off x="4036219" y="1643064"/>
            <a:ext cx="117872" cy="158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45"/>
          <p:cNvCxnSpPr/>
          <p:nvPr/>
        </p:nvCxnSpPr>
        <p:spPr>
          <a:xfrm>
            <a:off x="4036219" y="2373314"/>
            <a:ext cx="117872" cy="158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ลูกศรเชื่อมต่อแบบตรง 47"/>
          <p:cNvCxnSpPr/>
          <p:nvPr/>
        </p:nvCxnSpPr>
        <p:spPr>
          <a:xfrm>
            <a:off x="3964782" y="2000250"/>
            <a:ext cx="11787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วงเล็บปีกกาขวา 48"/>
          <p:cNvSpPr/>
          <p:nvPr/>
        </p:nvSpPr>
        <p:spPr>
          <a:xfrm>
            <a:off x="5580460" y="1624014"/>
            <a:ext cx="130969" cy="75723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0" name="วงรี 49"/>
          <p:cNvSpPr/>
          <p:nvPr/>
        </p:nvSpPr>
        <p:spPr>
          <a:xfrm>
            <a:off x="6586538" y="1135063"/>
            <a:ext cx="1170385" cy="74136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ทบทวนตนเอง</a:t>
            </a:r>
          </a:p>
        </p:txBody>
      </p:sp>
      <p:sp>
        <p:nvSpPr>
          <p:cNvPr id="51" name="วงรี 50"/>
          <p:cNvSpPr/>
          <p:nvPr/>
        </p:nvSpPr>
        <p:spPr>
          <a:xfrm>
            <a:off x="7327106" y="1403351"/>
            <a:ext cx="1647825" cy="152876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กำหนดเป้าหมายและแผนงานที่ชัดเจน(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FOCUS</a:t>
            </a: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)และขับเคลื่อนจริงจัง</a:t>
            </a:r>
          </a:p>
        </p:txBody>
      </p:sp>
      <p:sp>
        <p:nvSpPr>
          <p:cNvPr id="52" name="วงรี 51"/>
          <p:cNvSpPr/>
          <p:nvPr/>
        </p:nvSpPr>
        <p:spPr>
          <a:xfrm>
            <a:off x="6692504" y="2254251"/>
            <a:ext cx="989409" cy="60166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เชื่อมโยงเครือข่าย</a:t>
            </a:r>
          </a:p>
        </p:txBody>
      </p:sp>
      <p:sp>
        <p:nvSpPr>
          <p:cNvPr id="53" name="วงรี 52"/>
          <p:cNvSpPr/>
          <p:nvPr/>
        </p:nvSpPr>
        <p:spPr>
          <a:xfrm>
            <a:off x="5934075" y="1676401"/>
            <a:ext cx="1290638" cy="74136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MODEL</a:t>
            </a: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ธุรกิจที่ชัดเจน</a:t>
            </a:r>
          </a:p>
        </p:txBody>
      </p:sp>
      <p:sp>
        <p:nvSpPr>
          <p:cNvPr id="56" name="ลูกศรขวา 55"/>
          <p:cNvSpPr/>
          <p:nvPr/>
        </p:nvSpPr>
        <p:spPr>
          <a:xfrm>
            <a:off x="5663804" y="1624013"/>
            <a:ext cx="390525" cy="773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7" name="สี่เหลี่ยมมุมมน 56"/>
          <p:cNvSpPr/>
          <p:nvPr/>
        </p:nvSpPr>
        <p:spPr>
          <a:xfrm>
            <a:off x="4008835" y="3121025"/>
            <a:ext cx="1513284" cy="1057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ปรับการบริหารจัดการ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ให้มี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สัญชาติ</a:t>
            </a:r>
            <a:r>
              <a:rPr lang="th-TH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ญาน</a:t>
            </a:r>
            <a:endParaRPr lang="th-TH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เชิงธุรกิจ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มากขึ้น</a:t>
            </a:r>
          </a:p>
        </p:txBody>
      </p:sp>
      <p:sp>
        <p:nvSpPr>
          <p:cNvPr id="58" name="สี่เหลี่ยมมุมมน 57"/>
          <p:cNvSpPr/>
          <p:nvPr/>
        </p:nvSpPr>
        <p:spPr>
          <a:xfrm>
            <a:off x="5580460" y="3168650"/>
            <a:ext cx="1040606" cy="962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FOCUS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BUSINESS MODEL</a:t>
            </a:r>
            <a:endParaRPr lang="th-TH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" name="สี่เหลี่ยมมุมมน 58"/>
          <p:cNvSpPr/>
          <p:nvPr/>
        </p:nvSpPr>
        <p:spPr>
          <a:xfrm>
            <a:off x="6715126" y="3167064"/>
            <a:ext cx="1040606" cy="962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แสวงหาเครือข่ายหลากหลายมิติ</a:t>
            </a:r>
          </a:p>
        </p:txBody>
      </p:sp>
      <p:sp>
        <p:nvSpPr>
          <p:cNvPr id="60" name="ลูกศรขวา 59"/>
          <p:cNvSpPr/>
          <p:nvPr/>
        </p:nvSpPr>
        <p:spPr>
          <a:xfrm>
            <a:off x="5392342" y="3286126"/>
            <a:ext cx="259556" cy="77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1" name="ลูกศรขวา 60"/>
          <p:cNvSpPr/>
          <p:nvPr/>
        </p:nvSpPr>
        <p:spPr>
          <a:xfrm>
            <a:off x="6491287" y="3286126"/>
            <a:ext cx="319088" cy="77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2" name="ลูกศรขวา 61"/>
          <p:cNvSpPr/>
          <p:nvPr/>
        </p:nvSpPr>
        <p:spPr>
          <a:xfrm>
            <a:off x="3875485" y="3286126"/>
            <a:ext cx="263128" cy="77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3" name="สี่เหลี่ยมมุมมน 62"/>
          <p:cNvSpPr/>
          <p:nvPr/>
        </p:nvSpPr>
        <p:spPr>
          <a:xfrm>
            <a:off x="7840266" y="3175001"/>
            <a:ext cx="1098947" cy="962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ยึดหลัก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box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BMC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วางแผนธุรกิจ</a:t>
            </a:r>
          </a:p>
        </p:txBody>
      </p:sp>
      <p:sp>
        <p:nvSpPr>
          <p:cNvPr id="64" name="ลูกศรขวา 63"/>
          <p:cNvSpPr/>
          <p:nvPr/>
        </p:nvSpPr>
        <p:spPr>
          <a:xfrm>
            <a:off x="7679531" y="3286126"/>
            <a:ext cx="319088" cy="77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5" name="สี่เหลี่ยมมุมมน 64"/>
          <p:cNvSpPr/>
          <p:nvPr/>
        </p:nvSpPr>
        <p:spPr>
          <a:xfrm>
            <a:off x="4071938" y="4476751"/>
            <a:ext cx="1098947" cy="411163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ส่วนกลาง</a:t>
            </a:r>
          </a:p>
        </p:txBody>
      </p:sp>
      <p:sp>
        <p:nvSpPr>
          <p:cNvPr id="66" name="สี่เหลี่ยมมุมมน 65"/>
          <p:cNvSpPr/>
          <p:nvPr/>
        </p:nvSpPr>
        <p:spPr>
          <a:xfrm>
            <a:off x="4083844" y="4930776"/>
            <a:ext cx="1098947" cy="409575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จังหวัด</a:t>
            </a:r>
          </a:p>
        </p:txBody>
      </p:sp>
      <p:sp>
        <p:nvSpPr>
          <p:cNvPr id="67" name="สี่เหลี่ยมมุมมน 66"/>
          <p:cNvSpPr/>
          <p:nvPr/>
        </p:nvSpPr>
        <p:spPr>
          <a:xfrm>
            <a:off x="4077891" y="5722939"/>
            <a:ext cx="1098947" cy="409575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อำเภอ</a:t>
            </a:r>
          </a:p>
        </p:txBody>
      </p:sp>
      <p:sp>
        <p:nvSpPr>
          <p:cNvPr id="68" name="ลูกศรขวา 67"/>
          <p:cNvSpPr/>
          <p:nvPr/>
        </p:nvSpPr>
        <p:spPr>
          <a:xfrm>
            <a:off x="5226844" y="4446589"/>
            <a:ext cx="307181" cy="960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9" name="สี่เหลี่ยมมุมมน 68"/>
          <p:cNvSpPr/>
          <p:nvPr/>
        </p:nvSpPr>
        <p:spPr>
          <a:xfrm>
            <a:off x="5601891" y="4446589"/>
            <a:ext cx="1098947" cy="960437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สื่อสารสร้างการรับรู้/เรียนรู้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SE</a:t>
            </a:r>
            <a:r>
              <a:rPr lang="th-TH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ทั่วทั้งองค์กร</a:t>
            </a:r>
          </a:p>
        </p:txBody>
      </p:sp>
      <p:sp>
        <p:nvSpPr>
          <p:cNvPr id="70" name="สี่เหลี่ยมมุมมน 69"/>
          <p:cNvSpPr/>
          <p:nvPr/>
        </p:nvSpPr>
        <p:spPr>
          <a:xfrm>
            <a:off x="6768704" y="4256088"/>
            <a:ext cx="2110978" cy="411162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หลักสูตรใน/นอกห้องเรียน</a:t>
            </a:r>
          </a:p>
        </p:txBody>
      </p:sp>
      <p:sp>
        <p:nvSpPr>
          <p:cNvPr id="71" name="สี่เหลี่ยมมุมมน 70"/>
          <p:cNvSpPr/>
          <p:nvPr/>
        </p:nvSpPr>
        <p:spPr>
          <a:xfrm>
            <a:off x="6768704" y="4676776"/>
            <a:ext cx="2110978" cy="411163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สื่อ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IT</a:t>
            </a:r>
            <a:r>
              <a:rPr lang="th-T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www. </a:t>
            </a:r>
            <a:r>
              <a:rPr lang="th-T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สื่อสารมวลชน</a:t>
            </a:r>
          </a:p>
        </p:txBody>
      </p:sp>
      <p:sp>
        <p:nvSpPr>
          <p:cNvPr id="72" name="ลูกศรขวา 71"/>
          <p:cNvSpPr/>
          <p:nvPr/>
        </p:nvSpPr>
        <p:spPr>
          <a:xfrm>
            <a:off x="5244703" y="5597526"/>
            <a:ext cx="289322" cy="754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3" name="สี่เหลี่ยมมุมมน 72"/>
          <p:cNvSpPr/>
          <p:nvPr/>
        </p:nvSpPr>
        <p:spPr>
          <a:xfrm>
            <a:off x="6941344" y="5581650"/>
            <a:ext cx="1126331" cy="1023938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เตรียมความพร้อมกลุ่ม/ชุมชนเป้าหมาย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SE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" name="สี่เหลี่ยมมุมมน 73"/>
          <p:cNvSpPr/>
          <p:nvPr/>
        </p:nvSpPr>
        <p:spPr>
          <a:xfrm>
            <a:off x="5580460" y="5611813"/>
            <a:ext cx="1301353" cy="97790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พัฒนาฐานข้อมูล/วิเคราะห์ศักยภาพกลุ่ม/ชุมชน</a:t>
            </a:r>
          </a:p>
        </p:txBody>
      </p:sp>
      <p:sp>
        <p:nvSpPr>
          <p:cNvPr id="75" name="สี่เหลี่ยมมุมมน 74"/>
          <p:cNvSpPr/>
          <p:nvPr/>
        </p:nvSpPr>
        <p:spPr>
          <a:xfrm>
            <a:off x="8120062" y="5597525"/>
            <a:ext cx="795338" cy="1023938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ร่วมมือทีมประชารัฐพัฒนาฯ</a:t>
            </a:r>
          </a:p>
        </p:txBody>
      </p:sp>
      <p:sp>
        <p:nvSpPr>
          <p:cNvPr id="76" name="ลูกศรขวา 75"/>
          <p:cNvSpPr/>
          <p:nvPr/>
        </p:nvSpPr>
        <p:spPr>
          <a:xfrm>
            <a:off x="6804423" y="5691188"/>
            <a:ext cx="230981" cy="75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7" name="ลูกศรขวา 76"/>
          <p:cNvSpPr/>
          <p:nvPr/>
        </p:nvSpPr>
        <p:spPr>
          <a:xfrm>
            <a:off x="8001001" y="5691188"/>
            <a:ext cx="230981" cy="75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8" name="ลูกศรขวา 77"/>
          <p:cNvSpPr/>
          <p:nvPr/>
        </p:nvSpPr>
        <p:spPr>
          <a:xfrm>
            <a:off x="6649641" y="4446588"/>
            <a:ext cx="279797" cy="95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13369" name="Picture 4" descr="Image result for สัญลักษณ์ งานพระราชทานเพลิงศพ ร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4"/>
            <a:ext cx="767954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9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23" grpId="0"/>
      <p:bldP spid="25" grpId="0" animBg="1"/>
      <p:bldP spid="26" grpId="0" animBg="1"/>
      <p:bldP spid="28" grpId="0" animBg="1"/>
      <p:bldP spid="29" grpId="0" animBg="1"/>
      <p:bldP spid="30" grpId="0" animBg="1"/>
      <p:bldP spid="37" grpId="0" animBg="1"/>
      <p:bldP spid="38" grpId="0" animBg="1"/>
      <p:bldP spid="39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3660"/>
            <a:ext cx="9144000" cy="2434622"/>
          </a:xfrm>
          <a:prstGeom prst="rect">
            <a:avLst/>
          </a:prstGeom>
        </p:spPr>
      </p:pic>
      <p:sp>
        <p:nvSpPr>
          <p:cNvPr id="39" name="สี่เหลี่ยมผืนผ้า 1"/>
          <p:cNvSpPr>
            <a:spLocks noChangeArrowheads="1"/>
          </p:cNvSpPr>
          <p:nvPr/>
        </p:nvSpPr>
        <p:spPr bwMode="auto">
          <a:xfrm>
            <a:off x="6506410" y="5570685"/>
            <a:ext cx="23680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th-TH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2560</a:t>
            </a:r>
            <a:endParaRPr lang="en-US" sz="4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3" y="5466445"/>
            <a:ext cx="988886" cy="1071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908546" y="3596304"/>
            <a:ext cx="6007160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168" y="2753467"/>
            <a:ext cx="1625778" cy="1423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9" name="สี่เหลี่ยมผืนผ้า 1"/>
          <p:cNvSpPr>
            <a:spLocks noChangeArrowheads="1"/>
          </p:cNvSpPr>
          <p:nvPr/>
        </p:nvSpPr>
        <p:spPr bwMode="auto">
          <a:xfrm>
            <a:off x="2461785" y="3426628"/>
            <a:ext cx="2087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th-TH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กองทุนชุมชน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สี่เหลี่ยมผืนผ้า 1"/>
          <p:cNvSpPr>
            <a:spLocks noChangeArrowheads="1"/>
          </p:cNvSpPr>
          <p:nvPr/>
        </p:nvSpPr>
        <p:spPr bwMode="auto">
          <a:xfrm>
            <a:off x="2488579" y="2424565"/>
            <a:ext cx="2087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th-TH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257">
            <a:off x="3185596" y="2787360"/>
            <a:ext cx="629878" cy="67658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503" y="2775808"/>
            <a:ext cx="1625778" cy="1423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9" name="สี่เหลี่ยมผืนผ้า 1"/>
          <p:cNvSpPr>
            <a:spLocks noChangeArrowheads="1"/>
          </p:cNvSpPr>
          <p:nvPr/>
        </p:nvSpPr>
        <p:spPr bwMode="auto">
          <a:xfrm>
            <a:off x="4526723" y="3448970"/>
            <a:ext cx="2087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th-TH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กองทุนชุมชน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สี่เหลี่ยมผืนผ้า 1"/>
          <p:cNvSpPr>
            <a:spLocks noChangeArrowheads="1"/>
          </p:cNvSpPr>
          <p:nvPr/>
        </p:nvSpPr>
        <p:spPr bwMode="auto">
          <a:xfrm>
            <a:off x="4566914" y="2446907"/>
            <a:ext cx="2087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th-TH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257">
            <a:off x="5263931" y="2809702"/>
            <a:ext cx="629878" cy="67658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427" y="2791635"/>
            <a:ext cx="1625778" cy="1423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สี่เหลี่ยมผืนผ้า 1"/>
          <p:cNvSpPr>
            <a:spLocks noChangeArrowheads="1"/>
          </p:cNvSpPr>
          <p:nvPr/>
        </p:nvSpPr>
        <p:spPr bwMode="auto">
          <a:xfrm>
            <a:off x="6658646" y="3464796"/>
            <a:ext cx="2087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th-TH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กองทุนชุมชน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สี่เหลี่ยมผืนผ้า 1"/>
          <p:cNvSpPr>
            <a:spLocks noChangeArrowheads="1"/>
          </p:cNvSpPr>
          <p:nvPr/>
        </p:nvSpPr>
        <p:spPr bwMode="auto">
          <a:xfrm>
            <a:off x="6685440" y="2462733"/>
            <a:ext cx="2087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th-TH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สัมมาชีพ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257">
            <a:off x="7395855" y="2825528"/>
            <a:ext cx="629878" cy="676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5098" y="5666888"/>
            <a:ext cx="5178641" cy="6704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878" y="2826961"/>
            <a:ext cx="1735493" cy="1304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4" y="1191311"/>
            <a:ext cx="1435059" cy="204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/>
          <p:cNvCxnSpPr/>
          <p:nvPr/>
        </p:nvCxnSpPr>
        <p:spPr>
          <a:xfrm>
            <a:off x="5425553" y="2461212"/>
            <a:ext cx="0" cy="23385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075059" y="2426683"/>
            <a:ext cx="0" cy="23385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5354626" y="2842079"/>
            <a:ext cx="0" cy="137518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7913188" y="2458811"/>
            <a:ext cx="0" cy="179854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2485010" y="3649321"/>
            <a:ext cx="135429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2490162" y="3635683"/>
            <a:ext cx="0" cy="77480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3839308" y="3635683"/>
            <a:ext cx="0" cy="78483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538979" y="3662526"/>
            <a:ext cx="135429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549993" y="3652063"/>
            <a:ext cx="0" cy="77480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881554" y="3652062"/>
            <a:ext cx="0" cy="78483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รูปภาพ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723720"/>
          </a:xfrm>
          <a:prstGeom prst="rect">
            <a:avLst/>
          </a:prstGeom>
        </p:spPr>
      </p:pic>
      <p:cxnSp>
        <p:nvCxnSpPr>
          <p:cNvPr id="102" name="Straight Connector 101"/>
          <p:cNvCxnSpPr/>
          <p:nvPr/>
        </p:nvCxnSpPr>
        <p:spPr>
          <a:xfrm>
            <a:off x="4322689" y="2176531"/>
            <a:ext cx="0" cy="23385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4" y="38289"/>
            <a:ext cx="988886" cy="107129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39569" y="1515532"/>
            <a:ext cx="766241" cy="722149"/>
            <a:chOff x="6422795" y="1730779"/>
            <a:chExt cx="1563314" cy="136002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9491" y="1730779"/>
              <a:ext cx="1363052" cy="1360021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6422795" y="2034026"/>
              <a:ext cx="1563314" cy="753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ที่มา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3" name="Cross 62"/>
          <p:cNvSpPr/>
          <p:nvPr/>
        </p:nvSpPr>
        <p:spPr>
          <a:xfrm>
            <a:off x="1966203" y="2919148"/>
            <a:ext cx="386964" cy="419211"/>
          </a:xfrm>
          <a:prstGeom prst="plus">
            <a:avLst>
              <a:gd name="adj" fmla="val 39634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0" name="Straight Connector 89"/>
          <p:cNvCxnSpPr/>
          <p:nvPr/>
        </p:nvCxnSpPr>
        <p:spPr>
          <a:xfrm>
            <a:off x="1278734" y="2410385"/>
            <a:ext cx="0" cy="19873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353469" y="2409102"/>
            <a:ext cx="6559719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1276351" y="4225516"/>
            <a:ext cx="981232" cy="1594714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สี่เหลี่ยมผืนผ้า 74"/>
          <p:cNvSpPr/>
          <p:nvPr/>
        </p:nvSpPr>
        <p:spPr>
          <a:xfrm>
            <a:off x="1249952" y="4603488"/>
            <a:ext cx="1040445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การสร้างสัมมาชีพ</a:t>
            </a:r>
            <a:b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ชุมชนตามหลัก</a:t>
            </a:r>
            <a:b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ปรัชญาของ</a:t>
            </a:r>
            <a:b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เศรษฐกิจพอเพียง (23,589 หมู่บ้าน)</a:t>
            </a:r>
            <a:endParaRPr lang="en-US" altLang="th-TH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Pentagon 109"/>
          <p:cNvSpPr/>
          <p:nvPr/>
        </p:nvSpPr>
        <p:spPr>
          <a:xfrm rot="5400000">
            <a:off x="1518348" y="3835340"/>
            <a:ext cx="493085" cy="992661"/>
          </a:xfrm>
          <a:prstGeom prst="homePlat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11" name="Rectangle 110"/>
          <p:cNvSpPr/>
          <p:nvPr/>
        </p:nvSpPr>
        <p:spPr>
          <a:xfrm>
            <a:off x="1325063" y="4114852"/>
            <a:ext cx="895578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th-TH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กิจกรรม</a:t>
            </a:r>
            <a:endParaRPr lang="en-US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24802" y="4182201"/>
            <a:ext cx="1111521" cy="16380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13" name="สี่เหลี่ยมผืนผ้า 74"/>
          <p:cNvSpPr/>
          <p:nvPr/>
        </p:nvSpPr>
        <p:spPr>
          <a:xfrm>
            <a:off x="113500" y="4580567"/>
            <a:ext cx="1122823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r>
              <a:rPr lang="en-US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ของครัวเรือน</a:t>
            </a:r>
            <a:b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ในหมู่บ้านเศรษฐกิจพอเพียง 23,589 </a:t>
            </a:r>
            <a:b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หมู่บ้าน มีรายได้</a:t>
            </a:r>
            <a:b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สูงกว่าเกณฑ์ </a:t>
            </a:r>
            <a:r>
              <a:rPr lang="th-TH" altLang="th-TH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จปฐ</a:t>
            </a:r>
            <a:r>
              <a:rPr lang="th-TH" altLang="th-TH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th-TH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Pentagon 113"/>
          <p:cNvSpPr/>
          <p:nvPr/>
        </p:nvSpPr>
        <p:spPr>
          <a:xfrm rot="5400000">
            <a:off x="435298" y="3777187"/>
            <a:ext cx="490527" cy="1111523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5" name="Rectangle 114"/>
          <p:cNvSpPr/>
          <p:nvPr/>
        </p:nvSpPr>
        <p:spPr>
          <a:xfrm>
            <a:off x="282244" y="4126984"/>
            <a:ext cx="762370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th-TH" sz="105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562073" y="4234421"/>
            <a:ext cx="1569762" cy="1204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7" name="Pentagon 116"/>
          <p:cNvSpPr/>
          <p:nvPr/>
        </p:nvSpPr>
        <p:spPr>
          <a:xfrm rot="5400000">
            <a:off x="5086600" y="3597541"/>
            <a:ext cx="534183" cy="1551973"/>
          </a:xfrm>
          <a:prstGeom prst="homePlate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8" name="Rectangle 117"/>
          <p:cNvSpPr/>
          <p:nvPr/>
        </p:nvSpPr>
        <p:spPr>
          <a:xfrm>
            <a:off x="4509293" y="4085783"/>
            <a:ext cx="167706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th-TH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นายณรงค์  บุ</a:t>
            </a:r>
            <a:r>
              <a:rPr lang="th-TH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่ย</a:t>
            </a:r>
            <a:r>
              <a:rPr lang="th-TH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ศิริรักษ์</a:t>
            </a:r>
            <a:br>
              <a:rPr lang="th-TH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รอง </a:t>
            </a:r>
            <a:r>
              <a:rPr lang="th-TH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อพช</a:t>
            </a:r>
            <a:r>
              <a:rPr lang="th-TH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5" y="2531486"/>
            <a:ext cx="1287298" cy="1403636"/>
          </a:xfrm>
          <a:prstGeom prst="rect">
            <a:avLst/>
          </a:prstGeom>
          <a:ln>
            <a:noFill/>
          </a:ln>
          <a:effectLst>
            <a:outerShdw blurRad="292100" dist="139700" dir="2700000" sx="97000" sy="97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7" name="Oval 126"/>
          <p:cNvSpPr/>
          <p:nvPr/>
        </p:nvSpPr>
        <p:spPr>
          <a:xfrm>
            <a:off x="1204000" y="2322062"/>
            <a:ext cx="149469" cy="16192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8" name="Oval 127"/>
          <p:cNvSpPr/>
          <p:nvPr/>
        </p:nvSpPr>
        <p:spPr>
          <a:xfrm>
            <a:off x="3000326" y="2328140"/>
            <a:ext cx="149469" cy="16192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9" name="Oval 128"/>
          <p:cNvSpPr/>
          <p:nvPr/>
        </p:nvSpPr>
        <p:spPr>
          <a:xfrm>
            <a:off x="5343895" y="2321808"/>
            <a:ext cx="149469" cy="16192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8" name="Rectangle 137"/>
          <p:cNvSpPr/>
          <p:nvPr/>
        </p:nvSpPr>
        <p:spPr>
          <a:xfrm>
            <a:off x="2275590" y="4217260"/>
            <a:ext cx="995431" cy="11854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9" name="Pentagon 138"/>
          <p:cNvSpPr/>
          <p:nvPr/>
        </p:nvSpPr>
        <p:spPr>
          <a:xfrm rot="5400000">
            <a:off x="2533196" y="3847375"/>
            <a:ext cx="480212" cy="995436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sp>
        <p:nvSpPr>
          <p:cNvPr id="140" name="Rectangle 139"/>
          <p:cNvSpPr/>
          <p:nvPr/>
        </p:nvSpPr>
        <p:spPr>
          <a:xfrm>
            <a:off x="2203950" y="4098321"/>
            <a:ext cx="1177854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th-TH" sz="105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ปัจจัยขับเคลื่อน</a:t>
            </a:r>
            <a:endPara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3337093" y="4299396"/>
            <a:ext cx="985597" cy="11048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2" name="Pentagon 141"/>
          <p:cNvSpPr/>
          <p:nvPr/>
        </p:nvSpPr>
        <p:spPr>
          <a:xfrm rot="5400000">
            <a:off x="3596316" y="3858827"/>
            <a:ext cx="469307" cy="983440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3" name="Rectangle 142"/>
          <p:cNvSpPr/>
          <p:nvPr/>
        </p:nvSpPr>
        <p:spPr>
          <a:xfrm>
            <a:off x="3250401" y="4112470"/>
            <a:ext cx="1126592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th-TH" sz="105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ปัจจัยสนับสนุน</a:t>
            </a:r>
            <a:endParaRPr lang="en-US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สี่เหลี่ยมผืนผ้า 74"/>
          <p:cNvSpPr/>
          <p:nvPr/>
        </p:nvSpPr>
        <p:spPr>
          <a:xfrm>
            <a:off x="2327841" y="4585200"/>
            <a:ext cx="123122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th-TH" altLang="th-TH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</a:t>
            </a:r>
          </a:p>
          <a:p>
            <a:pPr>
              <a:lnSpc>
                <a:spcPct val="115000"/>
              </a:lnSpc>
            </a:pPr>
            <a:r>
              <a:rPr lang="th-TH" altLang="th-TH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อาชีพครัวเรือน</a:t>
            </a:r>
            <a:endParaRPr lang="en-US" altLang="th-TH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สี่เหลี่ยมผืนผ้า 74"/>
          <p:cNvSpPr/>
          <p:nvPr/>
        </p:nvSpPr>
        <p:spPr>
          <a:xfrm>
            <a:off x="3310309" y="4598047"/>
            <a:ext cx="1063182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th-TH" altLang="th-TH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กองทุนหนุนเสริมอาชีพครัวเรือน</a:t>
            </a:r>
            <a:endParaRPr lang="en-US" altLang="th-TH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4176104" y="2600654"/>
            <a:ext cx="2096886" cy="1455374"/>
            <a:chOff x="6572776" y="2291124"/>
            <a:chExt cx="2271626" cy="1455374"/>
          </a:xfrm>
        </p:grpSpPr>
        <p:sp>
          <p:nvSpPr>
            <p:cNvPr id="105" name="Oval 104"/>
            <p:cNvSpPr/>
            <p:nvPr/>
          </p:nvSpPr>
          <p:spPr>
            <a:xfrm>
              <a:off x="7205097" y="2291124"/>
              <a:ext cx="1425409" cy="133665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2" name="สี่เหลี่ยมผืนผ้า 74"/>
            <p:cNvSpPr/>
            <p:nvPr/>
          </p:nvSpPr>
          <p:spPr>
            <a:xfrm>
              <a:off x="6991201" y="2381096"/>
              <a:ext cx="1853201" cy="570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5000"/>
                </a:lnSpc>
              </a:pPr>
              <a:r>
                <a:rPr lang="th-TH" altLang="th-TH" sz="9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คณะทำงาน</a:t>
              </a:r>
              <a:br>
                <a:rPr lang="th-TH" altLang="th-TH" sz="9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altLang="th-TH" sz="9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ขับเคลื่อนยุทธศาสตร์</a:t>
              </a:r>
              <a:br>
                <a:rPr lang="th-TH" altLang="th-TH" sz="9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altLang="th-TH" sz="9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กรมฯ ตามกลุ่มภารกิจ</a:t>
              </a:r>
              <a:endParaRPr lang="en-US" altLang="th-TH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6" y="2647909"/>
              <a:ext cx="2159959" cy="1098589"/>
            </a:xfrm>
            <a:prstGeom prst="rect">
              <a:avLst/>
            </a:prstGeom>
          </p:spPr>
        </p:pic>
        <p:sp>
          <p:nvSpPr>
            <p:cNvPr id="149" name="Rectangle 148"/>
            <p:cNvSpPr/>
            <p:nvPr/>
          </p:nvSpPr>
          <p:spPr>
            <a:xfrm>
              <a:off x="7517979" y="2974916"/>
              <a:ext cx="985846" cy="2649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0" name="สี่เหลี่ยมผืนผ้า 74"/>
            <p:cNvSpPr/>
            <p:nvPr/>
          </p:nvSpPr>
          <p:spPr>
            <a:xfrm>
              <a:off x="7066133" y="2990780"/>
              <a:ext cx="1778269" cy="2870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5000"/>
                </a:lnSpc>
              </a:pPr>
              <a:r>
                <a:rPr lang="th-TH" altLang="th-TH" sz="11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โบกี้รถไฟ</a:t>
              </a:r>
            </a:p>
          </p:txBody>
        </p:sp>
      </p:grpSp>
      <p:sp>
        <p:nvSpPr>
          <p:cNvPr id="154" name="สี่เหลี่ยมผืนผ้า 74"/>
          <p:cNvSpPr/>
          <p:nvPr/>
        </p:nvSpPr>
        <p:spPr>
          <a:xfrm>
            <a:off x="4444996" y="4659611"/>
            <a:ext cx="1848780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th-TH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คณะทำงาน</a:t>
            </a:r>
            <a:br>
              <a:rPr lang="th-TH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12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ขับ</a:t>
            </a:r>
            <a:r>
              <a:rPr lang="th-TH" altLang="th-TH" sz="1200" b="1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</a:t>
            </a:r>
            <a:r>
              <a:rPr lang="th-TH" altLang="th-TH" sz="12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ลื่อนกองทุน</a:t>
            </a:r>
            <a:r>
              <a:rPr lang="th-TH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หนุน</a:t>
            </a:r>
            <a:br>
              <a:rPr lang="th-TH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เสริมสัมมาชีพ</a:t>
            </a:r>
            <a:endParaRPr lang="en-US" altLang="th-TH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54" y="2552299"/>
            <a:ext cx="1329817" cy="1416977"/>
          </a:xfrm>
          <a:prstGeom prst="rect">
            <a:avLst/>
          </a:prstGeom>
          <a:ln>
            <a:noFill/>
          </a:ln>
          <a:effectLst>
            <a:outerShdw blurRad="292100" dist="139700" dir="2700000" sx="97000" sy="97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9" name="Cross 188"/>
          <p:cNvSpPr/>
          <p:nvPr/>
        </p:nvSpPr>
        <p:spPr>
          <a:xfrm>
            <a:off x="3773063" y="2941600"/>
            <a:ext cx="386964" cy="419211"/>
          </a:xfrm>
          <a:prstGeom prst="plus">
            <a:avLst>
              <a:gd name="adj" fmla="val 3963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1" name="Cross 190"/>
          <p:cNvSpPr/>
          <p:nvPr/>
        </p:nvSpPr>
        <p:spPr>
          <a:xfrm>
            <a:off x="6109429" y="2970615"/>
            <a:ext cx="386964" cy="419211"/>
          </a:xfrm>
          <a:prstGeom prst="plus">
            <a:avLst>
              <a:gd name="adj" fmla="val 3963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5" name="Oval 194"/>
          <p:cNvSpPr/>
          <p:nvPr/>
        </p:nvSpPr>
        <p:spPr>
          <a:xfrm>
            <a:off x="7836935" y="2345721"/>
            <a:ext cx="149469" cy="16192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3" name="Rectangle 202"/>
          <p:cNvSpPr/>
          <p:nvPr/>
        </p:nvSpPr>
        <p:spPr>
          <a:xfrm>
            <a:off x="6718239" y="4489857"/>
            <a:ext cx="2202114" cy="21271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4" name="Pentagon 203"/>
          <p:cNvSpPr/>
          <p:nvPr/>
        </p:nvSpPr>
        <p:spPr>
          <a:xfrm rot="5400000">
            <a:off x="7379204" y="3464065"/>
            <a:ext cx="870201" cy="2212096"/>
          </a:xfrm>
          <a:prstGeom prst="homePlate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6" name="สี่เหลี่ยมผืนผ้า 74"/>
          <p:cNvSpPr/>
          <p:nvPr/>
        </p:nvSpPr>
        <p:spPr>
          <a:xfrm>
            <a:off x="7029811" y="5000870"/>
            <a:ext cx="1900523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กลุ่มออมทรัพย์ฯ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กองทุนหมู่บ้านฯ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กองทุนสตรีฯ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ฯลฯ</a:t>
            </a:r>
            <a:endParaRPr lang="en-US" alt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7" name="Picture 2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03" y="2642253"/>
            <a:ext cx="2535873" cy="1359998"/>
          </a:xfrm>
          <a:prstGeom prst="rect">
            <a:avLst/>
          </a:prstGeom>
        </p:spPr>
      </p:pic>
      <p:sp>
        <p:nvSpPr>
          <p:cNvPr id="74" name="สี่เหลี่ยมผืนผ้า 74"/>
          <p:cNvSpPr/>
          <p:nvPr/>
        </p:nvSpPr>
        <p:spPr>
          <a:xfrm>
            <a:off x="7069459" y="4255090"/>
            <a:ext cx="1900523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th-TH" alt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ทุนต่าง ๆ ในชุมชน</a:t>
            </a:r>
          </a:p>
        </p:txBody>
      </p:sp>
      <p:sp>
        <p:nvSpPr>
          <p:cNvPr id="61" name="สี่เหลี่ยมผืนผ้า 1"/>
          <p:cNvSpPr>
            <a:spLocks noChangeArrowheads="1"/>
          </p:cNvSpPr>
          <p:nvPr/>
        </p:nvSpPr>
        <p:spPr bwMode="auto">
          <a:xfrm>
            <a:off x="1405692" y="212713"/>
            <a:ext cx="68335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th-TH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กองทุนหนุนเสริมสัมมาชีพ </a:t>
            </a:r>
            <a:r>
              <a:rPr lang="th-TH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2560</a:t>
            </a:r>
            <a:endParaRPr lang="en-US" sz="36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519498" y="2891756"/>
            <a:ext cx="535484" cy="5801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Curved Right Arrow 2"/>
          <p:cNvSpPr/>
          <p:nvPr/>
        </p:nvSpPr>
        <p:spPr>
          <a:xfrm rot="21203474">
            <a:off x="6329765" y="3359217"/>
            <a:ext cx="246526" cy="1092675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005" y="4988075"/>
            <a:ext cx="2823194" cy="18155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060" y="3084339"/>
            <a:ext cx="2162628" cy="1860360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 flipV="1">
            <a:off x="1877720" y="3099682"/>
            <a:ext cx="474919" cy="686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861497" y="4746892"/>
            <a:ext cx="474919" cy="686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79" idx="2"/>
          </p:cNvCxnSpPr>
          <p:nvPr/>
        </p:nvCxnSpPr>
        <p:spPr>
          <a:xfrm flipV="1">
            <a:off x="860695" y="5902364"/>
            <a:ext cx="721020" cy="15685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-44740"/>
            <a:ext cx="9144000" cy="1758438"/>
            <a:chOff x="0" y="1"/>
            <a:chExt cx="9906000" cy="1758438"/>
          </a:xfrm>
        </p:grpSpPr>
        <p:pic>
          <p:nvPicPr>
            <p:cNvPr id="38" name="รูปภาพ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9906000" cy="1758438"/>
            </a:xfrm>
            <a:prstGeom prst="rect">
              <a:avLst/>
            </a:prstGeom>
          </p:spPr>
        </p:pic>
        <p:sp>
          <p:nvSpPr>
            <p:cNvPr id="40" name="สี่เหลี่ยมผืนผ้า 1"/>
            <p:cNvSpPr>
              <a:spLocks noChangeArrowheads="1"/>
            </p:cNvSpPr>
            <p:nvPr/>
          </p:nvSpPr>
          <p:spPr bwMode="auto">
            <a:xfrm>
              <a:off x="1562331" y="191455"/>
              <a:ext cx="7403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None/>
                <a:defRPr/>
              </a:pPr>
              <a:r>
                <a:rPr lang="th-TH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กองทุนหนุนเสริมสัมมาชีพ </a:t>
              </a:r>
              <a:r>
                <a:rPr lang="th-TH" sz="36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ปี 2560</a:t>
              </a:r>
              <a:endParaRPr lang="en-US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647" y="38288"/>
              <a:ext cx="1071293" cy="1092871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352" y="1272392"/>
            <a:ext cx="2586634" cy="17714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4772" y="2225316"/>
            <a:ext cx="2332852" cy="1388591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920219" y="1923667"/>
            <a:ext cx="895360" cy="0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2718" y="1099237"/>
            <a:ext cx="2144430" cy="975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47" y="1755746"/>
            <a:ext cx="1954923" cy="4368464"/>
          </a:xfrm>
          <a:prstGeom prst="rect">
            <a:avLst/>
          </a:prstGeom>
        </p:spPr>
      </p:pic>
      <p:sp>
        <p:nvSpPr>
          <p:cNvPr id="83" name="Rounded Rectangle 82"/>
          <p:cNvSpPr/>
          <p:nvPr/>
        </p:nvSpPr>
        <p:spPr>
          <a:xfrm>
            <a:off x="2172470" y="5305071"/>
            <a:ext cx="3018777" cy="1151496"/>
          </a:xfrm>
          <a:prstGeom prst="roundRect">
            <a:avLst>
              <a:gd name="adj" fmla="val 837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ounded Rectangle 20"/>
          <p:cNvSpPr/>
          <p:nvPr/>
        </p:nvSpPr>
        <p:spPr>
          <a:xfrm>
            <a:off x="2622217" y="3835354"/>
            <a:ext cx="2975552" cy="1148636"/>
          </a:xfrm>
          <a:prstGeom prst="roundRect">
            <a:avLst>
              <a:gd name="adj" fmla="val 837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74"/>
          <p:cNvSpPr/>
          <p:nvPr/>
        </p:nvSpPr>
        <p:spPr>
          <a:xfrm>
            <a:off x="2884561" y="1647292"/>
            <a:ext cx="1254946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th-TH" altLang="th-TH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23,589 คณะ</a:t>
            </a:r>
          </a:p>
        </p:txBody>
      </p:sp>
      <p:sp>
        <p:nvSpPr>
          <p:cNvPr id="43" name="สี่เหลี่ยมผืนผ้า 74"/>
          <p:cNvSpPr/>
          <p:nvPr/>
        </p:nvSpPr>
        <p:spPr>
          <a:xfrm>
            <a:off x="3207665" y="2476399"/>
            <a:ext cx="2344106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th-TH" altLang="th-TH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altLang="th-TH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- 30 ประเภท</a:t>
            </a:r>
          </a:p>
          <a:p>
            <a:pPr>
              <a:lnSpc>
                <a:spcPct val="115000"/>
              </a:lnSpc>
            </a:pPr>
            <a:r>
              <a:rPr lang="th-TH" altLang="th-TH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- 77,972 กองทุน</a:t>
            </a:r>
          </a:p>
          <a:p>
            <a:pPr>
              <a:lnSpc>
                <a:spcPct val="115000"/>
              </a:lnSpc>
            </a:pPr>
            <a:r>
              <a:rPr lang="th-TH" altLang="th-TH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- 76,108,447,248 บาท</a:t>
            </a:r>
          </a:p>
        </p:txBody>
      </p:sp>
      <p:sp>
        <p:nvSpPr>
          <p:cNvPr id="27" name="Oval 26"/>
          <p:cNvSpPr/>
          <p:nvPr/>
        </p:nvSpPr>
        <p:spPr>
          <a:xfrm>
            <a:off x="2165522" y="2256145"/>
            <a:ext cx="1125049" cy="12188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18" y="2408947"/>
            <a:ext cx="832419" cy="89414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485811" y="2330817"/>
            <a:ext cx="14975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sz="16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กองทุนชุมชน </a:t>
            </a:r>
            <a:endParaRPr lang="th-TH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-206144" y="2774539"/>
            <a:ext cx="1900523" cy="2632648"/>
            <a:chOff x="-240115" y="2956952"/>
            <a:chExt cx="2058900" cy="2632648"/>
          </a:xfrm>
        </p:grpSpPr>
        <p:sp>
          <p:nvSpPr>
            <p:cNvPr id="8" name="สี่เหลี่ยมผืนผ้า 74"/>
            <p:cNvSpPr/>
            <p:nvPr/>
          </p:nvSpPr>
          <p:spPr>
            <a:xfrm>
              <a:off x="-240115" y="2956952"/>
              <a:ext cx="2058900" cy="9417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5000"/>
                </a:lnSpc>
              </a:pPr>
              <a:r>
                <a:rPr lang="th-TH" altLang="th-TH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</a:t>
              </a:r>
              <a:br>
                <a:rPr lang="th-TH" altLang="th-TH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altLang="th-TH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ดำเนินงาน</a:t>
              </a:r>
              <a:endParaRPr lang="en-US" alt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94" y="4902628"/>
              <a:ext cx="691914" cy="68697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65" y="4630606"/>
              <a:ext cx="532257" cy="52845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09" y="4532803"/>
              <a:ext cx="386634" cy="38387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12" y="3867789"/>
              <a:ext cx="707500" cy="723827"/>
            </a:xfrm>
            <a:prstGeom prst="rect">
              <a:avLst/>
            </a:prstGeom>
          </p:spPr>
        </p:pic>
      </p:grpSp>
      <p:sp>
        <p:nvSpPr>
          <p:cNvPr id="22" name="สี่เหลี่ยมผืนผ้า 74"/>
          <p:cNvSpPr/>
          <p:nvPr/>
        </p:nvSpPr>
        <p:spPr>
          <a:xfrm>
            <a:off x="3152812" y="3921998"/>
            <a:ext cx="2711153" cy="8356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th-TH" altLang="th-TH" sz="1400" b="1" dirty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ครัวเรือนสัมมาชีพ </a:t>
            </a:r>
            <a:r>
              <a:rPr lang="th-TH" altLang="th-TH" sz="14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471,780 </a:t>
            </a:r>
            <a:r>
              <a:rPr lang="th-TH" altLang="th-TH" sz="1400" b="1" dirty="0" err="1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</a:t>
            </a:r>
            <a:r>
              <a:rPr lang="th-TH" altLang="th-TH" sz="14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เป็นสมาชิกกองทุนชุมชน </a:t>
            </a:r>
          </a:p>
          <a:p>
            <a:pPr>
              <a:lnSpc>
                <a:spcPct val="115000"/>
              </a:lnSpc>
            </a:pPr>
            <a:r>
              <a:rPr lang="th-TH" altLang="th-TH" sz="14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415,762 </a:t>
            </a:r>
            <a:r>
              <a:rPr lang="th-TH" altLang="th-TH" sz="1400" b="1" dirty="0" err="1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</a:t>
            </a:r>
            <a:r>
              <a:rPr lang="th-TH" altLang="th-TH" sz="14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(88.13</a:t>
            </a:r>
            <a:r>
              <a:rPr lang="en-US" altLang="th-TH" sz="14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altLang="th-TH" sz="14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9" name="Oval 18"/>
          <p:cNvSpPr/>
          <p:nvPr/>
        </p:nvSpPr>
        <p:spPr>
          <a:xfrm>
            <a:off x="2092629" y="3826991"/>
            <a:ext cx="1121830" cy="12153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5127" y="3929129"/>
            <a:ext cx="606469" cy="946901"/>
          </a:xfrm>
          <a:prstGeom prst="rect">
            <a:avLst/>
          </a:prstGeom>
        </p:spPr>
      </p:pic>
      <p:sp>
        <p:nvSpPr>
          <p:cNvPr id="45" name="สี่เหลี่ยมผืนผ้า 74"/>
          <p:cNvSpPr/>
          <p:nvPr/>
        </p:nvSpPr>
        <p:spPr>
          <a:xfrm>
            <a:off x="6177031" y="1381976"/>
            <a:ext cx="2393063" cy="8356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th-TH" alt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เงินกองทุนสูงสุด 3 อันดับแรก</a:t>
            </a:r>
            <a:r>
              <a:rPr lang="th-TH" altLang="th-TH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altLang="th-TH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68" name="สี่เหลี่ยมผืนผ้า 74"/>
          <p:cNvSpPr/>
          <p:nvPr/>
        </p:nvSpPr>
        <p:spPr>
          <a:xfrm>
            <a:off x="6082847" y="1528485"/>
            <a:ext cx="2848559" cy="15258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th-TH" altLang="th-TH" sz="14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altLang="th-TH" sz="14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altLang="th-TH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กองทุนหมู่บ้านฯ 23,589 กองทุน </a:t>
            </a:r>
          </a:p>
          <a:p>
            <a:pPr>
              <a:lnSpc>
                <a:spcPct val="115000"/>
              </a:lnSpc>
            </a:pPr>
            <a:r>
              <a:rPr lang="th-TH" altLang="th-TH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50,850,746,976 บาท</a:t>
            </a:r>
          </a:p>
          <a:p>
            <a:pPr>
              <a:lnSpc>
                <a:spcPct val="115000"/>
              </a:lnSpc>
            </a:pPr>
            <a:r>
              <a:rPr lang="th-TH" altLang="th-TH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altLang="th-TH" sz="11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กลุ่มออมทรัพย์ฯ 10,553 กลุ่ม      </a:t>
            </a:r>
          </a:p>
          <a:p>
            <a:pPr>
              <a:lnSpc>
                <a:spcPct val="115000"/>
              </a:lnSpc>
            </a:pPr>
            <a:r>
              <a:rPr lang="th-TH" altLang="th-TH" sz="1100" b="1" dirty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11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15</a:t>
            </a:r>
            <a:r>
              <a:rPr lang="en-US" altLang="th-TH" sz="11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,352,807,434 </a:t>
            </a:r>
            <a:r>
              <a:rPr lang="th-TH" altLang="th-TH" sz="11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</a:t>
            </a:r>
          </a:p>
          <a:p>
            <a:pPr>
              <a:lnSpc>
                <a:spcPct val="115000"/>
              </a:lnSpc>
            </a:pPr>
            <a:r>
              <a:rPr lang="th-TH" altLang="th-TH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3. กข.คจ. 10,046 กองทุน </a:t>
            </a:r>
          </a:p>
          <a:p>
            <a:pPr>
              <a:lnSpc>
                <a:spcPct val="115000"/>
              </a:lnSpc>
            </a:pPr>
            <a:r>
              <a:rPr lang="th-TH" altLang="th-TH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2,971,806,072 บาท</a:t>
            </a:r>
          </a:p>
        </p:txBody>
      </p:sp>
      <p:sp>
        <p:nvSpPr>
          <p:cNvPr id="59" name="สี่เหลี่ยมผืนผ้า 74"/>
          <p:cNvSpPr/>
          <p:nvPr/>
        </p:nvSpPr>
        <p:spPr>
          <a:xfrm>
            <a:off x="6240221" y="3614552"/>
            <a:ext cx="2798823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en-US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    = 26 </a:t>
            </a:r>
            <a:r>
              <a:rPr lang="th-TH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2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90-99</a:t>
            </a:r>
            <a:r>
              <a:rPr lang="en-US" altLang="th-TH" sz="12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= 19 </a:t>
            </a:r>
            <a:r>
              <a:rPr lang="th-TH" altLang="th-TH" sz="12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200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80-89</a:t>
            </a:r>
            <a:r>
              <a:rPr lang="en-US" altLang="th-TH" sz="1200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= 11 </a:t>
            </a:r>
            <a:r>
              <a:rPr lang="th-TH" altLang="th-TH" sz="1200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2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70-79</a:t>
            </a:r>
            <a:r>
              <a:rPr lang="en-US" altLang="th-TH" sz="12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= 6 </a:t>
            </a:r>
            <a:r>
              <a:rPr lang="th-TH" altLang="th-TH" sz="12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60-69</a:t>
            </a:r>
            <a:r>
              <a:rPr lang="en-US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= 12 </a:t>
            </a:r>
            <a:r>
              <a:rPr lang="th-TH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200" b="1" dirty="0" smtClean="0">
                <a:solidFill>
                  <a:srgbClr val="603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- 60</a:t>
            </a:r>
            <a:r>
              <a:rPr lang="en-US" altLang="th-TH" sz="1200" b="1" dirty="0" smtClean="0">
                <a:solidFill>
                  <a:srgbClr val="603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   = 2 </a:t>
            </a:r>
            <a:r>
              <a:rPr lang="th-TH" altLang="th-TH" sz="1200" b="1" dirty="0" smtClean="0">
                <a:solidFill>
                  <a:srgbClr val="603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185774" y="3084339"/>
            <a:ext cx="2288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th-TH" sz="1300" b="1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สนับสนุนครัวเรือนสัมมาชีพ</a:t>
            </a:r>
            <a:br>
              <a:rPr lang="th-TH" altLang="th-TH" sz="1300" b="1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1300" b="1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เข้าถึงแหล่งทุน </a:t>
            </a:r>
            <a:endParaRPr lang="th-TH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1581715" y="5255392"/>
            <a:ext cx="1194409" cy="1293943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4" name="สี่เหลี่ยมผืนผ้า 74"/>
          <p:cNvSpPr/>
          <p:nvPr/>
        </p:nvSpPr>
        <p:spPr>
          <a:xfrm>
            <a:off x="2773377" y="5366059"/>
            <a:ext cx="2620370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th-TH" altLang="th-TH" sz="1400" b="1" dirty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ครัวเรือนสัมมาชีพ471,780 </a:t>
            </a:r>
            <a:r>
              <a:rPr lang="th-TH" altLang="th-TH" sz="1400" b="1" dirty="0" err="1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</a:t>
            </a:r>
            <a:r>
              <a:rPr lang="th-TH" altLang="th-TH" sz="1400" b="1" dirty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th-TH" altLang="th-TH" sz="14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ได้รับสนับสนุนเงินทุน </a:t>
            </a:r>
          </a:p>
          <a:p>
            <a:pPr>
              <a:lnSpc>
                <a:spcPct val="115000"/>
              </a:lnSpc>
            </a:pPr>
            <a:r>
              <a:rPr lang="th-TH" altLang="th-TH" sz="14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345,032 </a:t>
            </a:r>
            <a:r>
              <a:rPr lang="th-TH" altLang="th-TH" sz="1400" b="1" dirty="0" err="1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</a:t>
            </a:r>
            <a:r>
              <a:rPr lang="th-TH" altLang="th-TH" sz="14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(73.13</a:t>
            </a:r>
            <a:r>
              <a:rPr lang="en-US" altLang="th-TH" sz="14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altLang="th-TH" sz="14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th-TH" sz="14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altLang="th-TH" sz="1400" b="1" dirty="0" smtClean="0">
              <a:solidFill>
                <a:srgbClr val="462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</a:pPr>
            <a:r>
              <a:rPr lang="th-TH" altLang="th-TH" sz="14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เป็นเงิน10,510,019,312 บาท</a:t>
            </a:r>
          </a:p>
        </p:txBody>
      </p:sp>
      <p:sp>
        <p:nvSpPr>
          <p:cNvPr id="91" name="สี่เหลี่ยมผืนผ้า 74"/>
          <p:cNvSpPr/>
          <p:nvPr/>
        </p:nvSpPr>
        <p:spPr>
          <a:xfrm>
            <a:off x="5870807" y="5437138"/>
            <a:ext cx="3074873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en-US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    = 9 </a:t>
            </a:r>
            <a:r>
              <a:rPr lang="th-TH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2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90-99</a:t>
            </a:r>
            <a:r>
              <a:rPr lang="en-US" altLang="th-TH" sz="12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= 10 </a:t>
            </a:r>
            <a:r>
              <a:rPr lang="th-TH" altLang="th-TH" sz="12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80-89</a:t>
            </a:r>
            <a:r>
              <a:rPr lang="en-US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= 11 </a:t>
            </a:r>
            <a:r>
              <a:rPr lang="th-TH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2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70-79</a:t>
            </a:r>
            <a:r>
              <a:rPr lang="en-US" altLang="th-TH" sz="12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= 12 </a:t>
            </a:r>
            <a:r>
              <a:rPr lang="th-TH" altLang="th-TH" sz="12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60-69</a:t>
            </a:r>
            <a:r>
              <a:rPr lang="en-US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= 13 </a:t>
            </a:r>
            <a:r>
              <a:rPr lang="th-TH" alt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th-TH" altLang="th-TH" sz="12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- 60</a:t>
            </a:r>
            <a:r>
              <a:rPr lang="en-US" altLang="th-TH" sz="12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   = 21 </a:t>
            </a:r>
            <a:r>
              <a:rPr lang="th-TH" altLang="th-TH" sz="1200" b="1" dirty="0" smtClean="0">
                <a:solidFill>
                  <a:srgbClr val="462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631138" y="4966739"/>
            <a:ext cx="28825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altLang="th-TH" sz="1300" b="1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ครัวเรือนสัมมาชีพได้รับการสนับสนุน</a:t>
            </a:r>
          </a:p>
          <a:p>
            <a:pPr algn="ctr"/>
            <a:r>
              <a:rPr lang="th-TH" altLang="th-TH" sz="1300" b="1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เงินทุนในการประกอบอาชีพ </a:t>
            </a:r>
            <a:endParaRPr lang="th-TH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7692" y="5544030"/>
            <a:ext cx="457848" cy="714854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7" y="5735766"/>
            <a:ext cx="522527" cy="561274"/>
          </a:xfrm>
          <a:prstGeom prst="rect">
            <a:avLst/>
          </a:prstGeom>
        </p:spPr>
      </p:pic>
      <p:sp>
        <p:nvSpPr>
          <p:cNvPr id="12" name="สี่เหลี่ยมผืนผ้า 74"/>
          <p:cNvSpPr/>
          <p:nvPr/>
        </p:nvSpPr>
        <p:spPr>
          <a:xfrm>
            <a:off x="2606903" y="1050783"/>
            <a:ext cx="1757815" cy="5524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th-TH" altLang="th-TH" sz="1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คณะทำงาน</a:t>
            </a:r>
            <a:br>
              <a:rPr lang="th-TH" altLang="th-TH" sz="1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1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จัดการกองทุนชุมชน</a:t>
            </a:r>
          </a:p>
        </p:txBody>
      </p:sp>
      <p:sp>
        <p:nvSpPr>
          <p:cNvPr id="6" name="Oval 5"/>
          <p:cNvSpPr/>
          <p:nvPr/>
        </p:nvSpPr>
        <p:spPr>
          <a:xfrm>
            <a:off x="1666847" y="1008290"/>
            <a:ext cx="1024143" cy="1109488"/>
          </a:xfrm>
          <a:prstGeom prst="ellipse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67692" y="1223097"/>
            <a:ext cx="835392" cy="63474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5642211" y="2234842"/>
            <a:ext cx="379348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51004" y="2225317"/>
            <a:ext cx="0" cy="54922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286418" y="2767395"/>
            <a:ext cx="36898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854687" y="3781980"/>
            <a:ext cx="379348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63920" y="3777217"/>
            <a:ext cx="0" cy="54922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97768" y="4316439"/>
            <a:ext cx="27084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5202971" y="5880819"/>
            <a:ext cx="40652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7460" y="1530334"/>
            <a:ext cx="8595814" cy="258532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</a:t>
            </a:r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กองทุนพัฒนา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บทบาทสตรี</a:t>
            </a:r>
            <a:b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กรมการพัฒนา</a:t>
            </a:r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 </a:t>
            </a:r>
          </a:p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ประจำปีบัญชี 2560</a:t>
            </a:r>
          </a:p>
        </p:txBody>
      </p:sp>
    </p:spTree>
    <p:extLst>
      <p:ext uri="{BB962C8B-B14F-4D97-AF65-F5344CB8AC3E}">
        <p14:creationId xmlns:p14="http://schemas.microsoft.com/office/powerpoint/2010/main" val="21844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31631" y="383131"/>
            <a:ext cx="6916616" cy="954107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การเบิกจ่ายงบประมาณกองทุนพัฒนาบทบาทสตรี ปี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2560</a:t>
            </a:r>
          </a:p>
          <a:p>
            <a:pPr algn="ctr"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ณ วันที่ 4 ตุลาคม 2560)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544670406"/>
              </p:ext>
            </p:extLst>
          </p:nvPr>
        </p:nvGraphicFramePr>
        <p:xfrm>
          <a:off x="1031632" y="1530796"/>
          <a:ext cx="691661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46960" y="2478804"/>
            <a:ext cx="132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</a:rPr>
              <a:t>2,469.106 ลบ.</a:t>
            </a:r>
          </a:p>
          <a:p>
            <a:pPr algn="ctr"/>
            <a:r>
              <a:rPr lang="th-TH" sz="2000" b="1" dirty="0" smtClean="0">
                <a:solidFill>
                  <a:srgbClr val="FF0000"/>
                </a:solidFill>
              </a:rPr>
              <a:t>(66.87 </a:t>
            </a:r>
            <a:r>
              <a:rPr lang="th-TH" sz="2000" b="1" dirty="0" smtClean="0">
                <a:solidFill>
                  <a:srgbClr val="FF0000"/>
                </a:solidFill>
                <a:latin typeface="TH SarabunIT๙"/>
                <a:cs typeface="TH SarabunIT๙"/>
              </a:rPr>
              <a:t>%)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9868" y="1825991"/>
            <a:ext cx="132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</a:rPr>
              <a:t>3,692.594 ลบ.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2057" y="4724461"/>
            <a:ext cx="92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</a:rPr>
              <a:t>เป้าหมาย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1433" y="4720416"/>
            <a:ext cx="149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</a:rPr>
              <a:t>ผลการเบิกจ่าย</a:t>
            </a:r>
            <a:endParaRPr lang="th-TH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54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885" y="163768"/>
            <a:ext cx="6045957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</a:rPr>
              <a:t>งบประมาณการเบิกจ่ายทั้งหมด 3,692,594,200 บาท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898879" y="1524034"/>
            <a:ext cx="1583183" cy="918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514885" y="750616"/>
            <a:ext cx="604595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เบิกจ่ายแล้ว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จำนวน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2,467,951,822.27 บาท ร้อยละ 66.84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9078" y="3448895"/>
            <a:ext cx="1533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</a:rPr>
              <a:t>1,854.470 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</a:rPr>
              <a:t>(62.74</a:t>
            </a:r>
            <a:r>
              <a:rPr lang="th-TH" b="1" dirty="0" smtClean="0">
                <a:solidFill>
                  <a:schemeClr val="bg1"/>
                </a:solidFill>
                <a:latin typeface="TH SarabunIT๙"/>
                <a:cs typeface="TH SarabunIT๙"/>
              </a:rPr>
              <a:t>%)</a:t>
            </a:r>
            <a:endParaRPr lang="th-TH" b="1" dirty="0">
              <a:solidFill>
                <a:schemeClr val="bg1"/>
              </a:solidFill>
            </a:endParaRPr>
          </a:p>
        </p:txBody>
      </p:sp>
      <p:graphicFrame>
        <p:nvGraphicFramePr>
          <p:cNvPr id="20" name="แผนภูมิ 19"/>
          <p:cNvGraphicFramePr/>
          <p:nvPr>
            <p:extLst>
              <p:ext uri="{D42A27DB-BD31-4B8C-83A1-F6EECF244321}">
                <p14:modId xmlns:p14="http://schemas.microsoft.com/office/powerpoint/2010/main" val="3346647902"/>
              </p:ext>
            </p:extLst>
          </p:nvPr>
        </p:nvGraphicFramePr>
        <p:xfrm>
          <a:off x="396459" y="1634640"/>
          <a:ext cx="2455216" cy="310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แผนภูมิ 20"/>
          <p:cNvGraphicFramePr/>
          <p:nvPr>
            <p:extLst>
              <p:ext uri="{D42A27DB-BD31-4B8C-83A1-F6EECF244321}">
                <p14:modId xmlns:p14="http://schemas.microsoft.com/office/powerpoint/2010/main" val="3681384306"/>
              </p:ext>
            </p:extLst>
          </p:nvPr>
        </p:nvGraphicFramePr>
        <p:xfrm>
          <a:off x="3426970" y="2565831"/>
          <a:ext cx="2455216" cy="310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แผนภูมิ 21"/>
          <p:cNvGraphicFramePr/>
          <p:nvPr>
            <p:extLst>
              <p:ext uri="{D42A27DB-BD31-4B8C-83A1-F6EECF244321}">
                <p14:modId xmlns:p14="http://schemas.microsoft.com/office/powerpoint/2010/main" val="2670680998"/>
              </p:ext>
            </p:extLst>
          </p:nvPr>
        </p:nvGraphicFramePr>
        <p:xfrm>
          <a:off x="6333234" y="1705153"/>
          <a:ext cx="2455216" cy="310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91826" y="5022377"/>
            <a:ext cx="124194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งบบริหาร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9869" y="5895806"/>
            <a:ext cx="203123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เงินทุนหมุนเวียน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4274" y="5022377"/>
            <a:ext cx="177873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เงินอุดหนุน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0299" y="2242604"/>
            <a:ext cx="132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FF0000"/>
                </a:solidFill>
              </a:rPr>
              <a:t>352.398 ลบ.</a:t>
            </a:r>
          </a:p>
          <a:p>
            <a:pPr algn="ctr"/>
            <a:r>
              <a:rPr lang="th-TH" sz="1800" b="1" dirty="0" smtClean="0">
                <a:solidFill>
                  <a:srgbClr val="FF0000"/>
                </a:solidFill>
              </a:rPr>
              <a:t>(79.80 </a:t>
            </a:r>
            <a:r>
              <a:rPr lang="th-TH" sz="1800" b="1" dirty="0" smtClean="0">
                <a:solidFill>
                  <a:srgbClr val="FF0000"/>
                </a:solidFill>
                <a:latin typeface="TH SarabunIT๙"/>
                <a:cs typeface="TH SarabunIT๙"/>
              </a:rPr>
              <a:t>%)</a:t>
            </a:r>
            <a:endParaRPr lang="th-TH" sz="1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4757" y="2006270"/>
            <a:ext cx="132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</a:rPr>
              <a:t>441.594 ลบ.</a:t>
            </a:r>
          </a:p>
        </p:txBody>
      </p:sp>
      <p:sp>
        <p:nvSpPr>
          <p:cNvPr id="28" name="TextBox 27"/>
          <p:cNvSpPr txBox="1"/>
          <p:nvPr/>
        </p:nvSpPr>
        <p:spPr>
          <a:xfrm rot="19895407">
            <a:off x="1255593" y="4348410"/>
            <a:ext cx="7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เป้าหมาย</a:t>
            </a:r>
            <a:endParaRPr lang="th-TH" sz="1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 rot="19895407">
            <a:off x="1653657" y="4337034"/>
            <a:ext cx="7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ผล</a:t>
            </a:r>
            <a:endParaRPr lang="th-TH" sz="1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 rot="19895407">
            <a:off x="7276633" y="4377978"/>
            <a:ext cx="7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เป้าหมาย</a:t>
            </a:r>
            <a:endParaRPr lang="th-TH" sz="1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 rot="19895407">
            <a:off x="7674697" y="4366602"/>
            <a:ext cx="7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ผล</a:t>
            </a:r>
            <a:endParaRPr lang="th-TH" sz="1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 rot="19895407">
            <a:off x="4369609" y="5224154"/>
            <a:ext cx="7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เป้าหมาย</a:t>
            </a:r>
            <a:endParaRPr lang="th-TH" sz="1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 rot="19895407">
            <a:off x="4767673" y="5212778"/>
            <a:ext cx="7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ผล</a:t>
            </a:r>
            <a:endParaRPr lang="th-TH" sz="1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9078" y="2704269"/>
            <a:ext cx="132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</a:rPr>
              <a:t>2,956.000 ลบ.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17490" y="1857578"/>
            <a:ext cx="132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</a:rPr>
              <a:t>295.000 ลบ.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72386" y="3175783"/>
            <a:ext cx="132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FF0000"/>
                </a:solidFill>
              </a:rPr>
              <a:t>1,935.390 ลบ.</a:t>
            </a:r>
          </a:p>
          <a:p>
            <a:pPr algn="ctr"/>
            <a:r>
              <a:rPr lang="th-TH" sz="1800" b="1" dirty="0" smtClean="0">
                <a:solidFill>
                  <a:srgbClr val="FF0000"/>
                </a:solidFill>
              </a:rPr>
              <a:t>(65.47 </a:t>
            </a:r>
            <a:r>
              <a:rPr lang="th-TH" sz="1800" b="1" dirty="0" smtClean="0">
                <a:solidFill>
                  <a:srgbClr val="FF0000"/>
                </a:solidFill>
                <a:latin typeface="TH SarabunIT๙"/>
                <a:cs typeface="TH SarabunIT๙"/>
              </a:rPr>
              <a:t>%)</a:t>
            </a:r>
            <a:endParaRPr lang="th-TH" sz="1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38466" y="2298087"/>
            <a:ext cx="132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FF0000"/>
                </a:solidFill>
              </a:rPr>
              <a:t>181.317 ลบ.</a:t>
            </a:r>
          </a:p>
          <a:p>
            <a:pPr algn="ctr"/>
            <a:r>
              <a:rPr lang="th-TH" sz="1800" b="1" dirty="0" smtClean="0">
                <a:solidFill>
                  <a:srgbClr val="FF0000"/>
                </a:solidFill>
              </a:rPr>
              <a:t>(61.46 </a:t>
            </a:r>
            <a:r>
              <a:rPr lang="th-TH" sz="1800" b="1" dirty="0" smtClean="0">
                <a:solidFill>
                  <a:srgbClr val="FF0000"/>
                </a:solidFill>
                <a:latin typeface="TH SarabunIT๙"/>
                <a:cs typeface="TH SarabunIT๙"/>
              </a:rPr>
              <a:t>%)</a:t>
            </a:r>
            <a:endParaRPr lang="th-TH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9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214290"/>
            <a:ext cx="8440615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5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การตรวจราชการ</a:t>
            </a:r>
            <a:r>
              <a:rPr lang="th-TH" sz="15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15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การโครงการตามแผน</a:t>
            </a:r>
            <a:r>
              <a:rPr lang="th-TH" sz="15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15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การพัฒนาเศรษฐกิจฐานรากและชุมชนเข้มแข็ง</a:t>
            </a:r>
            <a:endParaRPr lang="th-TH" sz="15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33097" y="1454529"/>
            <a:ext cx="2385646" cy="152548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 การสร้างสัมมาชีพชุมชนตามหลักปรัชญาของเศรษฐกิจพอเพียง</a:t>
            </a:r>
            <a:endParaRPr lang="th-TH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74609" y="1575674"/>
            <a:ext cx="2404455" cy="1404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ติดตามผลการ</a:t>
            </a:r>
            <a:r>
              <a:rPr lang="th-TH" sz="1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ดำเนินงานการสร้างสัมมาชีพอย่างยั่งยืน</a:t>
            </a:r>
            <a:endParaRPr lang="th-TH" sz="1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043604" y="2097091"/>
            <a:ext cx="0" cy="714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25920" y="2089150"/>
            <a:ext cx="0" cy="7143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14097" y="2097091"/>
            <a:ext cx="0" cy="714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5137098" y="3501008"/>
            <a:ext cx="3035302" cy="194421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ติดตามผลการขับเคลื่อนกิจกรรมของกองทุนที่มีประสิทธิภาพ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การสนับสนุนครัวเรือนสัมมาชีพให้เข้าถึงแหล่งทุน</a:t>
            </a:r>
            <a:endParaRPr lang="th-TH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ounded Rectangle 58"/>
          <p:cNvSpPr/>
          <p:nvPr/>
        </p:nvSpPr>
        <p:spPr>
          <a:xfrm>
            <a:off x="982953" y="3654335"/>
            <a:ext cx="2385645" cy="157486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 การส่งเสริมการบริหารจัดการเงินชุมชน</a:t>
            </a:r>
            <a:endParaRPr lang="th-TH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ลูกศรขวา 31"/>
          <p:cNvSpPr/>
          <p:nvPr/>
        </p:nvSpPr>
        <p:spPr>
          <a:xfrm>
            <a:off x="3839408" y="1700808"/>
            <a:ext cx="97840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3839408" y="3861048"/>
            <a:ext cx="97840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2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47" y="245662"/>
            <a:ext cx="8516202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10 จังหวัดที่มีผลรวมการเบิกจ่ายงบประมาณฯ ปี 2560 มากที่สุด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(ข้อมูล ณ 4 ตุลาคม 2560)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2162181224"/>
              </p:ext>
            </p:extLst>
          </p:nvPr>
        </p:nvGraphicFramePr>
        <p:xfrm>
          <a:off x="327547" y="1369704"/>
          <a:ext cx="8488907" cy="482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20400305">
            <a:off x="764268" y="139021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99.89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400305">
            <a:off x="1503532" y="1638148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99.74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00305">
            <a:off x="2295116" y="188381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99.66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400305">
            <a:off x="3086662" y="202028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99.59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400305">
            <a:off x="3905529" y="2248057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99.48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00305">
            <a:off x="4619503" y="226355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99.48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400305">
            <a:off x="5408531" y="257507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99.33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00305">
            <a:off x="6227922" y="2829219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99.19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400305">
            <a:off x="6964901" y="3138878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99.10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400305">
            <a:off x="7770120" y="3408924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99.08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47" y="313902"/>
            <a:ext cx="8516202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10 จังหวัดที่มีผลรวมการเบิกจ่ายงบประมาณฯ ปี 2560 น้อยที่สุด</a:t>
            </a:r>
          </a:p>
          <a:p>
            <a:pPr algn="ctr"/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(ข้อมูล ณ 4 ตุลาคม 2560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1447715236"/>
              </p:ext>
            </p:extLst>
          </p:nvPr>
        </p:nvGraphicFramePr>
        <p:xfrm>
          <a:off x="327547" y="1492533"/>
          <a:ext cx="8488907" cy="482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20400305">
            <a:off x="668733" y="421530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2.26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00305">
            <a:off x="1453218" y="3445333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7.26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400305">
            <a:off x="2254134" y="3054818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9.59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00305">
            <a:off x="3027242" y="2943365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10.11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400305">
            <a:off x="3852671" y="2811443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10.68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400305">
            <a:off x="4658414" y="2680348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11.05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00305">
            <a:off x="5463634" y="218178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14.76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400305">
            <a:off x="6230194" y="1979334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15.27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400305">
            <a:off x="6981082" y="1922174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15.96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400305">
            <a:off x="7761276" y="1499505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18.54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45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1255588" y="1145176"/>
            <a:ext cx="6769291" cy="95410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10452" y="357961"/>
            <a:ext cx="6729727" cy="584775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การ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บริหารหนี้ค้าง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ชำระหนี้เดิม ปี 56 – 59 (ลดลง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7605" y="1187358"/>
            <a:ext cx="6332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cs typeface="+mj-cs"/>
              </a:rPr>
              <a:t>ฐานข้อมูลลูกหนี้ ปี 56 – 60   เงินต้น        2,716,901,648.50  บาท</a:t>
            </a:r>
          </a:p>
          <a:p>
            <a:r>
              <a:rPr lang="th-TH" b="1" dirty="0" smtClean="0">
                <a:solidFill>
                  <a:schemeClr val="bg1"/>
                </a:solidFill>
                <a:cs typeface="+mj-cs"/>
              </a:rPr>
              <a:t>เป้าหมายการรับชำระ (60</a:t>
            </a:r>
            <a:r>
              <a:rPr lang="th-TH" b="1" dirty="0" smtClean="0">
                <a:solidFill>
                  <a:schemeClr val="bg1"/>
                </a:solidFill>
                <a:latin typeface="TH SarabunIT๙"/>
                <a:cs typeface="TH SarabunIT๙"/>
              </a:rPr>
              <a:t>%)</a:t>
            </a:r>
            <a:r>
              <a:rPr lang="th-TH" b="1" dirty="0" smtClean="0">
                <a:solidFill>
                  <a:schemeClr val="bg1"/>
                </a:solidFill>
                <a:cs typeface="+mj-cs"/>
              </a:rPr>
              <a:t>                    1,630,140,989.10   บาท</a:t>
            </a:r>
            <a:endParaRPr lang="th-TH" b="1" dirty="0">
              <a:solidFill>
                <a:schemeClr val="bg1"/>
              </a:solidFill>
              <a:cs typeface="+mj-cs"/>
            </a:endParaRPr>
          </a:p>
        </p:txBody>
      </p:sp>
      <p:graphicFrame>
        <p:nvGraphicFramePr>
          <p:cNvPr id="8" name="แผนภูมิ 7"/>
          <p:cNvGraphicFramePr/>
          <p:nvPr>
            <p:extLst>
              <p:ext uri="{D42A27DB-BD31-4B8C-83A1-F6EECF244321}">
                <p14:modId xmlns:p14="http://schemas.microsoft.com/office/powerpoint/2010/main" val="2284738980"/>
              </p:ext>
            </p:extLst>
          </p:nvPr>
        </p:nvGraphicFramePr>
        <p:xfrm>
          <a:off x="1255587" y="2347485"/>
          <a:ext cx="6769291" cy="41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40982" y="2613005"/>
            <a:ext cx="151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</a:rPr>
              <a:t>2,716.901 ลบ.</a:t>
            </a:r>
            <a:endParaRPr lang="th-TH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0357" y="3556976"/>
            <a:ext cx="132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</a:rPr>
              <a:t>1,192.316 ลบ.</a:t>
            </a:r>
          </a:p>
          <a:p>
            <a:pPr algn="ctr"/>
            <a:r>
              <a:rPr lang="th-TH" sz="2000" b="1" dirty="0" smtClean="0">
                <a:solidFill>
                  <a:srgbClr val="FF0000"/>
                </a:solidFill>
              </a:rPr>
              <a:t>43.89 </a:t>
            </a:r>
            <a:r>
              <a:rPr lang="th-TH" sz="2000" b="1" dirty="0" smtClean="0">
                <a:solidFill>
                  <a:srgbClr val="FF0000"/>
                </a:solidFill>
                <a:latin typeface="TH SarabunIT๙"/>
                <a:cs typeface="TH SarabunIT๙"/>
              </a:rPr>
              <a:t>%)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7337" y="6102909"/>
            <a:ext cx="92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/>
              <a:t>ฐานลูกหนี้</a:t>
            </a:r>
            <a:endParaRPr lang="th-TH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17657" y="6126160"/>
            <a:ext cx="149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/>
              <a:t>ผลการชำระเงินกู้</a:t>
            </a:r>
            <a:endParaRPr lang="th-TH" sz="1800" b="1" dirty="0"/>
          </a:p>
        </p:txBody>
      </p:sp>
    </p:spTree>
    <p:extLst>
      <p:ext uri="{BB962C8B-B14F-4D97-AF65-F5344CB8AC3E}">
        <p14:creationId xmlns:p14="http://schemas.microsoft.com/office/powerpoint/2010/main" val="168285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2911891613"/>
              </p:ext>
            </p:extLst>
          </p:nvPr>
        </p:nvGraphicFramePr>
        <p:xfrm>
          <a:off x="736979" y="1447378"/>
          <a:ext cx="7861111" cy="455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31260" y="3790241"/>
            <a:ext cx="1418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/>
              <a:t>984.261 ลบ.</a:t>
            </a:r>
          </a:p>
          <a:p>
            <a:pPr algn="ctr"/>
            <a:r>
              <a:rPr lang="th-TH" sz="2400" b="1" dirty="0" smtClean="0"/>
              <a:t>(36.23</a:t>
            </a:r>
            <a:r>
              <a:rPr lang="th-TH" sz="2400" b="1" dirty="0" smtClean="0">
                <a:latin typeface="TH SarabunIT๙"/>
                <a:cs typeface="TH SarabunIT๙"/>
              </a:rPr>
              <a:t>%)</a:t>
            </a:r>
            <a:endParaRPr lang="th-TH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49386" y="1476131"/>
            <a:ext cx="1412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/>
              <a:t>111.608 ลบ.</a:t>
            </a:r>
          </a:p>
          <a:p>
            <a:pPr algn="ctr"/>
            <a:r>
              <a:rPr lang="th-TH" sz="2400" b="1" dirty="0" smtClean="0"/>
              <a:t>(4.11</a:t>
            </a:r>
            <a:r>
              <a:rPr lang="th-TH" sz="2400" b="1" dirty="0" smtClean="0">
                <a:latin typeface="TH SarabunIT๙"/>
                <a:cs typeface="TH SarabunIT๙"/>
              </a:rPr>
              <a:t>%)</a:t>
            </a:r>
            <a:endParaRPr lang="th-TH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94847" y="1640186"/>
            <a:ext cx="143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/>
              <a:t>29.615 ลบ.</a:t>
            </a:r>
          </a:p>
          <a:p>
            <a:pPr algn="ctr"/>
            <a:r>
              <a:rPr lang="th-TH" sz="2400" b="1" dirty="0" smtClean="0"/>
              <a:t>(01.09</a:t>
            </a:r>
            <a:r>
              <a:rPr lang="th-TH" sz="2400" b="1" dirty="0" smtClean="0">
                <a:latin typeface="TH SarabunIT๙"/>
                <a:cs typeface="TH SarabunIT๙"/>
              </a:rPr>
              <a:t>%)</a:t>
            </a:r>
            <a:endParaRPr lang="th-TH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57845" y="2029330"/>
            <a:ext cx="143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/>
              <a:t>66.831 ลบ.</a:t>
            </a:r>
          </a:p>
          <a:p>
            <a:pPr algn="ctr"/>
            <a:r>
              <a:rPr lang="th-TH" sz="2400" b="1" dirty="0" smtClean="0"/>
              <a:t>(2.46</a:t>
            </a:r>
            <a:r>
              <a:rPr lang="th-TH" sz="2400" b="1" dirty="0" smtClean="0">
                <a:latin typeface="TH SarabunIT๙"/>
                <a:cs typeface="TH SarabunIT๙"/>
              </a:rPr>
              <a:t>%)</a:t>
            </a:r>
            <a:endParaRPr lang="th-TH" sz="2400" b="1" dirty="0"/>
          </a:p>
        </p:txBody>
      </p:sp>
      <p:cxnSp>
        <p:nvCxnSpPr>
          <p:cNvPr id="16" name="ลูกศรเชื่อมต่อแบบตรง 15"/>
          <p:cNvCxnSpPr/>
          <p:nvPr/>
        </p:nvCxnSpPr>
        <p:spPr>
          <a:xfrm flipH="1">
            <a:off x="3258567" y="2205521"/>
            <a:ext cx="204718" cy="6548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>
            <a:stCxn id="8" idx="3"/>
          </p:cNvCxnSpPr>
          <p:nvPr/>
        </p:nvCxnSpPr>
        <p:spPr>
          <a:xfrm flipH="1">
            <a:off x="2288275" y="2444829"/>
            <a:ext cx="102358" cy="444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 flipH="1">
            <a:off x="1845407" y="2748925"/>
            <a:ext cx="48336" cy="22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>
          <a:xfrm flipH="1">
            <a:off x="6140519" y="4205739"/>
            <a:ext cx="5135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370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47" y="300254"/>
            <a:ext cx="8516202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10 จังหวัดที่มีสมาชิกชำระหนี้เดิม (ปี 56-59) มากที่สุด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(ข้อมูล ระบบ </a:t>
            </a:r>
            <a:r>
              <a:rPr lang="en-US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SARA </a:t>
            </a:r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ณ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30 ก.ย. </a:t>
            </a:r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60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2665493852"/>
              </p:ext>
            </p:extLst>
          </p:nvPr>
        </p:nvGraphicFramePr>
        <p:xfrm>
          <a:off x="327547" y="1492533"/>
          <a:ext cx="8488907" cy="482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20400305">
            <a:off x="723324" y="1922484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95.40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400305">
            <a:off x="1496433" y="2184069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87.78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400305">
            <a:off x="2308740" y="2286735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85.90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00305">
            <a:off x="3059367" y="2354977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82.06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400305">
            <a:off x="3825927" y="2548321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78.69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400305">
            <a:off x="4658455" y="2616561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75.93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00305">
            <a:off x="5395409" y="2652849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74.65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400305">
            <a:off x="6214274" y="2755939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72.08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400305">
            <a:off x="7033140" y="2738974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71.93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400305">
            <a:off x="7797414" y="2846195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69.06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46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47" y="286606"/>
            <a:ext cx="8516202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10 จังหวัดที่มีสมาชิกชำระหนี้เดิม (ปี 56-59) น้อยที่สุด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(ข้อมูล ระบบ 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SARA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ณ 30 ก.ย. 60)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6" name="แผนภูมิ 15"/>
          <p:cNvGraphicFramePr/>
          <p:nvPr>
            <p:extLst>
              <p:ext uri="{D42A27DB-BD31-4B8C-83A1-F6EECF244321}">
                <p14:modId xmlns:p14="http://schemas.microsoft.com/office/powerpoint/2010/main" val="67969461"/>
              </p:ext>
            </p:extLst>
          </p:nvPr>
        </p:nvGraphicFramePr>
        <p:xfrm>
          <a:off x="327547" y="1492533"/>
          <a:ext cx="8488907" cy="482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 rot="20400305">
            <a:off x="600492" y="4501956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0.31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400305">
            <a:off x="1359953" y="4270357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0.92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400305">
            <a:off x="2267793" y="4043670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1.54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400305">
            <a:off x="3027252" y="3886359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1.88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400305">
            <a:off x="3757674" y="259928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5.84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0400305">
            <a:off x="4578559" y="2012430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7.52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400305">
            <a:off x="5395404" y="1831287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8.12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400305">
            <a:off x="6154863" y="1640214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8.63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0400305">
            <a:off x="6948719" y="1656134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8.64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0400305">
            <a:off x="7663483" y="1628433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8.73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229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364776" y="383697"/>
            <a:ext cx="6591870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3. การ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บริหารหนี้ค้าง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ชำระหนี้ใหม่ ปี 60 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1663448673"/>
              </p:ext>
            </p:extLst>
          </p:nvPr>
        </p:nvGraphicFramePr>
        <p:xfrm>
          <a:off x="1341748" y="1702839"/>
          <a:ext cx="6655840" cy="424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75968" y="5497679"/>
            <a:ext cx="111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/>
              <a:t>เป้าหมาย</a:t>
            </a:r>
            <a:endParaRPr lang="th-TH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29137" y="5513694"/>
            <a:ext cx="189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ผลการชำระเงินกู้</a:t>
            </a:r>
            <a:endParaRPr lang="th-TH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8172" y="2229951"/>
            <a:ext cx="135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7030A0"/>
                </a:solidFill>
              </a:rPr>
              <a:t>16.206 ลบ.</a:t>
            </a:r>
          </a:p>
          <a:p>
            <a:pPr algn="ctr"/>
            <a:r>
              <a:rPr lang="th-TH" sz="2400" b="1" dirty="0" smtClean="0">
                <a:solidFill>
                  <a:srgbClr val="7030A0"/>
                </a:solidFill>
              </a:rPr>
              <a:t>(86.63</a:t>
            </a:r>
            <a:r>
              <a:rPr lang="th-TH" sz="24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%)</a:t>
            </a:r>
            <a:endParaRPr lang="th-TH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8807" y="1943494"/>
            <a:ext cx="151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</a:rPr>
              <a:t>17.783 ลบ.</a:t>
            </a:r>
            <a:endParaRPr lang="th-TH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777" y="1069184"/>
            <a:ext cx="659187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สัญญาปี 60 ที่มีงวดชำระในปี 60   จำนวน 26 จังหวัด (ข้อมูล ระบบ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SARA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 ณ 4 ต.ค. 60)</a:t>
            </a:r>
            <a:endParaRPr lang="th-TH" sz="20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296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47" y="409438"/>
            <a:ext cx="8516202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11 จังหวัดที่มีสมาชิกชำระหนี้ใหม่ (สัญญาปี 2560) เกินร้อยละ 100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(ข้อมูล ระบบ </a:t>
            </a:r>
            <a:r>
              <a:rPr lang="en-US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SARA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ณ 4 ต.ค. 60)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1552099195"/>
              </p:ext>
            </p:extLst>
          </p:nvPr>
        </p:nvGraphicFramePr>
        <p:xfrm>
          <a:off x="327547" y="1492533"/>
          <a:ext cx="8488907" cy="482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20400305">
            <a:off x="7731711" y="365574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100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400305">
            <a:off x="1421644" y="365805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100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00305">
            <a:off x="2131340" y="3644404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100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400305">
            <a:off x="2854684" y="3644404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100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400305">
            <a:off x="3537084" y="365805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100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00305">
            <a:off x="4260428" y="365805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100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400305">
            <a:off x="4924351" y="3665596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100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400305">
            <a:off x="5597932" y="365805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100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400305">
            <a:off x="6337196" y="3660324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100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400305">
            <a:off x="7035516" y="3648948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100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400305">
            <a:off x="746343" y="1806504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101.89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96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2769051743"/>
              </p:ext>
            </p:extLst>
          </p:nvPr>
        </p:nvGraphicFramePr>
        <p:xfrm>
          <a:off x="327547" y="1492533"/>
          <a:ext cx="8488907" cy="482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547" y="436734"/>
            <a:ext cx="8516202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10 จังหวัดที่มีสมาชิกชำระหนี้ใหม่ (สัญญาปี 2560) น้อยที่สุด</a:t>
            </a:r>
          </a:p>
          <a:p>
            <a:pPr algn="ctr"/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(ข้อมูล ระบบ </a:t>
            </a:r>
            <a:r>
              <a:rPr lang="en-US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SARA</a:t>
            </a: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ณ 4 ต.ค. 60</a:t>
            </a:r>
            <a:r>
              <a:rPr lang="th-TH" sz="2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rot="20400305">
            <a:off x="627785" y="4652034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0.00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00305">
            <a:off x="1407993" y="4667954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0.00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400305">
            <a:off x="2281465" y="2729938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50.00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400305">
            <a:off x="6951950" y="1482010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83.13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00305">
            <a:off x="3839584" y="2240519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63.76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400305">
            <a:off x="4619504" y="2046833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68.32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400305">
            <a:off x="3022995" y="2559794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54.98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00305">
            <a:off x="5384043" y="1588111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79.84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400305">
            <a:off x="6175611" y="1533519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81.06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400305">
            <a:off x="7758767" y="1478931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C00000"/>
                </a:solidFill>
              </a:rPr>
              <a:t>92.23 </a:t>
            </a:r>
            <a:r>
              <a:rPr lang="th-TH" sz="2000" b="1" dirty="0" smtClean="0">
                <a:solidFill>
                  <a:srgbClr val="C0000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20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1239689479"/>
              </p:ext>
            </p:extLst>
          </p:nvPr>
        </p:nvGraphicFramePr>
        <p:xfrm>
          <a:off x="1644584" y="1791950"/>
          <a:ext cx="5768417" cy="4612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1071368" y="424637"/>
            <a:ext cx="6646461" cy="584775"/>
          </a:xfrm>
          <a:prstGeom prst="rect">
            <a:avLst/>
          </a:prstGeom>
          <a:solidFill>
            <a:srgbClr val="990033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4. การขึ้นทะเบียนสมาชิกกองทุน ระบบ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SARA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4204" y="2682621"/>
            <a:ext cx="166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</a:rPr>
              <a:t>2,129,372 คน</a:t>
            </a:r>
          </a:p>
          <a:p>
            <a:pPr algn="ctr"/>
            <a:r>
              <a:rPr lang="th-TH" sz="2400" b="1" dirty="0" smtClean="0">
                <a:solidFill>
                  <a:srgbClr val="FF0000"/>
                </a:solidFill>
              </a:rPr>
              <a:t>(62.63 </a:t>
            </a:r>
            <a:r>
              <a:rPr lang="th-TH" sz="2400" b="1" dirty="0" smtClean="0">
                <a:solidFill>
                  <a:srgbClr val="FF0000"/>
                </a:solidFill>
                <a:latin typeface="TH SarabunIT๙"/>
                <a:cs typeface="TH SarabunIT๙"/>
              </a:rPr>
              <a:t>%)</a:t>
            </a:r>
            <a:endParaRPr lang="th-TH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1290" y="1791950"/>
            <a:ext cx="151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</a:rPr>
              <a:t>3,400,000 คน</a:t>
            </a:r>
            <a:endParaRPr lang="th-TH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5290" y="5148141"/>
            <a:ext cx="118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cs typeface="+mj-cs"/>
              </a:rPr>
              <a:t>เป้าหมาย</a:t>
            </a:r>
            <a:endParaRPr lang="th-TH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2992" y="514214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cs typeface="+mj-cs"/>
              </a:rPr>
              <a:t>ผล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3638" y="1131067"/>
            <a:ext cx="583439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4.1 ประเภทบุคคลธรรมดา (</a:t>
            </a:r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ข้อมูล ณ 4 ต.ค. 60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027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15885" y="3643314"/>
            <a:ext cx="2635227" cy="165789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 การส่งเสริมช่องทางการตลาดผลิตภัณฑ์ชุมชน</a:t>
            </a:r>
            <a:endParaRPr lang="th-TH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69877" y="3609159"/>
            <a:ext cx="3146539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การสนับสนุนการขับเคลื่อนร้านค้าประชารัฐสุขใจ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Shop</a:t>
            </a:r>
            <a:endParaRPr lang="th-TH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043604" y="2097091"/>
            <a:ext cx="0" cy="714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25920" y="2089150"/>
            <a:ext cx="0" cy="7143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14097" y="2097091"/>
            <a:ext cx="0" cy="714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27584" y="912600"/>
            <a:ext cx="2591159" cy="18683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 การเพิ่มประสิทธิภาพการบริหารและพัฒนาผลิตภัณฑ์ชุมชน</a:t>
            </a:r>
            <a:endParaRPr lang="th-TH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292080" y="917380"/>
            <a:ext cx="2736304" cy="2079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การพัฒนาผู้ผลิต ผู้ประกอบการกลุ่มกลุ่มปรับตัวสู่การพัฒนา </a:t>
            </a:r>
            <a:r>
              <a:rPr lang="en-US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Quadrant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th-TH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ลูกศรขวา 1"/>
          <p:cNvSpPr/>
          <p:nvPr/>
        </p:nvSpPr>
        <p:spPr>
          <a:xfrm>
            <a:off x="3870248" y="1273090"/>
            <a:ext cx="978408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ลูกศรขวา 31"/>
          <p:cNvSpPr/>
          <p:nvPr/>
        </p:nvSpPr>
        <p:spPr>
          <a:xfrm>
            <a:off x="3851920" y="3933056"/>
            <a:ext cx="97840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15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2247842614"/>
              </p:ext>
            </p:extLst>
          </p:nvPr>
        </p:nvGraphicFramePr>
        <p:xfrm>
          <a:off x="313899" y="1629011"/>
          <a:ext cx="8488907" cy="482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547" y="245662"/>
            <a:ext cx="8516202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10 จังหวัดที่มีการรับสมัครขึ้นทะเบียนสมาชิกกองทุน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ประเภท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บุคคลธรรมดา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เพิ่มขึ้น มากที่สุด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 rot="20400305">
            <a:off x="818862" y="1760560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131.97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135100">
            <a:off x="1585422" y="2429790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125.45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006394">
            <a:off x="2445849" y="2932567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120.92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933932">
            <a:off x="3100311" y="3276209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118.88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644638">
            <a:off x="3921465" y="3400423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117.22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466475">
            <a:off x="4595096" y="365080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116.49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653287">
            <a:off x="5422743" y="3738910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115.51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9550694">
            <a:off x="6186979" y="367766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115.40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486206">
            <a:off x="6951252" y="3752557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115.29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354320">
            <a:off x="7729175" y="3783449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114.94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785" y="245662"/>
            <a:ext cx="8407021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10 จังหวัดที่มีการรับสมัครขึ้นทะเบียนสมาชิกกองทุน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ประเภท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บุคคลธรรมดา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เพิ่มขึ้น น้อยที่สุด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2589329475"/>
              </p:ext>
            </p:extLst>
          </p:nvPr>
        </p:nvGraphicFramePr>
        <p:xfrm>
          <a:off x="395785" y="1629011"/>
          <a:ext cx="8407021" cy="482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8879675">
            <a:off x="818860" y="4612948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0.47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879675">
            <a:off x="1489884" y="4424148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2.36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879675">
            <a:off x="2267797" y="3668691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7.95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8879675">
            <a:off x="3061640" y="3368298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10.29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879675">
            <a:off x="3853212" y="2792673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13.80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879675">
            <a:off x="4612241" y="264883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15.17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879675">
            <a:off x="5395408" y="2497259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16.92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879675">
            <a:off x="6189253" y="2088306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19.67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8879675">
            <a:off x="6953529" y="1848451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21.32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879675">
            <a:off x="7704158" y="1772957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21.67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737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8339" y="2261275"/>
            <a:ext cx="1801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</a:rPr>
              <a:t>4,795 องค์กร</a:t>
            </a:r>
          </a:p>
          <a:p>
            <a:pPr algn="ctr"/>
            <a:r>
              <a:rPr lang="th-TH" sz="2400" b="1" dirty="0" smtClean="0">
                <a:solidFill>
                  <a:srgbClr val="FF0000"/>
                </a:solidFill>
              </a:rPr>
              <a:t>(272.13</a:t>
            </a:r>
            <a:r>
              <a:rPr lang="th-TH" sz="2400" b="1" dirty="0" smtClean="0">
                <a:solidFill>
                  <a:srgbClr val="FF0000"/>
                </a:solidFill>
                <a:latin typeface="TH SarabunIT๙"/>
                <a:cs typeface="TH SarabunIT๙"/>
              </a:rPr>
              <a:t>%)</a:t>
            </a:r>
            <a:endParaRPr lang="th-TH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3557" y="1326588"/>
            <a:ext cx="151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</a:rPr>
              <a:t>1,762 องค์กร</a:t>
            </a:r>
            <a:endParaRPr lang="th-TH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2126150434"/>
              </p:ext>
            </p:extLst>
          </p:nvPr>
        </p:nvGraphicFramePr>
        <p:xfrm>
          <a:off x="1646798" y="1233962"/>
          <a:ext cx="5768417" cy="4612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7286" y="421384"/>
            <a:ext cx="5793447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4.2 ประเภทองค์กรสตรี (</a:t>
            </a:r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ข้อมูล ณ 4 ต.ค. 60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530" y="4875181"/>
            <a:ext cx="118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cs typeface="+mj-cs"/>
              </a:rPr>
              <a:t>เป้าหมาย</a:t>
            </a:r>
            <a:endParaRPr lang="th-TH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1232" y="4869186"/>
            <a:ext cx="9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cs typeface="+mj-cs"/>
              </a:rPr>
              <a:t>ผล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1168" y="1223809"/>
            <a:ext cx="166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</a:rPr>
              <a:t>4,840 องค์กร</a:t>
            </a:r>
          </a:p>
          <a:p>
            <a:pPr algn="ctr"/>
            <a:r>
              <a:rPr lang="th-TH" sz="2400" b="1" dirty="0" smtClean="0">
                <a:solidFill>
                  <a:srgbClr val="FF0000"/>
                </a:solidFill>
              </a:rPr>
              <a:t>(274.69 </a:t>
            </a:r>
            <a:r>
              <a:rPr lang="th-TH" sz="2400" b="1" dirty="0" smtClean="0">
                <a:solidFill>
                  <a:srgbClr val="FF0000"/>
                </a:solidFill>
                <a:latin typeface="TH SarabunIT๙"/>
                <a:cs typeface="TH SarabunIT๙"/>
              </a:rPr>
              <a:t>%)</a:t>
            </a:r>
            <a:endParaRPr lang="th-TH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6331" y="3425404"/>
            <a:ext cx="151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</a:rPr>
              <a:t>1,762 องค์กร</a:t>
            </a:r>
            <a:endParaRPr lang="th-TH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75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785" y="245662"/>
            <a:ext cx="8407021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10 จังหวัดที่มีการรับสมัครขึ้นทะเบียนสมาชิกกองทุน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ประเภท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องค์กร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สตรีเพิ่มขึ้น มากที่สุด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89386815"/>
              </p:ext>
            </p:extLst>
          </p:nvPr>
        </p:nvGraphicFramePr>
        <p:xfrm>
          <a:off x="313899" y="1629011"/>
          <a:ext cx="8488907" cy="482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8879675">
            <a:off x="862075" y="174436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875.00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879675">
            <a:off x="1592239" y="2074188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761.54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879675">
            <a:off x="2379250" y="222431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728.57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8879675">
            <a:off x="3186754" y="2226584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721.88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879675">
            <a:off x="3951020" y="2567785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611.11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879675">
            <a:off x="4742588" y="2644599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585.71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879675">
            <a:off x="5509148" y="2660519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550.00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879675">
            <a:off x="6273436" y="2674167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550.00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8879675">
            <a:off x="7064982" y="2977500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478.57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879675">
            <a:off x="7829308" y="3138199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7030A0"/>
                </a:solidFill>
              </a:rPr>
              <a:t>456.00 </a:t>
            </a:r>
            <a:r>
              <a:rPr lang="th-TH" sz="2000" b="1" dirty="0" smtClean="0">
                <a:solidFill>
                  <a:srgbClr val="7030A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690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785" y="245662"/>
            <a:ext cx="8407021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10 จังหวัดที่มีการรับสมัครขึ้นทะเบียนสมาชิกกองทุน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ประเภทองค์กรสตรี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เพิ่มขึ้น น้อยที่สุด</a:t>
            </a:r>
            <a:endParaRPr lang="th-TH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3206909329"/>
              </p:ext>
            </p:extLst>
          </p:nvPr>
        </p:nvGraphicFramePr>
        <p:xfrm>
          <a:off x="395785" y="1629011"/>
          <a:ext cx="8407021" cy="482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8879675">
            <a:off x="937145" y="4690589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70C0"/>
                </a:solidFill>
              </a:rPr>
              <a:t>0 </a:t>
            </a:r>
            <a:r>
              <a:rPr lang="th-TH" sz="2000" b="1" dirty="0" smtClean="0">
                <a:solidFill>
                  <a:srgbClr val="0070C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879675">
            <a:off x="1676398" y="3164318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70C0"/>
                </a:solidFill>
              </a:rPr>
              <a:t>54.35 </a:t>
            </a:r>
            <a:r>
              <a:rPr lang="th-TH" sz="2000" b="1" dirty="0" smtClean="0">
                <a:solidFill>
                  <a:srgbClr val="0070C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879675">
            <a:off x="2415662" y="2920926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70C0"/>
                </a:solidFill>
              </a:rPr>
              <a:t>61.54 </a:t>
            </a:r>
            <a:r>
              <a:rPr lang="th-TH" sz="2000" b="1" dirty="0" smtClean="0">
                <a:solidFill>
                  <a:srgbClr val="0070C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8879675">
            <a:off x="3152654" y="2647966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70C0"/>
                </a:solidFill>
              </a:rPr>
              <a:t>72.22 </a:t>
            </a:r>
            <a:r>
              <a:rPr lang="th-TH" sz="2000" b="1" dirty="0" smtClean="0">
                <a:solidFill>
                  <a:srgbClr val="0070C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879675">
            <a:off x="3919214" y="2117966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70C0"/>
                </a:solidFill>
              </a:rPr>
              <a:t>92.86 </a:t>
            </a:r>
            <a:r>
              <a:rPr lang="th-TH" sz="2000" b="1" dirty="0" smtClean="0">
                <a:solidFill>
                  <a:srgbClr val="0070C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879675">
            <a:off x="4710774" y="207234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70C0"/>
                </a:solidFill>
              </a:rPr>
              <a:t>92.86 </a:t>
            </a:r>
            <a:r>
              <a:rPr lang="th-TH" sz="2000" b="1" dirty="0" smtClean="0">
                <a:solidFill>
                  <a:srgbClr val="0070C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879675">
            <a:off x="5475048" y="1979078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70C0"/>
                </a:solidFill>
              </a:rPr>
              <a:t>95.00 </a:t>
            </a:r>
            <a:r>
              <a:rPr lang="th-TH" sz="2000" b="1" dirty="0" smtClean="0">
                <a:solidFill>
                  <a:srgbClr val="0070C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879675">
            <a:off x="6252969" y="1881451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70C0"/>
                </a:solidFill>
              </a:rPr>
              <a:t>100.00 </a:t>
            </a:r>
            <a:r>
              <a:rPr lang="th-TH" sz="2000" b="1" dirty="0" smtClean="0">
                <a:solidFill>
                  <a:srgbClr val="0070C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8879675">
            <a:off x="7003598" y="1883542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70C0"/>
                </a:solidFill>
              </a:rPr>
              <a:t>100.00 </a:t>
            </a:r>
            <a:r>
              <a:rPr lang="th-TH" sz="2000" b="1" dirty="0" smtClean="0">
                <a:solidFill>
                  <a:srgbClr val="0070C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879675">
            <a:off x="7738984" y="1812949"/>
            <a:ext cx="114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70C0"/>
                </a:solidFill>
              </a:rPr>
              <a:t>103.85 </a:t>
            </a:r>
            <a:r>
              <a:rPr lang="th-TH" sz="2000" b="1" dirty="0" smtClean="0">
                <a:solidFill>
                  <a:srgbClr val="0070C0"/>
                </a:solidFill>
                <a:latin typeface="TH SarabunIT๙"/>
                <a:cs typeface="TH SarabunIT๙"/>
              </a:rPr>
              <a:t>%</a:t>
            </a:r>
            <a:endParaRPr lang="th-TH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61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572933"/>
            <a:ext cx="6372225" cy="457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ผู้ตรวจราชการกรมการพัฒนาชุมชน เขตตรวจราชการที่ 3/13</a:t>
            </a:r>
            <a:endParaRPr lang="en-US" sz="3600" b="1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6563" name="WordArt 3"/>
          <p:cNvSpPr>
            <a:spLocks noChangeArrowheads="1" noChangeShapeType="1" noTextEdit="1"/>
          </p:cNvSpPr>
          <p:nvPr/>
        </p:nvSpPr>
        <p:spPr bwMode="gray">
          <a:xfrm>
            <a:off x="3581400" y="2819400"/>
            <a:ext cx="4724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th-TH" sz="5400" b="1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+mn-cs"/>
                <a:ea typeface="+mn-cs"/>
                <a:cs typeface="+mn-cs"/>
              </a:rPr>
              <a:t>ขอขอบคุณ</a:t>
            </a:r>
          </a:p>
        </p:txBody>
      </p:sp>
    </p:spTree>
    <p:extLst>
      <p:ext uri="{BB962C8B-B14F-4D97-AF65-F5344CB8AC3E}">
        <p14:creationId xmlns:p14="http://schemas.microsoft.com/office/powerpoint/2010/main" val="23054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214290"/>
            <a:ext cx="8440615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การตรวจราชการตามแผนปฏิบัติราชการกรม</a:t>
            </a:r>
            <a:endParaRPr lang="th-TH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3568" y="1454529"/>
            <a:ext cx="2735175" cy="152548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 การขับเคลื่อนการดำเนินงานกองทุนพัฒนาบทบาทสตรี</a:t>
            </a:r>
            <a:endParaRPr lang="th-TH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74609" y="1196752"/>
            <a:ext cx="3213815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ติดตามการชำระหนี้กองทุนพัฒนาบทบาทสตรี</a:t>
            </a:r>
            <a:endParaRPr lang="th-TH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043604" y="2097091"/>
            <a:ext cx="0" cy="714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25920" y="2089150"/>
            <a:ext cx="0" cy="7143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14097" y="2097091"/>
            <a:ext cx="0" cy="714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5335873" y="4090822"/>
            <a:ext cx="2675261" cy="172819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ติดตามการจัดทำแผนการใช้จ่ายงบประมาณประจำปี 2561 (</a:t>
            </a:r>
            <a:r>
              <a:rPr lang="th-TH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lang="th-TH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1-2)</a:t>
            </a:r>
            <a:endParaRPr lang="th-TH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ounded Rectangle 58"/>
          <p:cNvSpPr/>
          <p:nvPr/>
        </p:nvSpPr>
        <p:spPr>
          <a:xfrm>
            <a:off x="965805" y="4090822"/>
            <a:ext cx="2385645" cy="157486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 การบริหารและใช้จ่ายงบประมาณ</a:t>
            </a:r>
            <a:endParaRPr lang="th-TH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ลูกศรขวา 31"/>
          <p:cNvSpPr/>
          <p:nvPr/>
        </p:nvSpPr>
        <p:spPr>
          <a:xfrm>
            <a:off x="3839408" y="1700808"/>
            <a:ext cx="97840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ลูกศรขวา 32"/>
          <p:cNvSpPr/>
          <p:nvPr/>
        </p:nvSpPr>
        <p:spPr>
          <a:xfrm>
            <a:off x="3854192" y="4293096"/>
            <a:ext cx="97840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66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ctrTitle"/>
          </p:nvPr>
        </p:nvSpPr>
        <p:spPr>
          <a:xfrm>
            <a:off x="323850" y="2677675"/>
            <a:ext cx="8496300" cy="17713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งบประมาณรายจ่าย</a:t>
            </a:r>
            <a:b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ประจำปีงบประมาณ 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พ.ศ.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2561 </a:t>
            </a:r>
            <a:endParaRPr lang="th-TH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1C19-8AA1-42C9-9F95-606E6442EFD2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18" y="688827"/>
            <a:ext cx="1633363" cy="166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6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368"/>
            <a:ext cx="9144000" cy="53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447"/>
            <a:ext cx="9144000" cy="646331"/>
          </a:xfrm>
          <a:prstGeom prst="rect">
            <a:avLst/>
          </a:prstGeom>
          <a:solidFill>
            <a:srgbClr val="2C6E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พ.ศ.2561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712843"/>
              </p:ext>
            </p:extLst>
          </p:nvPr>
        </p:nvGraphicFramePr>
        <p:xfrm>
          <a:off x="62726" y="769980"/>
          <a:ext cx="9081274" cy="607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584">
                  <a:extLst>
                    <a:ext uri="{9D8B030D-6E8A-4147-A177-3AD203B41FA5}">
                      <a16:colId xmlns="" xmlns:a16="http://schemas.microsoft.com/office/drawing/2014/main" val="4257553943"/>
                    </a:ext>
                  </a:extLst>
                </a:gridCol>
                <a:gridCol w="791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9241">
                  <a:extLst>
                    <a:ext uri="{9D8B030D-6E8A-4147-A177-3AD203B41FA5}">
                      <a16:colId xmlns="" xmlns:a16="http://schemas.microsoft.com/office/drawing/2014/main" val="3233680391"/>
                    </a:ext>
                  </a:extLst>
                </a:gridCol>
                <a:gridCol w="982639">
                  <a:extLst>
                    <a:ext uri="{9D8B030D-6E8A-4147-A177-3AD203B41FA5}">
                      <a16:colId xmlns="" xmlns:a16="http://schemas.microsoft.com/office/drawing/2014/main" val="1410874506"/>
                    </a:ext>
                  </a:extLst>
                </a:gridCol>
                <a:gridCol w="1078173">
                  <a:extLst>
                    <a:ext uri="{9D8B030D-6E8A-4147-A177-3AD203B41FA5}">
                      <a16:colId xmlns="" xmlns:a16="http://schemas.microsoft.com/office/drawing/2014/main" val="849626111"/>
                    </a:ext>
                  </a:extLst>
                </a:gridCol>
                <a:gridCol w="1201003">
                  <a:extLst>
                    <a:ext uri="{9D8B030D-6E8A-4147-A177-3AD203B41FA5}">
                      <a16:colId xmlns="" xmlns:a16="http://schemas.microsoft.com/office/drawing/2014/main" val="2835017705"/>
                    </a:ext>
                  </a:extLst>
                </a:gridCol>
                <a:gridCol w="1187356">
                  <a:extLst>
                    <a:ext uri="{9D8B030D-6E8A-4147-A177-3AD203B41FA5}">
                      <a16:colId xmlns="" xmlns:a16="http://schemas.microsoft.com/office/drawing/2014/main" val="2258800618"/>
                    </a:ext>
                  </a:extLst>
                </a:gridCol>
                <a:gridCol w="1173707">
                  <a:extLst>
                    <a:ext uri="{9D8B030D-6E8A-4147-A177-3AD203B41FA5}">
                      <a16:colId xmlns="" xmlns:a16="http://schemas.microsoft.com/office/drawing/2014/main" val="1936490547"/>
                    </a:ext>
                  </a:extLst>
                </a:gridCol>
              </a:tblGrid>
              <a:tr h="47140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แผนการใช้จ่ายงบประมาณ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พ.ศ. 2561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4303228"/>
                  </a:ext>
                </a:extLst>
              </a:tr>
              <a:tr h="918362">
                <a:tc gridSpan="2" vMerge="1">
                  <a:txBody>
                    <a:bodyPr/>
                    <a:lstStyle/>
                    <a:p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(ล้านบาท)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แผนฯ รวม</a:t>
                      </a:r>
                      <a:r>
                        <a:rPr lang="th-TH" sz="2000" b="1" baseline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</a:p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  <a:p>
                      <a:pPr algn="ctr"/>
                      <a:endParaRPr lang="th-TH" sz="20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</a:p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ร้อยละ/</a:t>
                      </a:r>
                    </a:p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(ร้อยละสะสม)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</a:p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ร้อยละ/</a:t>
                      </a:r>
                    </a:p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(ร้อยละสะสม)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</a:p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ร้อยละ/</a:t>
                      </a:r>
                    </a:p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(ร้อยละสะสม)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2295382"/>
                  </a:ext>
                </a:extLst>
              </a:tr>
              <a:tr h="421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ภาพรวม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กรมฯ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รัฐบาล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5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7,048.2162</a:t>
                      </a:r>
                      <a:endParaRPr lang="th-TH" sz="25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 smtClean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kern="1200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35.77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kern="1200" dirty="0" smtClean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30.29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30.99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(66.76)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(52.29)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18.42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(85.1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(74.29)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14.8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800" b="1" dirty="0" smtClean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(100)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21.71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(96.00)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8917893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รายจ่ายประจำ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กรมฯ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รัฐบาล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5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6,787.2594</a:t>
                      </a:r>
                      <a:endParaRPr lang="th-TH" sz="25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 smtClean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98.36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35.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800" b="1" dirty="0" smtClean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r"/>
                      <a:endParaRPr lang="th-TH" sz="2000" b="1" dirty="0" smtClean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33.00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31.5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800" b="1" dirty="0" smtClean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r"/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(66.6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</a:p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(55.00)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18.6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800" b="1" dirty="0" smtClean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r"/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(85.25)</a:t>
                      </a:r>
                    </a:p>
                    <a:p>
                      <a:pPr algn="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</a:p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(77.00)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14.75</a:t>
                      </a:r>
                    </a:p>
                    <a:p>
                      <a:pPr algn="r"/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(100)</a:t>
                      </a:r>
                    </a:p>
                    <a:p>
                      <a:pPr algn="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21.36</a:t>
                      </a:r>
                    </a:p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(98.36)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353933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รายจ่ายลงทุน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กรมฯ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รัฐบาล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500" b="1" dirty="0" smtClean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260.9568</a:t>
                      </a:r>
                      <a:endParaRPr lang="th-TH" sz="25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 smtClean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88.00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53.18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 smtClean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21.11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16.61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(69.79)</a:t>
                      </a:r>
                    </a:p>
                    <a:p>
                      <a:pPr algn="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</a:p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(43.11)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13.70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(83.49)</a:t>
                      </a:r>
                    </a:p>
                    <a:p>
                      <a:pPr algn="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</a:p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(65.11)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16.51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(100)</a:t>
                      </a:r>
                    </a:p>
                    <a:p>
                      <a:pPr algn="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22.89</a:t>
                      </a:r>
                    </a:p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(88.00)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571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0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4039</TotalTime>
  <Words>3685</Words>
  <Application>Microsoft Office PowerPoint</Application>
  <PresentationFormat>นำเสนอทางหน้าจอ (4:3)</PresentationFormat>
  <Paragraphs>948</Paragraphs>
  <Slides>55</Slides>
  <Notes>5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55</vt:i4>
      </vt:variant>
    </vt:vector>
  </HeadingPairs>
  <TitlesOfParts>
    <vt:vector size="65" baseType="lpstr">
      <vt:lpstr>Arial</vt:lpstr>
      <vt:lpstr>Angsana New</vt:lpstr>
      <vt:lpstr>Calibri</vt:lpstr>
      <vt:lpstr>FreesiaUPC</vt:lpstr>
      <vt:lpstr>TH SarabunIT๙</vt:lpstr>
      <vt:lpstr>TH SarabunPSK</vt:lpstr>
      <vt:lpstr>Wingdings</vt:lpstr>
      <vt:lpstr>Tahoma</vt:lpstr>
      <vt:lpstr>Cordia New</vt:lpstr>
      <vt:lpstr>1_ชุดรูปแบบของ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งบประมาณรายจ่าย ประจำปีงบประมาณ พ.ศ. 2561 </vt:lpstr>
      <vt:lpstr>งานนำเสนอ PowerPoint</vt:lpstr>
      <vt:lpstr>งานนำเสนอ PowerPoint</vt:lpstr>
      <vt:lpstr>แนวทางการดำเนินงานตามมาตรการเพิ่มประสิทธิภาพการใช้จ่าย งบประมาณรายจ่ายประจำปีงบประมาณ พ.ศ. 2561</vt:lpstr>
      <vt:lpstr>แนวทางการดำเนินงานตามมาตรการเพิ่มประสิทธิภาพการใช้จ่าย งบประมาณรายจ่ายประจำปีงบประมาณ พ.ศ. 2561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iLLuSioN</dc:creator>
  <cp:lastModifiedBy>Windows User</cp:lastModifiedBy>
  <cp:revision>397</cp:revision>
  <cp:lastPrinted>2017-10-09T05:04:43Z</cp:lastPrinted>
  <dcterms:created xsi:type="dcterms:W3CDTF">2012-02-20T08:12:07Z</dcterms:created>
  <dcterms:modified xsi:type="dcterms:W3CDTF">2017-10-10T02:23:29Z</dcterms:modified>
</cp:coreProperties>
</file>